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370" r:id="rId3"/>
    <p:sldId id="372" r:id="rId4"/>
    <p:sldId id="391" r:id="rId5"/>
    <p:sldId id="399" r:id="rId6"/>
    <p:sldId id="401" r:id="rId7"/>
    <p:sldId id="374" r:id="rId8"/>
    <p:sldId id="373" r:id="rId9"/>
    <p:sldId id="377" r:id="rId10"/>
    <p:sldId id="375" r:id="rId11"/>
    <p:sldId id="378" r:id="rId12"/>
    <p:sldId id="402" r:id="rId13"/>
    <p:sldId id="394" r:id="rId14"/>
    <p:sldId id="403" r:id="rId15"/>
    <p:sldId id="404" r:id="rId16"/>
    <p:sldId id="405" r:id="rId17"/>
    <p:sldId id="408" r:id="rId18"/>
    <p:sldId id="406" r:id="rId19"/>
  </p:sldIdLst>
  <p:sldSz cx="9144000" cy="6858000" type="screen4x3"/>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397122-AE2D-46BE-8BA9-AADBF4789D72}">
          <p14:sldIdLst>
            <p14:sldId id="256"/>
            <p14:sldId id="370"/>
            <p14:sldId id="372"/>
            <p14:sldId id="391"/>
            <p14:sldId id="399"/>
            <p14:sldId id="401"/>
            <p14:sldId id="374"/>
            <p14:sldId id="373"/>
            <p14:sldId id="377"/>
            <p14:sldId id="375"/>
            <p14:sldId id="378"/>
            <p14:sldId id="402"/>
            <p14:sldId id="394"/>
            <p14:sldId id="403"/>
            <p14:sldId id="404"/>
            <p14:sldId id="405"/>
            <p14:sldId id="408"/>
            <p14:sldId id="406"/>
          </p14:sldIdLst>
        </p14:section>
        <p14:section name="Vehicles" id="{9294C81C-F430-43CE-BC61-DA527AE51DFB}">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6A6A6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711" autoAdjust="0"/>
  </p:normalViewPr>
  <p:slideViewPr>
    <p:cSldViewPr snapToGrid="0">
      <p:cViewPr varScale="1">
        <p:scale>
          <a:sx n="109" d="100"/>
          <a:sy n="109" d="100"/>
        </p:scale>
        <p:origin x="7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9790"/>
    </p:cViewPr>
  </p:sorterViewPr>
  <p:notesViewPr>
    <p:cSldViewPr snapToGrid="0">
      <p:cViewPr varScale="1">
        <p:scale>
          <a:sx n="59" d="100"/>
          <a:sy n="59" d="100"/>
        </p:scale>
        <p:origin x="207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D3942B00-0091-4282-8EF2-C2A3B3A7D1F1}" type="datetimeFigureOut">
              <a:rPr lang="en-US" smtClean="0"/>
              <a:t>1/9/2018</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3290999A-3CD9-4087-A6AB-F4915EF567F9}" type="slidenum">
              <a:rPr lang="en-US" smtClean="0"/>
              <a:t>‹#›</a:t>
            </a:fld>
            <a:endParaRPr lang="en-US"/>
          </a:p>
        </p:txBody>
      </p:sp>
    </p:spTree>
    <p:extLst>
      <p:ext uri="{BB962C8B-B14F-4D97-AF65-F5344CB8AC3E}">
        <p14:creationId xmlns:p14="http://schemas.microsoft.com/office/powerpoint/2010/main" val="12381375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11D1F14B-0ED0-4426-8B6E-A5019F5DA26F}" type="datetimeFigureOut">
              <a:rPr lang="en-US" smtClean="0"/>
              <a:t>1/9/2018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5352454F-B8C5-455B-A4DD-2644173274A8}" type="slidenum">
              <a:rPr lang="en-US" smtClean="0"/>
              <a:t>‹#›</a:t>
            </a:fld>
            <a:endParaRPr lang="en-US"/>
          </a:p>
        </p:txBody>
      </p:sp>
    </p:spTree>
    <p:extLst>
      <p:ext uri="{BB962C8B-B14F-4D97-AF65-F5344CB8AC3E}">
        <p14:creationId xmlns:p14="http://schemas.microsoft.com/office/powerpoint/2010/main" val="2821369385"/>
      </p:ext>
    </p:extLst>
  </p:cSld>
  <p:clrMap bg1="lt1" tx1="dk1" bg2="lt2" tx2="dk2" accent1="accent1" accent2="accent2" accent3="accent3" accent4="accent4" accent5="accent5" accent6="accent6" hlink="hlink" folHlink="folHlink"/>
  <p:hf hd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352454F-B8C5-455B-A4DD-2644173274A8}" type="slidenum">
              <a:rPr lang="en-US" smtClean="0"/>
              <a:t>1</a:t>
            </a:fld>
            <a:endParaRPr lang="en-US" dirty="0"/>
          </a:p>
        </p:txBody>
      </p:sp>
    </p:spTree>
    <p:extLst>
      <p:ext uri="{BB962C8B-B14F-4D97-AF65-F5344CB8AC3E}">
        <p14:creationId xmlns:p14="http://schemas.microsoft.com/office/powerpoint/2010/main" val="4106141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2" name="Picture 11"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pic>
        <p:nvPicPr>
          <p:cNvPr id="2" name="Picture 1"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cxnSp>
        <p:nvCxnSpPr>
          <p:cNvPr id="8" name="Straight Connector 7"/>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5"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1" name="Text Placeholder 10"/>
          <p:cNvSpPr>
            <a:spLocks noGrp="1"/>
          </p:cNvSpPr>
          <p:nvPr>
            <p:ph type="body" sz="quarter" idx="13"/>
          </p:nvPr>
        </p:nvSpPr>
        <p:spPr>
          <a:xfrm>
            <a:off x="298450" y="1317625"/>
            <a:ext cx="4088023" cy="2197100"/>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3"/>
          <p:cNvSpPr>
            <a:spLocks noGrp="1"/>
          </p:cNvSpPr>
          <p:nvPr>
            <p:ph type="body" sz="quarter" idx="14"/>
          </p:nvPr>
        </p:nvSpPr>
        <p:spPr>
          <a:xfrm>
            <a:off x="4776424" y="3798888"/>
            <a:ext cx="4097947" cy="2197466"/>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hart Placeholder 15"/>
          <p:cNvSpPr>
            <a:spLocks noGrp="1"/>
          </p:cNvSpPr>
          <p:nvPr>
            <p:ph type="chart" sz="quarter" idx="15"/>
          </p:nvPr>
        </p:nvSpPr>
        <p:spPr>
          <a:xfrm>
            <a:off x="298450" y="3798888"/>
            <a:ext cx="4088023" cy="2197100"/>
          </a:xfrm>
        </p:spPr>
        <p:txBody>
          <a:bodyPr/>
          <a:lstStyle>
            <a:lvl1pPr algn="ctr">
              <a:defRPr>
                <a:solidFill>
                  <a:schemeClr val="accent5">
                    <a:lumMod val="75000"/>
                  </a:schemeClr>
                </a:solidFill>
              </a:defRPr>
            </a:lvl1pPr>
          </a:lstStyle>
          <a:p>
            <a:endParaRPr lang="en-US" dirty="0"/>
          </a:p>
        </p:txBody>
      </p:sp>
      <p:sp>
        <p:nvSpPr>
          <p:cNvPr id="17" name="Chart Placeholder 15"/>
          <p:cNvSpPr>
            <a:spLocks noGrp="1"/>
          </p:cNvSpPr>
          <p:nvPr>
            <p:ph type="chart" sz="quarter" idx="16"/>
          </p:nvPr>
        </p:nvSpPr>
        <p:spPr>
          <a:xfrm>
            <a:off x="4776424" y="1317625"/>
            <a:ext cx="4097948" cy="2197100"/>
          </a:xfrm>
        </p:spPr>
        <p:txBody>
          <a:bodyPr/>
          <a:lstStyle>
            <a:lvl1pPr algn="ctr">
              <a:defRPr>
                <a:solidFill>
                  <a:schemeClr val="accent5">
                    <a:lumMod val="75000"/>
                  </a:schemeClr>
                </a:solidFill>
              </a:defRPr>
            </a:lvl1pPr>
          </a:lstStyle>
          <a:p>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42467649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s">
    <p:spTree>
      <p:nvGrpSpPr>
        <p:cNvPr id="1" name=""/>
        <p:cNvGrpSpPr/>
        <p:nvPr/>
      </p:nvGrpSpPr>
      <p:grpSpPr>
        <a:xfrm>
          <a:off x="0" y="0"/>
          <a:ext cx="0" cy="0"/>
          <a:chOff x="0" y="0"/>
          <a:chExt cx="0" cy="0"/>
        </a:xfrm>
      </p:grpSpPr>
      <p:sp>
        <p:nvSpPr>
          <p:cNvPr id="4" name="Shape 42"/>
          <p:cNvSpPr txBox="1">
            <a:spLocks/>
          </p:cNvSpPr>
          <p:nvPr userDrawn="1"/>
        </p:nvSpPr>
        <p:spPr>
          <a:xfrm>
            <a:off x="-129552" y="5144196"/>
            <a:ext cx="8744959"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endParaRPr lang="en-US" sz="2600" spc="40" dirty="0">
              <a:solidFill>
                <a:srgbClr val="487D2F"/>
              </a:solidFill>
              <a:latin typeface="Georgia"/>
              <a:cs typeface="Georgia"/>
            </a:endParaRPr>
          </a:p>
        </p:txBody>
      </p:sp>
      <p:pic>
        <p:nvPicPr>
          <p:cNvPr id="5" name="Picture 4" descr="Graphic_TitlePag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cxnSp>
        <p:nvCxnSpPr>
          <p:cNvPr id="7" name="Straight Connector 6"/>
          <p:cNvCxnSpPr/>
          <p:nvPr userDrawn="1"/>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userDrawn="1"/>
        </p:nvPicPr>
        <p:blipFill>
          <a:blip r:embed="rId3"/>
          <a:stretch>
            <a:fillRect/>
          </a:stretch>
        </p:blipFill>
        <p:spPr>
          <a:xfrm>
            <a:off x="3507884" y="1412575"/>
            <a:ext cx="2011854" cy="774259"/>
          </a:xfrm>
          <a:prstGeom prst="rect">
            <a:avLst/>
          </a:prstGeom>
        </p:spPr>
      </p:pic>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2633111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756719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pic>
        <p:nvPicPr>
          <p:cNvPr id="7" name="Picture 6" descr="Graphic_ArrowsOnly.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1894702"/>
            <a:ext cx="9144000" cy="4963297"/>
          </a:xfrm>
          <a:prstGeom prst="rect">
            <a:avLst/>
          </a:prstGeom>
        </p:spPr>
      </p:pic>
      <p:sp>
        <p:nvSpPr>
          <p:cNvPr id="13" name="Slide Number Placeholder 12"/>
          <p:cNvSpPr>
            <a:spLocks noGrp="1"/>
          </p:cNvSpPr>
          <p:nvPr>
            <p:ph type="sldNum" sz="quarter" idx="12"/>
          </p:nvPr>
        </p:nvSpPr>
        <p:spPr/>
        <p:txBody>
          <a:bodyPr/>
          <a:lstStyle/>
          <a:p>
            <a:fld id="{BA4111AF-6F6F-0643-B4DB-D5DDF114BF9E}" type="slidenum">
              <a:rPr lang="en-US" smtClean="0"/>
              <a:pPr/>
              <a:t>‹#›</a:t>
            </a:fld>
            <a:endParaRPr lang="en-US" dirty="0"/>
          </a:p>
        </p:txBody>
      </p:sp>
      <p:sp>
        <p:nvSpPr>
          <p:cNvPr id="9" name="Shape 42"/>
          <p:cNvSpPr txBox="1">
            <a:spLocks/>
          </p:cNvSpPr>
          <p:nvPr userDrawn="1"/>
        </p:nvSpPr>
        <p:spPr>
          <a:xfrm>
            <a:off x="598130" y="1318085"/>
            <a:ext cx="8824452"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endParaRPr lang="en-US" sz="2600" spc="40" dirty="0">
              <a:solidFill>
                <a:schemeClr val="accent1"/>
              </a:solidFill>
              <a:latin typeface="Georgia"/>
              <a:cs typeface="Georgia"/>
            </a:endParaRPr>
          </a:p>
        </p:txBody>
      </p:sp>
      <p:sp>
        <p:nvSpPr>
          <p:cNvPr id="10" name="Shape 42"/>
          <p:cNvSpPr txBox="1">
            <a:spLocks/>
          </p:cNvSpPr>
          <p:nvPr userDrawn="1"/>
        </p:nvSpPr>
        <p:spPr>
          <a:xfrm>
            <a:off x="598130" y="2502292"/>
            <a:ext cx="7352271" cy="2332488"/>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marL="0" indent="0" algn="l">
              <a:lnSpc>
                <a:spcPct val="80000"/>
              </a:lnSpc>
              <a:buSzPct val="80000"/>
              <a:buNone/>
              <a:defRPr sz="1800">
                <a:solidFill>
                  <a:srgbClr val="000000"/>
                </a:solidFill>
              </a:defRPr>
            </a:pPr>
            <a:endParaRPr lang="en-US" sz="1600" dirty="0">
              <a:solidFill>
                <a:schemeClr val="accent6">
                  <a:lumMod val="50000"/>
                </a:schemeClr>
              </a:solidFill>
              <a:latin typeface="Georgia" panose="02040502050405020303" pitchFamily="18" charset="0"/>
              <a:cs typeface="Calibri Light"/>
            </a:endParaRPr>
          </a:p>
        </p:txBody>
      </p:sp>
      <p:pic>
        <p:nvPicPr>
          <p:cNvPr id="11" name="Picture 10" descr="CA 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1202" y="110016"/>
            <a:ext cx="1892300" cy="866548"/>
          </a:xfrm>
          <a:prstGeom prst="rect">
            <a:avLst/>
          </a:prstGeom>
        </p:spPr>
      </p:pic>
      <p:cxnSp>
        <p:nvCxnSpPr>
          <p:cNvPr id="12" name="Straight Connector 11"/>
          <p:cNvCxnSpPr/>
          <p:nvPr userDrawn="1"/>
        </p:nvCxnSpPr>
        <p:spPr>
          <a:xfrm flipH="1">
            <a:off x="543212" y="1082637"/>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sp>
        <p:nvSpPr>
          <p:cNvPr id="14" name="Title 4"/>
          <p:cNvSpPr>
            <a:spLocks noGrp="1"/>
          </p:cNvSpPr>
          <p:nvPr>
            <p:ph type="title"/>
          </p:nvPr>
        </p:nvSpPr>
        <p:spPr>
          <a:xfrm>
            <a:off x="543212" y="274639"/>
            <a:ext cx="6701650" cy="683723"/>
          </a:xfrm>
        </p:spPr>
        <p:txBody>
          <a:bodyPr/>
          <a:lstStyle/>
          <a:p>
            <a:r>
              <a:rPr lang="en-US" dirty="0" smtClean="0"/>
              <a:t>Click to edit Master title style</a:t>
            </a:r>
            <a:endParaRPr lang="en-US" dirty="0"/>
          </a:p>
        </p:txBody>
      </p:sp>
      <p:sp>
        <p:nvSpPr>
          <p:cNvPr id="1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39010928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6787662" cy="6837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22131"/>
            <a:ext cx="8229600" cy="49040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aseline="0">
                <a:solidFill>
                  <a:schemeClr val="tx1">
                    <a:tint val="75000"/>
                  </a:schemeClr>
                </a:solidFill>
                <a:latin typeface="Georgia" panose="02040502050405020303" pitchFamily="18" charset="0"/>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Georgia" panose="02040502050405020303" pitchFamily="18" charset="0"/>
              </a:defRPr>
            </a:lvl1pPr>
          </a:lstStyle>
          <a:p>
            <a:fld id="{BA4111AF-6F6F-0643-B4DB-D5DDF114BF9E}" type="slidenum">
              <a:rPr lang="en-US" smtClean="0"/>
              <a:pPr/>
              <a:t>‹#›</a:t>
            </a:fld>
            <a:endParaRPr lang="en-US" dirty="0"/>
          </a:p>
        </p:txBody>
      </p:sp>
    </p:spTree>
    <p:extLst>
      <p:ext uri="{BB962C8B-B14F-4D97-AF65-F5344CB8AC3E}">
        <p14:creationId xmlns:p14="http://schemas.microsoft.com/office/powerpoint/2010/main" val="35071052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9" r:id="rId4"/>
  </p:sldLayoutIdLst>
  <p:timing>
    <p:tnLst>
      <p:par>
        <p:cTn id="1" dur="indefinite" restart="never" nodeType="tmRoot"/>
      </p:par>
    </p:tnLst>
  </p:timing>
  <p:hf hdr="0" ftr="0" dt="0"/>
  <p:txStyles>
    <p:titleStyle>
      <a:lvl1pPr algn="l" defTabSz="457189" rtl="0" eaLnBrk="1" latinLnBrk="0" hangingPunct="1">
        <a:spcBef>
          <a:spcPct val="0"/>
        </a:spcBef>
        <a:buNone/>
        <a:defRPr sz="2600" kern="1200">
          <a:solidFill>
            <a:schemeClr val="accent1"/>
          </a:solidFill>
          <a:latin typeface="Georgia" panose="02040502050405020303" pitchFamily="18" charset="0"/>
          <a:ea typeface="+mj-ea"/>
          <a:cs typeface="+mj-cs"/>
        </a:defRPr>
      </a:lvl1pPr>
    </p:titleStyle>
    <p:bodyStyle>
      <a:lvl1pPr marL="0" indent="0" algn="l" defTabSz="457189" rtl="0" eaLnBrk="1" latinLnBrk="0" hangingPunct="1">
        <a:spcBef>
          <a:spcPts val="600"/>
        </a:spcBef>
        <a:buFont typeface="Arial"/>
        <a:buNone/>
        <a:defRPr sz="1600" b="1" kern="1200" baseline="0">
          <a:solidFill>
            <a:schemeClr val="accent5">
              <a:lumMod val="75000"/>
            </a:schemeClr>
          </a:solidFill>
          <a:latin typeface="Georgia" panose="02040502050405020303" pitchFamily="18" charset="0"/>
          <a:ea typeface="+mn-ea"/>
          <a:cs typeface="+mn-cs"/>
        </a:defRPr>
      </a:lvl1pPr>
      <a:lvl2pPr marL="742932" indent="-285744" algn="l" defTabSz="457189" rtl="0" eaLnBrk="1" latinLnBrk="0" hangingPunct="1">
        <a:spcBef>
          <a:spcPts val="600"/>
        </a:spcBef>
        <a:buClr>
          <a:schemeClr val="accent1">
            <a:lumMod val="60000"/>
            <a:lumOff val="40000"/>
          </a:schemeClr>
        </a:buClr>
        <a:buFont typeface="Georgia" panose="02040502050405020303" pitchFamily="18" charset="0"/>
        <a:buChar char="›"/>
        <a:defRPr sz="1400" kern="1200" baseline="0">
          <a:solidFill>
            <a:schemeClr val="accent5">
              <a:lumMod val="75000"/>
            </a:schemeClr>
          </a:solidFill>
          <a:latin typeface="Georgia" panose="02040502050405020303" pitchFamily="18" charset="0"/>
          <a:ea typeface="+mn-ea"/>
          <a:cs typeface="+mn-cs"/>
        </a:defRPr>
      </a:lvl2pPr>
      <a:lvl3pPr marL="1142971"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3pPr>
      <a:lvl4pPr marL="1600160"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4pPr>
      <a:lvl5pPr marL="2057349" indent="-228594" algn="l" defTabSz="457189" rtl="0" eaLnBrk="1" latinLnBrk="0" hangingPunct="1">
        <a:spcBef>
          <a:spcPts val="600"/>
        </a:spcBef>
        <a:buClr>
          <a:schemeClr val="accent1">
            <a:lumMod val="60000"/>
            <a:lumOff val="40000"/>
          </a:schemeClr>
        </a:buClr>
        <a:buSzPct val="100000"/>
        <a:buFont typeface="Georgia" panose="02040502050405020303" pitchFamily="18" charset="0"/>
        <a:buChar char="›"/>
        <a:defRPr sz="1200" kern="1200" baseline="0">
          <a:solidFill>
            <a:schemeClr val="accent5">
              <a:lumMod val="75000"/>
            </a:schemeClr>
          </a:solidFill>
          <a:latin typeface="Georgia" panose="02040502050405020303" pitchFamily="18"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42"/>
          <p:cNvSpPr txBox="1">
            <a:spLocks/>
          </p:cNvSpPr>
          <p:nvPr/>
        </p:nvSpPr>
        <p:spPr>
          <a:xfrm>
            <a:off x="543212" y="5144196"/>
            <a:ext cx="8198116" cy="770907"/>
          </a:xfrm>
          <a:prstGeom prst="rect">
            <a:avLst/>
          </a:prstGeom>
        </p:spPr>
        <p:txBody>
          <a:bodyP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r">
              <a:defRPr sz="1800">
                <a:solidFill>
                  <a:srgbClr val="000000"/>
                </a:solidFill>
              </a:defRPr>
            </a:pPr>
            <a:r>
              <a:rPr lang="en-US" sz="2600" spc="40" dirty="0" smtClean="0">
                <a:solidFill>
                  <a:srgbClr val="487D2F"/>
                </a:solidFill>
                <a:latin typeface="Georgia"/>
                <a:cs typeface="Georgia"/>
              </a:rPr>
              <a:t>2017 Q4 performance review</a:t>
            </a:r>
            <a:endParaRPr lang="en-US" sz="2600" spc="40" dirty="0">
              <a:solidFill>
                <a:srgbClr val="487D2F"/>
              </a:solidFill>
              <a:latin typeface="Georgia"/>
              <a:cs typeface="Georgia"/>
            </a:endParaRPr>
          </a:p>
        </p:txBody>
      </p:sp>
      <p:pic>
        <p:nvPicPr>
          <p:cNvPr id="12" name="Picture 11" descr="Graphic_TitlePag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1783"/>
            <a:ext cx="9144000" cy="2447925"/>
          </a:xfrm>
          <a:prstGeom prst="rect">
            <a:avLst/>
          </a:prstGeom>
        </p:spPr>
      </p:pic>
      <p:sp>
        <p:nvSpPr>
          <p:cNvPr id="10" name="TextBox 9"/>
          <p:cNvSpPr txBox="1"/>
          <p:nvPr/>
        </p:nvSpPr>
        <p:spPr>
          <a:xfrm>
            <a:off x="5934075" y="4550586"/>
            <a:ext cx="3209925" cy="338554"/>
          </a:xfrm>
          <a:prstGeom prst="rect">
            <a:avLst/>
          </a:prstGeom>
          <a:noFill/>
        </p:spPr>
        <p:txBody>
          <a:bodyPr wrap="square" rtlCol="0">
            <a:spAutoFit/>
          </a:bodyPr>
          <a:lstStyle/>
          <a:p>
            <a:pPr algn="r"/>
            <a:r>
              <a:rPr lang="en-US" sz="1600" dirty="0" smtClean="0">
                <a:solidFill>
                  <a:srgbClr val="FF0000"/>
                </a:solidFill>
                <a:latin typeface="Georgia" panose="02040502050405020303" pitchFamily="18" charset="0"/>
              </a:rPr>
              <a:t>January, 2018</a:t>
            </a:r>
            <a:endParaRPr lang="en-US" sz="1600" dirty="0">
              <a:solidFill>
                <a:srgbClr val="FF0000"/>
              </a:solidFill>
              <a:latin typeface="Georgia" panose="02040502050405020303" pitchFamily="18" charset="0"/>
            </a:endParaRPr>
          </a:p>
        </p:txBody>
      </p:sp>
      <p:cxnSp>
        <p:nvCxnSpPr>
          <p:cNvPr id="15" name="Straight Connector 14"/>
          <p:cNvCxnSpPr/>
          <p:nvPr/>
        </p:nvCxnSpPr>
        <p:spPr>
          <a:xfrm flipH="1">
            <a:off x="543212" y="5654308"/>
            <a:ext cx="8065331" cy="0"/>
          </a:xfrm>
          <a:prstGeom prst="line">
            <a:avLst/>
          </a:prstGeom>
          <a:ln w="3175" cmpd="sng">
            <a:solidFill>
              <a:schemeClr val="accent4">
                <a:lumMod val="40000"/>
                <a:lumOff val="60000"/>
              </a:schemeClr>
            </a:solidFill>
          </a:ln>
        </p:spPr>
        <p:style>
          <a:lnRef idx="1">
            <a:schemeClr val="accent3"/>
          </a:lnRef>
          <a:fillRef idx="0">
            <a:schemeClr val="accent3"/>
          </a:fillRef>
          <a:effectRef idx="0">
            <a:schemeClr val="accent3"/>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 y="1390322"/>
            <a:ext cx="2011680" cy="773722"/>
          </a:xfrm>
          <a:prstGeom prst="rect">
            <a:avLst/>
          </a:prstGeom>
        </p:spPr>
      </p:pic>
      <p:sp>
        <p:nvSpPr>
          <p:cNvPr id="7"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solidFill>
                  <a:schemeClr val="bg2">
                    <a:lumMod val="25000"/>
                  </a:schemeClr>
                </a:solidFill>
              </a:rPr>
              <a:t>Internal use only</a:t>
            </a:r>
            <a:endParaRPr lang="en-US" dirty="0">
              <a:solidFill>
                <a:schemeClr val="bg2">
                  <a:lumMod val="25000"/>
                </a:schemeClr>
              </a:solidFill>
            </a:endParaRPr>
          </a:p>
        </p:txBody>
      </p:sp>
    </p:spTree>
    <p:extLst>
      <p:ext uri="{BB962C8B-B14F-4D97-AF65-F5344CB8AC3E}">
        <p14:creationId xmlns:p14="http://schemas.microsoft.com/office/powerpoint/2010/main" val="40072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10</a:t>
            </a:fld>
            <a:endParaRPr lang="en-US" dirty="0"/>
          </a:p>
        </p:txBody>
      </p:sp>
      <p:sp>
        <p:nvSpPr>
          <p:cNvPr id="3" name="Title 2"/>
          <p:cNvSpPr>
            <a:spLocks noGrp="1"/>
          </p:cNvSpPr>
          <p:nvPr>
            <p:ph type="title"/>
          </p:nvPr>
        </p:nvSpPr>
        <p:spPr/>
        <p:txBody>
          <a:bodyPr>
            <a:normAutofit fontScale="90000"/>
          </a:bodyPr>
          <a:lstStyle/>
          <a:p>
            <a:r>
              <a:rPr lang="en-US" sz="3100" dirty="0" smtClean="0"/>
              <a:t>Vehicle performance </a:t>
            </a:r>
            <a:r>
              <a:rPr lang="en-US" dirty="0" smtClean="0"/>
              <a:t/>
            </a:r>
            <a:br>
              <a:rPr lang="en-US" dirty="0" smtClean="0"/>
            </a:br>
            <a:r>
              <a:rPr lang="en-US" sz="1800" dirty="0" smtClean="0"/>
              <a:t>as of 12/31/17</a:t>
            </a:r>
            <a:endParaRPr lang="en-US" sz="1800" dirty="0"/>
          </a:p>
        </p:txBody>
      </p:sp>
      <p:sp>
        <p:nvSpPr>
          <p:cNvPr id="6" name="Footer Placeholder 4"/>
          <p:cNvSpPr>
            <a:spLocks noGrp="1"/>
          </p:cNvSpPr>
          <p:nvPr>
            <p:ph type="ftr" sz="quarter" idx="3"/>
          </p:nvPr>
        </p:nvSpPr>
        <p:spPr>
          <a:xfrm>
            <a:off x="3124200" y="6398296"/>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7" name="Picture 6"/>
          <p:cNvPicPr>
            <a:picLocks noChangeAspect="1"/>
          </p:cNvPicPr>
          <p:nvPr/>
        </p:nvPicPr>
        <p:blipFill>
          <a:blip r:embed="rId2"/>
          <a:stretch>
            <a:fillRect/>
          </a:stretch>
        </p:blipFill>
        <p:spPr>
          <a:xfrm>
            <a:off x="1715496" y="1143000"/>
            <a:ext cx="7141257" cy="5715000"/>
          </a:xfrm>
          <a:prstGeom prst="rect">
            <a:avLst/>
          </a:prstGeom>
        </p:spPr>
      </p:pic>
    </p:spTree>
    <p:extLst>
      <p:ext uri="{BB962C8B-B14F-4D97-AF65-F5344CB8AC3E}">
        <p14:creationId xmlns:p14="http://schemas.microsoft.com/office/powerpoint/2010/main" val="260103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11</a:t>
            </a:fld>
            <a:endParaRPr lang="en-US" dirty="0"/>
          </a:p>
        </p:txBody>
      </p:sp>
      <p:sp>
        <p:nvSpPr>
          <p:cNvPr id="3" name="Title 2"/>
          <p:cNvSpPr>
            <a:spLocks noGrp="1"/>
          </p:cNvSpPr>
          <p:nvPr>
            <p:ph type="title"/>
          </p:nvPr>
        </p:nvSpPr>
        <p:spPr/>
        <p:txBody>
          <a:bodyPr>
            <a:normAutofit fontScale="90000"/>
          </a:bodyPr>
          <a:lstStyle/>
          <a:p>
            <a:r>
              <a:rPr lang="en-US" dirty="0" smtClean="0"/>
              <a:t>Growth model attribution </a:t>
            </a:r>
            <a:br>
              <a:rPr lang="en-US" dirty="0" smtClean="0"/>
            </a:br>
            <a:r>
              <a:rPr lang="en-US" dirty="0" smtClean="0"/>
              <a:t>1 year</a:t>
            </a:r>
            <a:endParaRPr lang="en-US" dirty="0"/>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2"/>
          <a:stretch>
            <a:fillRect/>
          </a:stretch>
        </p:blipFill>
        <p:spPr>
          <a:xfrm>
            <a:off x="0" y="1599041"/>
            <a:ext cx="9144000" cy="2235564"/>
          </a:xfrm>
          <a:prstGeom prst="rect">
            <a:avLst/>
          </a:prstGeom>
        </p:spPr>
      </p:pic>
      <p:sp>
        <p:nvSpPr>
          <p:cNvPr id="8" name="TextBox 7"/>
          <p:cNvSpPr txBox="1"/>
          <p:nvPr/>
        </p:nvSpPr>
        <p:spPr>
          <a:xfrm>
            <a:off x="1067586" y="4324604"/>
            <a:ext cx="7008828" cy="661720"/>
          </a:xfrm>
          <a:prstGeom prst="rect">
            <a:avLst/>
          </a:prstGeom>
        </p:spPr>
        <p:txBody>
          <a:bodyPr wrap="square" rtlCol="0">
            <a:spAutoFit/>
          </a:bodyPr>
          <a:lstStyle/>
          <a:p>
            <a:pPr marL="171450" indent="-171450" algn="l">
              <a:spcAft>
                <a:spcPts val="600"/>
              </a:spcAft>
              <a:buSzPct val="80000"/>
              <a:buFontTx/>
              <a:buBlip>
                <a:blip r:embed="rId3"/>
              </a:buBlip>
            </a:pPr>
            <a:r>
              <a:rPr lang="en-US" sz="1600" dirty="0" smtClean="0">
                <a:solidFill>
                  <a:schemeClr val="accent4"/>
                </a:solidFill>
                <a:latin typeface="Georgia" panose="02040502050405020303" pitchFamily="18" charset="0"/>
                <a:cs typeface="Calibri Light"/>
              </a:rPr>
              <a:t>Risk 4.58 versus bench of 4.81</a:t>
            </a:r>
          </a:p>
          <a:p>
            <a:pPr marL="171450" indent="-171450" algn="l">
              <a:spcAft>
                <a:spcPts val="600"/>
              </a:spcAft>
              <a:buSzPct val="80000"/>
              <a:buFontTx/>
              <a:buBlip>
                <a:blip r:embed="rId3"/>
              </a:buBlip>
            </a:pPr>
            <a:r>
              <a:rPr lang="en-US" sz="1600" dirty="0" smtClean="0">
                <a:solidFill>
                  <a:schemeClr val="accent4"/>
                </a:solidFill>
                <a:latin typeface="Georgia" panose="02040502050405020303" pitchFamily="18" charset="0"/>
                <a:cs typeface="Calibri Light"/>
              </a:rPr>
              <a:t>Tracking error 0.70</a:t>
            </a:r>
          </a:p>
        </p:txBody>
      </p:sp>
    </p:spTree>
    <p:extLst>
      <p:ext uri="{BB962C8B-B14F-4D97-AF65-F5344CB8AC3E}">
        <p14:creationId xmlns:p14="http://schemas.microsoft.com/office/powerpoint/2010/main" val="393048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12</a:t>
            </a:fld>
            <a:endParaRPr lang="en-US" dirty="0"/>
          </a:p>
        </p:txBody>
      </p:sp>
      <p:sp>
        <p:nvSpPr>
          <p:cNvPr id="3" name="Title 2"/>
          <p:cNvSpPr>
            <a:spLocks noGrp="1"/>
          </p:cNvSpPr>
          <p:nvPr>
            <p:ph type="title"/>
          </p:nvPr>
        </p:nvSpPr>
        <p:spPr/>
        <p:txBody>
          <a:bodyPr>
            <a:normAutofit fontScale="90000"/>
          </a:bodyPr>
          <a:lstStyle/>
          <a:p>
            <a:r>
              <a:rPr lang="en-US" dirty="0" smtClean="0"/>
              <a:t>Growth model attribution </a:t>
            </a:r>
            <a:br>
              <a:rPr lang="en-US" dirty="0" smtClean="0"/>
            </a:br>
            <a:r>
              <a:rPr lang="en-US" dirty="0" smtClean="0"/>
              <a:t>2 years</a:t>
            </a:r>
            <a:endParaRPr lang="en-US" dirty="0"/>
          </a:p>
        </p:txBody>
      </p:sp>
      <p:pic>
        <p:nvPicPr>
          <p:cNvPr id="5" name="Picture 4"/>
          <p:cNvPicPr>
            <a:picLocks noChangeAspect="1"/>
          </p:cNvPicPr>
          <p:nvPr/>
        </p:nvPicPr>
        <p:blipFill>
          <a:blip r:embed="rId2"/>
          <a:stretch>
            <a:fillRect/>
          </a:stretch>
        </p:blipFill>
        <p:spPr>
          <a:xfrm>
            <a:off x="0" y="1414650"/>
            <a:ext cx="9144000" cy="2358161"/>
          </a:xfrm>
          <a:prstGeom prst="rect">
            <a:avLst/>
          </a:prstGeom>
        </p:spPr>
      </p:pic>
      <p:sp>
        <p:nvSpPr>
          <p:cNvPr id="6" name="TextBox 5"/>
          <p:cNvSpPr txBox="1"/>
          <p:nvPr/>
        </p:nvSpPr>
        <p:spPr>
          <a:xfrm>
            <a:off x="1067586" y="4324604"/>
            <a:ext cx="7008828" cy="661720"/>
          </a:xfrm>
          <a:prstGeom prst="rect">
            <a:avLst/>
          </a:prstGeom>
        </p:spPr>
        <p:txBody>
          <a:bodyPr wrap="square" rtlCol="0">
            <a:spAutoFit/>
          </a:bodyPr>
          <a:lstStyle/>
          <a:p>
            <a:pPr marL="171450" indent="-171450" algn="l">
              <a:spcAft>
                <a:spcPts val="600"/>
              </a:spcAft>
              <a:buSzPct val="80000"/>
              <a:buFontTx/>
              <a:buBlip>
                <a:blip r:embed="rId3"/>
              </a:buBlip>
            </a:pPr>
            <a:r>
              <a:rPr lang="en-US" sz="1600" dirty="0" smtClean="0">
                <a:solidFill>
                  <a:schemeClr val="accent4"/>
                </a:solidFill>
                <a:latin typeface="Georgia" panose="02040502050405020303" pitchFamily="18" charset="0"/>
                <a:cs typeface="Calibri Light"/>
              </a:rPr>
              <a:t>Risk 7.50 versus bench of 8.04</a:t>
            </a:r>
          </a:p>
          <a:p>
            <a:pPr marL="171450" indent="-171450" algn="l">
              <a:spcAft>
                <a:spcPts val="600"/>
              </a:spcAft>
              <a:buSzPct val="80000"/>
              <a:buFontTx/>
              <a:buBlip>
                <a:blip r:embed="rId3"/>
              </a:buBlip>
            </a:pPr>
            <a:r>
              <a:rPr lang="en-US" sz="1600" dirty="0" smtClean="0">
                <a:solidFill>
                  <a:schemeClr val="accent4"/>
                </a:solidFill>
                <a:latin typeface="Georgia" panose="02040502050405020303" pitchFamily="18" charset="0"/>
                <a:cs typeface="Calibri Light"/>
              </a:rPr>
              <a:t>Tracking error 0.98</a:t>
            </a:r>
          </a:p>
        </p:txBody>
      </p:sp>
    </p:spTree>
    <p:extLst>
      <p:ext uri="{BB962C8B-B14F-4D97-AF65-F5344CB8AC3E}">
        <p14:creationId xmlns:p14="http://schemas.microsoft.com/office/powerpoint/2010/main" val="426785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13</a:t>
            </a:fld>
            <a:endParaRPr lang="en-US" dirty="0"/>
          </a:p>
        </p:txBody>
      </p:sp>
      <p:sp>
        <p:nvSpPr>
          <p:cNvPr id="3" name="Title 2"/>
          <p:cNvSpPr>
            <a:spLocks noGrp="1"/>
          </p:cNvSpPr>
          <p:nvPr>
            <p:ph type="title"/>
          </p:nvPr>
        </p:nvSpPr>
        <p:spPr/>
        <p:txBody>
          <a:bodyPr/>
          <a:lstStyle/>
          <a:p>
            <a:r>
              <a:rPr lang="en-US" dirty="0" smtClean="0"/>
              <a:t>Growth model changes</a:t>
            </a:r>
            <a:endParaRPr lang="en-US" dirty="0"/>
          </a:p>
        </p:txBody>
      </p:sp>
      <p:sp>
        <p:nvSpPr>
          <p:cNvPr id="4" name="TextBox 25"/>
          <p:cNvSpPr txBox="1">
            <a:spLocks noChangeArrowheads="1"/>
          </p:cNvSpPr>
          <p:nvPr/>
        </p:nvSpPr>
        <p:spPr bwMode="auto">
          <a:xfrm>
            <a:off x="543213" y="1350156"/>
            <a:ext cx="3911342" cy="207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0"/>
              </a:spcBef>
              <a:spcAft>
                <a:spcPts val="600"/>
              </a:spcAft>
              <a:buClr>
                <a:schemeClr val="accent1">
                  <a:lumMod val="75000"/>
                </a:schemeClr>
              </a:buClr>
              <a:buSzPct val="100000"/>
              <a:buNone/>
              <a:defRPr sz="1800">
                <a:solidFill>
                  <a:srgbClr val="000000"/>
                </a:solidFill>
              </a:defRPr>
            </a:pPr>
            <a:r>
              <a:rPr lang="en-US" sz="1400" b="1" dirty="0" smtClean="0">
                <a:solidFill>
                  <a:srgbClr val="6A6A6A"/>
                </a:solidFill>
                <a:latin typeface="+mn-lt"/>
                <a:sym typeface="Georgia"/>
              </a:rPr>
              <a:t>Portfolio changes 2017</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rgbClr val="6A6A6A"/>
                </a:solidFill>
                <a:latin typeface="+mn-lt"/>
                <a:sym typeface="Georgia"/>
              </a:rPr>
              <a:t>1/5 reduced short term bonds, increased small cap and added market neutral</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rgbClr val="6A6A6A"/>
                </a:solidFill>
                <a:latin typeface="+mn-lt"/>
                <a:sym typeface="Georgia"/>
              </a:rPr>
              <a:t>2/7 increased MLPs</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rgbClr val="6A6A6A"/>
                </a:solidFill>
                <a:latin typeface="+mn-lt"/>
                <a:sym typeface="Georgia"/>
              </a:rPr>
              <a:t>5/2 eliminated floating rate increased core bond funds and market neutral</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rgbClr val="6A6A6A"/>
                </a:solidFill>
                <a:latin typeface="+mn-lt"/>
                <a:sym typeface="Georgia"/>
              </a:rPr>
              <a:t>7/11 Increased international developed and reduced US large cap</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400" dirty="0" smtClean="0">
                <a:solidFill>
                  <a:srgbClr val="6A6A6A"/>
                </a:solidFill>
                <a:latin typeface="+mn-lt"/>
                <a:sym typeface="Georgia"/>
              </a:rPr>
              <a:t>8/8 Switch REIT exposure to active manager, TIAA CREF Real Estate Fund</a:t>
            </a:r>
          </a:p>
          <a:p>
            <a:pPr indent="-168275" eaLnBrk="1" hangingPunct="1">
              <a:spcBef>
                <a:spcPts val="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endParaRPr lang="en-US" sz="1400" dirty="0">
              <a:solidFill>
                <a:srgbClr val="6A6A6A"/>
              </a:solidFill>
              <a:latin typeface="+mn-lt"/>
              <a:sym typeface="Georgia"/>
            </a:endParaRPr>
          </a:p>
        </p:txBody>
      </p:sp>
    </p:spTree>
    <p:extLst>
      <p:ext uri="{BB962C8B-B14F-4D97-AF65-F5344CB8AC3E}">
        <p14:creationId xmlns:p14="http://schemas.microsoft.com/office/powerpoint/2010/main" val="3091901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14</a:t>
            </a:fld>
            <a:endParaRPr lang="en-US" dirty="0"/>
          </a:p>
        </p:txBody>
      </p:sp>
      <p:sp>
        <p:nvSpPr>
          <p:cNvPr id="3" name="Title 2"/>
          <p:cNvSpPr>
            <a:spLocks noGrp="1"/>
          </p:cNvSpPr>
          <p:nvPr>
            <p:ph type="title"/>
          </p:nvPr>
        </p:nvSpPr>
        <p:spPr/>
        <p:txBody>
          <a:bodyPr/>
          <a:lstStyle/>
          <a:p>
            <a:r>
              <a:rPr lang="en-US" dirty="0" smtClean="0"/>
              <a:t>S&amp;P 500 – What happened during Q4</a:t>
            </a:r>
            <a:endParaRPr lang="en-US" dirty="0"/>
          </a:p>
        </p:txBody>
      </p:sp>
      <p:sp>
        <p:nvSpPr>
          <p:cNvPr id="6" name="Rectangle 5"/>
          <p:cNvSpPr/>
          <p:nvPr/>
        </p:nvSpPr>
        <p:spPr>
          <a:xfrm>
            <a:off x="133519" y="1051497"/>
            <a:ext cx="8876962" cy="3293209"/>
          </a:xfrm>
          <a:prstGeom prst="rect">
            <a:avLst/>
          </a:prstGeom>
        </p:spPr>
        <p:txBody>
          <a:bodyPr wrap="square">
            <a:spAutoFit/>
          </a:bodyPr>
          <a:lstStyle/>
          <a:p>
            <a:pPr marL="285750" indent="-285750">
              <a:spcBef>
                <a:spcPts val="600"/>
              </a:spcBef>
              <a:buClr>
                <a:srgbClr val="487D2F">
                  <a:lumMod val="50000"/>
                </a:srgbClr>
              </a:buClr>
              <a:buSzPct val="100000"/>
              <a:buFont typeface="Georgia" panose="02040502050405020303" pitchFamily="18" charset="0"/>
              <a:buChar char="›"/>
            </a:pPr>
            <a:r>
              <a:rPr lang="en-US" sz="1400" b="1" dirty="0">
                <a:solidFill>
                  <a:srgbClr val="EEECE1">
                    <a:lumMod val="25000"/>
                  </a:srgbClr>
                </a:solidFill>
              </a:rPr>
              <a:t>The S&amp;P 500 </a:t>
            </a:r>
            <a:r>
              <a:rPr lang="en-US" sz="1400" b="1" dirty="0" smtClean="0">
                <a:solidFill>
                  <a:srgbClr val="EEECE1">
                    <a:lumMod val="25000"/>
                  </a:srgbClr>
                </a:solidFill>
              </a:rPr>
              <a:t>is up a strong 21.8% for 2017 behind </a:t>
            </a:r>
            <a:r>
              <a:rPr lang="en-US" sz="1400" b="1" dirty="0">
                <a:solidFill>
                  <a:srgbClr val="EEECE1">
                    <a:lumMod val="25000"/>
                  </a:srgbClr>
                </a:solidFill>
              </a:rPr>
              <a:t>strong fundamentals and continued outperformance by Technology in a growth </a:t>
            </a:r>
            <a:r>
              <a:rPr lang="en-US" sz="1400" b="1" dirty="0" smtClean="0">
                <a:solidFill>
                  <a:srgbClr val="EEECE1">
                    <a:lumMod val="25000"/>
                  </a:srgbClr>
                </a:solidFill>
              </a:rPr>
              <a:t>environment</a:t>
            </a:r>
            <a:endParaRPr lang="en-US" sz="1400" b="1" dirty="0">
              <a:solidFill>
                <a:srgbClr val="EEECE1">
                  <a:lumMod val="25000"/>
                </a:srgbClr>
              </a:solidFill>
            </a:endParaRP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S&amp;P </a:t>
            </a:r>
            <a:r>
              <a:rPr lang="en-US" sz="1400" dirty="0">
                <a:solidFill>
                  <a:srgbClr val="EEECE1">
                    <a:lumMod val="25000"/>
                  </a:srgbClr>
                </a:solidFill>
              </a:rPr>
              <a:t>500 returned </a:t>
            </a:r>
            <a:r>
              <a:rPr lang="en-US" sz="1400" dirty="0" smtClean="0">
                <a:solidFill>
                  <a:srgbClr val="EEECE1">
                    <a:lumMod val="25000"/>
                  </a:srgbClr>
                </a:solidFill>
              </a:rPr>
              <a:t>6.6% </a:t>
            </a:r>
            <a:r>
              <a:rPr lang="en-US" sz="1400" dirty="0">
                <a:solidFill>
                  <a:srgbClr val="EEECE1">
                    <a:lumMod val="25000"/>
                  </a:srgbClr>
                </a:solidFill>
              </a:rPr>
              <a:t>in the </a:t>
            </a:r>
            <a:r>
              <a:rPr lang="en-US" sz="1400" dirty="0" smtClean="0">
                <a:solidFill>
                  <a:srgbClr val="EEECE1">
                    <a:lumMod val="25000"/>
                  </a:srgbClr>
                </a:solidFill>
              </a:rPr>
              <a:t>fourth quarter </a:t>
            </a: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Five stocks comprising “FAAMG” (FB, AAPL, AMZN, MSFT, and GOOGL) have boosted S&amp;P 500 total returns by over 2% as FAAMG portfolio is up 45.9% for 2017 </a:t>
            </a:r>
          </a:p>
          <a:p>
            <a:pPr marL="895335" lvl="1" indent="-285750">
              <a:spcBef>
                <a:spcPts val="600"/>
              </a:spcBef>
              <a:buClr>
                <a:srgbClr val="487D2F">
                  <a:lumMod val="50000"/>
                </a:srgbClr>
              </a:buClr>
              <a:buSzPct val="100000"/>
              <a:buFont typeface="Georgia" panose="02040502050405020303" pitchFamily="18" charset="0"/>
              <a:buChar char="›"/>
            </a:pPr>
            <a:r>
              <a:rPr lang="en-US" sz="1400" dirty="0" smtClean="0">
                <a:solidFill>
                  <a:srgbClr val="EEECE1">
                    <a:lumMod val="25000"/>
                  </a:srgbClr>
                </a:solidFill>
              </a:rPr>
              <a:t>On average these companies are growing sales more than 3x the S&amp;P 500 </a:t>
            </a:r>
            <a:endParaRPr lang="en-US" sz="1400" dirty="0">
              <a:solidFill>
                <a:srgbClr val="EEECE1">
                  <a:lumMod val="25000"/>
                </a:srgbClr>
              </a:solidFill>
            </a:endParaRPr>
          </a:p>
          <a:p>
            <a:pPr marL="285750" lvl="0" indent="-285750">
              <a:spcBef>
                <a:spcPts val="600"/>
              </a:spcBef>
              <a:buClr>
                <a:srgbClr val="487D2F">
                  <a:lumMod val="50000"/>
                </a:srgbClr>
              </a:buClr>
              <a:buSzPct val="100000"/>
              <a:buFont typeface="Georgia" panose="02040502050405020303" pitchFamily="18" charset="0"/>
              <a:buChar char="›"/>
            </a:pPr>
            <a:r>
              <a:rPr lang="en-US" sz="1400" b="1" dirty="0" smtClean="0">
                <a:solidFill>
                  <a:srgbClr val="EEECE1">
                    <a:lumMod val="25000"/>
                  </a:srgbClr>
                </a:solidFill>
              </a:rPr>
              <a:t>Growth and large firms have performed best.</a:t>
            </a:r>
          </a:p>
          <a:p>
            <a:pPr marL="285750" indent="-285750">
              <a:spcBef>
                <a:spcPts val="600"/>
              </a:spcBef>
              <a:buClr>
                <a:schemeClr val="accent1">
                  <a:lumMod val="50000"/>
                </a:schemeClr>
              </a:buClr>
              <a:buSzPct val="100000"/>
              <a:buFont typeface="Georgia" panose="02040502050405020303" pitchFamily="18" charset="0"/>
              <a:buChar char="›"/>
            </a:pPr>
            <a:r>
              <a:rPr lang="en-US" sz="1400" dirty="0" smtClean="0">
                <a:solidFill>
                  <a:schemeClr val="bg2">
                    <a:lumMod val="25000"/>
                  </a:schemeClr>
                </a:solidFill>
              </a:rPr>
              <a:t>Measures </a:t>
            </a:r>
            <a:r>
              <a:rPr lang="en-US" sz="1400" dirty="0">
                <a:solidFill>
                  <a:schemeClr val="bg2">
                    <a:lumMod val="25000"/>
                  </a:schemeClr>
                </a:solidFill>
              </a:rPr>
              <a:t>of volatility in the year’s first half were at or near multiyear lows not only in the U.S., but also in Europe and Asia</a:t>
            </a:r>
            <a:endParaRPr lang="en-US" sz="1400" dirty="0" smtClean="0">
              <a:solidFill>
                <a:schemeClr val="bg2">
                  <a:lumMod val="25000"/>
                </a:schemeClr>
              </a:solidFill>
            </a:endParaRPr>
          </a:p>
          <a:p>
            <a:pPr marL="285750" indent="-285750">
              <a:spcBef>
                <a:spcPts val="600"/>
              </a:spcBef>
              <a:buClr>
                <a:schemeClr val="accent1">
                  <a:lumMod val="50000"/>
                </a:schemeClr>
              </a:buClr>
              <a:buSzPct val="100000"/>
              <a:buFont typeface="Georgia" panose="02040502050405020303" pitchFamily="18" charset="0"/>
              <a:buChar char="›"/>
            </a:pPr>
            <a:endParaRPr lang="en-US" sz="1400" dirty="0">
              <a:solidFill>
                <a:schemeClr val="bg2">
                  <a:lumMod val="25000"/>
                </a:schemeClr>
              </a:solidFill>
            </a:endParaRPr>
          </a:p>
          <a:p>
            <a:pPr marL="285750" indent="-285750">
              <a:spcBef>
                <a:spcPts val="600"/>
              </a:spcBef>
              <a:buClr>
                <a:schemeClr val="accent1">
                  <a:lumMod val="50000"/>
                </a:schemeClr>
              </a:buClr>
              <a:buSzPct val="100000"/>
              <a:buFont typeface="Georgia" panose="02040502050405020303" pitchFamily="18" charset="0"/>
              <a:buChar char="›"/>
            </a:pPr>
            <a:endParaRPr lang="en-US" sz="1400" dirty="0" smtClean="0">
              <a:solidFill>
                <a:schemeClr val="bg2">
                  <a:lumMod val="25000"/>
                </a:schemeClr>
              </a:solidFill>
            </a:endParaRPr>
          </a:p>
          <a:p>
            <a:pPr marL="285750" indent="-285750">
              <a:spcBef>
                <a:spcPts val="600"/>
              </a:spcBef>
              <a:buClr>
                <a:schemeClr val="accent1">
                  <a:lumMod val="50000"/>
                </a:schemeClr>
              </a:buClr>
              <a:buSzPct val="100000"/>
              <a:buFont typeface="Georgia" panose="02040502050405020303" pitchFamily="18" charset="0"/>
              <a:buChar char="›"/>
            </a:pPr>
            <a:endParaRPr lang="en-US" sz="1400"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328246" y="3584577"/>
            <a:ext cx="4597616" cy="2130424"/>
          </a:xfrm>
          <a:prstGeom prst="rect">
            <a:avLst/>
          </a:prstGeom>
        </p:spPr>
      </p:pic>
      <p:pic>
        <p:nvPicPr>
          <p:cNvPr id="8" name="Picture 7"/>
          <p:cNvPicPr>
            <a:picLocks noChangeAspect="1"/>
          </p:cNvPicPr>
          <p:nvPr/>
        </p:nvPicPr>
        <p:blipFill>
          <a:blip r:embed="rId3"/>
          <a:stretch>
            <a:fillRect/>
          </a:stretch>
        </p:blipFill>
        <p:spPr>
          <a:xfrm>
            <a:off x="5034940" y="3228832"/>
            <a:ext cx="4109060" cy="3127519"/>
          </a:xfrm>
          <a:prstGeom prst="rect">
            <a:avLst/>
          </a:prstGeom>
        </p:spPr>
      </p:pic>
    </p:spTree>
    <p:extLst>
      <p:ext uri="{BB962C8B-B14F-4D97-AF65-F5344CB8AC3E}">
        <p14:creationId xmlns:p14="http://schemas.microsoft.com/office/powerpoint/2010/main" val="3676458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15</a:t>
            </a:fld>
            <a:endParaRPr lang="en-US" dirty="0"/>
          </a:p>
        </p:txBody>
      </p:sp>
      <p:sp>
        <p:nvSpPr>
          <p:cNvPr id="3" name="Title 2"/>
          <p:cNvSpPr>
            <a:spLocks noGrp="1"/>
          </p:cNvSpPr>
          <p:nvPr>
            <p:ph type="title"/>
          </p:nvPr>
        </p:nvSpPr>
        <p:spPr/>
        <p:txBody>
          <a:bodyPr/>
          <a:lstStyle/>
          <a:p>
            <a:r>
              <a:rPr lang="en-US" dirty="0" smtClean="0"/>
              <a:t>Focus equity highlights – YTD </a:t>
            </a:r>
            <a:endParaRPr lang="en-US" dirty="0"/>
          </a:p>
        </p:txBody>
      </p:sp>
      <p:sp>
        <p:nvSpPr>
          <p:cNvPr id="5" name="Rectangle 4"/>
          <p:cNvSpPr/>
          <p:nvPr/>
        </p:nvSpPr>
        <p:spPr>
          <a:xfrm>
            <a:off x="121381" y="1105287"/>
            <a:ext cx="8876962" cy="5740033"/>
          </a:xfrm>
          <a:prstGeom prst="rect">
            <a:avLst/>
          </a:prstGeom>
        </p:spPr>
        <p:txBody>
          <a:bodyPr wrap="square">
            <a:spAutoFit/>
          </a:bodyPr>
          <a:lstStyle/>
          <a:p>
            <a:pPr>
              <a:spcBef>
                <a:spcPts val="600"/>
              </a:spcBef>
            </a:pPr>
            <a:r>
              <a:rPr lang="en-US" sz="1600" b="1" dirty="0"/>
              <a:t>What has driven performance YTD?</a:t>
            </a:r>
            <a:endParaRPr lang="en-US" sz="1600" b="1" i="1" dirty="0"/>
          </a:p>
          <a:p>
            <a:pPr marL="285750" indent="-285750">
              <a:spcBef>
                <a:spcPts val="600"/>
              </a:spcBef>
              <a:buClr>
                <a:schemeClr val="accent1">
                  <a:lumMod val="50000"/>
                </a:schemeClr>
              </a:buClr>
              <a:buSzPct val="100000"/>
              <a:buFont typeface="Georgia" panose="02040502050405020303" pitchFamily="18" charset="0"/>
              <a:buChar char="›"/>
            </a:pPr>
            <a:r>
              <a:rPr lang="en-US" sz="1400" dirty="0" smtClean="0"/>
              <a:t>Our US equities underperformed the market in 2017 mostly due to security selection in Consumer Discretionary (AAP). However our strong stock selection in Health Care (BCR) and Industrials (LMT) helped mitigate their negative impact. </a:t>
            </a:r>
          </a:p>
          <a:p>
            <a:pPr>
              <a:spcBef>
                <a:spcPts val="600"/>
              </a:spcBef>
              <a:buClr>
                <a:schemeClr val="accent1">
                  <a:lumMod val="50000"/>
                </a:schemeClr>
              </a:buClr>
              <a:buSzPct val="100000"/>
            </a:pPr>
            <a:endParaRPr lang="en-US" sz="1400" b="1" dirty="0" smtClean="0"/>
          </a:p>
          <a:p>
            <a:pPr>
              <a:spcBef>
                <a:spcPts val="600"/>
              </a:spcBef>
              <a:buClr>
                <a:schemeClr val="accent1">
                  <a:lumMod val="50000"/>
                </a:schemeClr>
              </a:buClr>
              <a:buSzPct val="100000"/>
            </a:pPr>
            <a:r>
              <a:rPr lang="en-US" sz="1400" b="1" dirty="0" smtClean="0"/>
              <a:t>What’s worked? </a:t>
            </a:r>
            <a:endParaRPr lang="en-US" sz="1400" b="1" dirty="0"/>
          </a:p>
          <a:p>
            <a:pPr marL="285750" indent="-285750">
              <a:spcBef>
                <a:spcPts val="600"/>
              </a:spcBef>
              <a:buClr>
                <a:schemeClr val="accent1">
                  <a:lumMod val="50000"/>
                </a:schemeClr>
              </a:buClr>
              <a:buSzPct val="100000"/>
              <a:buFont typeface="Georgia" panose="02040502050405020303" pitchFamily="18" charset="0"/>
              <a:buChar char="›"/>
            </a:pPr>
            <a:r>
              <a:rPr lang="en-US" sz="1400" dirty="0" smtClean="0"/>
              <a:t>Security selection in Health Care and Industrials</a:t>
            </a:r>
          </a:p>
          <a:p>
            <a:pPr marL="285750" indent="-285750">
              <a:spcBef>
                <a:spcPts val="600"/>
              </a:spcBef>
              <a:buClr>
                <a:schemeClr val="accent1">
                  <a:lumMod val="50000"/>
                </a:schemeClr>
              </a:buClr>
              <a:buSzPct val="100000"/>
              <a:buFont typeface="Georgia" panose="02040502050405020303" pitchFamily="18" charset="0"/>
              <a:buChar char="›"/>
            </a:pPr>
            <a:r>
              <a:rPr lang="en-US" sz="1400" dirty="0" smtClean="0"/>
              <a:t>Positive </a:t>
            </a:r>
            <a:r>
              <a:rPr lang="en-US" sz="1400" dirty="0"/>
              <a:t>performance of CCI </a:t>
            </a:r>
            <a:r>
              <a:rPr lang="en-US" sz="1400" dirty="0" smtClean="0"/>
              <a:t>(+24bps) partly </a:t>
            </a:r>
            <a:r>
              <a:rPr lang="en-US" sz="1400" dirty="0"/>
              <a:t>offset SKT decline </a:t>
            </a:r>
            <a:r>
              <a:rPr lang="en-US" sz="1400" dirty="0" smtClean="0"/>
              <a:t>(-84bps)</a:t>
            </a:r>
            <a:endParaRPr lang="en-US" sz="1100" dirty="0"/>
          </a:p>
          <a:p>
            <a:pPr marL="285750" indent="-285750">
              <a:spcBef>
                <a:spcPts val="600"/>
              </a:spcBef>
              <a:buClr>
                <a:schemeClr val="accent1">
                  <a:lumMod val="50000"/>
                </a:schemeClr>
              </a:buClr>
              <a:buSzPct val="100000"/>
              <a:buFont typeface="Georgia" panose="02040502050405020303" pitchFamily="18" charset="0"/>
              <a:buChar char="›"/>
            </a:pPr>
            <a:r>
              <a:rPr lang="en-US" sz="1400" dirty="0" smtClean="0"/>
              <a:t>No exposure to Telecom and Utilities was a positive</a:t>
            </a:r>
          </a:p>
          <a:p>
            <a:pPr marL="285750" indent="-285750">
              <a:spcBef>
                <a:spcPts val="600"/>
              </a:spcBef>
              <a:buClr>
                <a:schemeClr val="accent1">
                  <a:lumMod val="50000"/>
                </a:schemeClr>
              </a:buClr>
              <a:buSzPct val="100000"/>
              <a:buFont typeface="Georgia" panose="02040502050405020303" pitchFamily="18" charset="0"/>
              <a:buChar char="›"/>
            </a:pPr>
            <a:r>
              <a:rPr lang="en-US" sz="1400" dirty="0"/>
              <a:t>Top 3 performers in the portfolio:</a:t>
            </a:r>
          </a:p>
          <a:p>
            <a:pPr marL="895335" lvl="1" indent="-285750">
              <a:spcBef>
                <a:spcPts val="600"/>
              </a:spcBef>
              <a:buClr>
                <a:schemeClr val="accent1">
                  <a:lumMod val="50000"/>
                </a:schemeClr>
              </a:buClr>
              <a:buSzPct val="100000"/>
              <a:buFont typeface="Georgia" panose="02040502050405020303" pitchFamily="18" charset="0"/>
              <a:buChar char="›"/>
            </a:pPr>
            <a:r>
              <a:rPr lang="en-US" sz="1400"/>
              <a:t>FNF +95bps, BCR +77bps, Visa +43bps</a:t>
            </a:r>
          </a:p>
          <a:p>
            <a:pPr>
              <a:spcBef>
                <a:spcPts val="600"/>
              </a:spcBef>
              <a:buClr>
                <a:schemeClr val="accent1">
                  <a:lumMod val="50000"/>
                </a:schemeClr>
              </a:buClr>
              <a:buSzPct val="100000"/>
            </a:pPr>
            <a:endParaRPr lang="en-US" sz="1400" b="1" dirty="0" smtClean="0"/>
          </a:p>
          <a:p>
            <a:pPr>
              <a:spcBef>
                <a:spcPts val="600"/>
              </a:spcBef>
              <a:buClr>
                <a:schemeClr val="accent1">
                  <a:lumMod val="50000"/>
                </a:schemeClr>
              </a:buClr>
              <a:buSzPct val="100000"/>
            </a:pPr>
            <a:r>
              <a:rPr lang="en-US" sz="1400" b="1" dirty="0" smtClean="0"/>
              <a:t>What didn’t?</a:t>
            </a:r>
            <a:endParaRPr lang="en-US" sz="1400" b="1" dirty="0"/>
          </a:p>
          <a:p>
            <a:pPr marL="285750" indent="-285750">
              <a:spcBef>
                <a:spcPts val="600"/>
              </a:spcBef>
              <a:buClr>
                <a:schemeClr val="accent1">
                  <a:lumMod val="50000"/>
                </a:schemeClr>
              </a:buClr>
              <a:buSzPct val="100000"/>
              <a:buFont typeface="Georgia" panose="02040502050405020303" pitchFamily="18" charset="0"/>
              <a:buChar char="›"/>
            </a:pPr>
            <a:r>
              <a:rPr lang="en-US" sz="1400" dirty="0" smtClean="0"/>
              <a:t>Mostly security selection in Consumer Discretionary</a:t>
            </a:r>
          </a:p>
          <a:p>
            <a:pPr marL="285750" indent="-285750">
              <a:spcBef>
                <a:spcPts val="600"/>
              </a:spcBef>
              <a:buClr>
                <a:schemeClr val="accent1">
                  <a:lumMod val="50000"/>
                </a:schemeClr>
              </a:buClr>
              <a:buSzPct val="100000"/>
              <a:buFont typeface="Georgia" panose="02040502050405020303" pitchFamily="18" charset="0"/>
              <a:buChar char="›"/>
            </a:pPr>
            <a:r>
              <a:rPr lang="en-US" sz="1400" dirty="0" smtClean="0"/>
              <a:t>Bottom 3 performers in the portfolio: </a:t>
            </a:r>
          </a:p>
          <a:p>
            <a:pPr marL="895335" lvl="1" indent="-285750">
              <a:spcBef>
                <a:spcPts val="600"/>
              </a:spcBef>
              <a:buClr>
                <a:schemeClr val="accent1">
                  <a:lumMod val="50000"/>
                </a:schemeClr>
              </a:buClr>
              <a:buSzPct val="100000"/>
              <a:buFont typeface="Georgia" panose="02040502050405020303" pitchFamily="18" charset="0"/>
              <a:buChar char="›"/>
            </a:pPr>
            <a:r>
              <a:rPr lang="en-US" sz="1400" dirty="0" smtClean="0"/>
              <a:t>AAP </a:t>
            </a:r>
            <a:r>
              <a:rPr lang="en-US" sz="1400" dirty="0"/>
              <a:t>(-188bps</a:t>
            </a:r>
            <a:r>
              <a:rPr lang="en-US" sz="1400" dirty="0" smtClean="0"/>
              <a:t>), SLB (-</a:t>
            </a:r>
            <a:r>
              <a:rPr lang="en-US" sz="1400" dirty="0"/>
              <a:t>96bps</a:t>
            </a:r>
            <a:r>
              <a:rPr lang="en-US" sz="1400" dirty="0" smtClean="0"/>
              <a:t>) and SKT </a:t>
            </a:r>
            <a:r>
              <a:rPr lang="en-US" sz="1400" dirty="0"/>
              <a:t>(-84bps)</a:t>
            </a:r>
          </a:p>
          <a:p>
            <a:pPr>
              <a:spcBef>
                <a:spcPts val="600"/>
              </a:spcBef>
              <a:buClr>
                <a:schemeClr val="accent1">
                  <a:lumMod val="50000"/>
                </a:schemeClr>
              </a:buClr>
              <a:buSzPct val="100000"/>
            </a:pPr>
            <a:endParaRPr lang="en-US" sz="1400" b="1" dirty="0" smtClean="0"/>
          </a:p>
          <a:p>
            <a:pPr>
              <a:spcBef>
                <a:spcPts val="600"/>
              </a:spcBef>
              <a:buClr>
                <a:schemeClr val="accent1">
                  <a:lumMod val="50000"/>
                </a:schemeClr>
              </a:buClr>
              <a:buSzPct val="100000"/>
            </a:pPr>
            <a:r>
              <a:rPr lang="en-US" sz="1400" b="1" dirty="0" smtClean="0"/>
              <a:t>Recent Changes in Q4 2017</a:t>
            </a:r>
          </a:p>
          <a:p>
            <a:pPr marL="285750" indent="-285750">
              <a:spcBef>
                <a:spcPts val="600"/>
              </a:spcBef>
              <a:buClr>
                <a:schemeClr val="accent1">
                  <a:lumMod val="50000"/>
                </a:schemeClr>
              </a:buClr>
              <a:buSzPct val="100000"/>
              <a:buFont typeface="Georgia" panose="02040502050405020303" pitchFamily="18" charset="0"/>
              <a:buChar char="›"/>
            </a:pPr>
            <a:r>
              <a:rPr lang="en-US" sz="1400" dirty="0" smtClean="0"/>
              <a:t>Brought BKI to full 2% position</a:t>
            </a:r>
            <a:endParaRPr lang="en-US" sz="1400" dirty="0"/>
          </a:p>
          <a:p>
            <a:pPr marL="285750" indent="-285750">
              <a:spcBef>
                <a:spcPts val="600"/>
              </a:spcBef>
              <a:buClr>
                <a:schemeClr val="accent1">
                  <a:lumMod val="50000"/>
                </a:schemeClr>
              </a:buClr>
              <a:buSzPct val="100000"/>
              <a:buFont typeface="Georgia" panose="02040502050405020303" pitchFamily="18" charset="0"/>
              <a:buChar char="›"/>
            </a:pPr>
            <a:endParaRPr lang="en-US" sz="1400" dirty="0">
              <a:solidFill>
                <a:schemeClr val="bg2">
                  <a:lumMod val="25000"/>
                </a:schemeClr>
              </a:solidFill>
            </a:endParaRPr>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49660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16</a:t>
            </a:fld>
            <a:endParaRPr lang="en-US" dirty="0"/>
          </a:p>
        </p:txBody>
      </p:sp>
      <p:sp>
        <p:nvSpPr>
          <p:cNvPr id="3" name="Title 2"/>
          <p:cNvSpPr>
            <a:spLocks noGrp="1"/>
          </p:cNvSpPr>
          <p:nvPr>
            <p:ph type="title"/>
          </p:nvPr>
        </p:nvSpPr>
        <p:spPr/>
        <p:txBody>
          <a:bodyPr/>
          <a:lstStyle/>
          <a:p>
            <a:r>
              <a:rPr lang="en-US" dirty="0" smtClean="0"/>
              <a:t>Attribution – 2017</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2"/>
          <a:stretch>
            <a:fillRect/>
          </a:stretch>
        </p:blipFill>
        <p:spPr>
          <a:xfrm>
            <a:off x="0" y="1713814"/>
            <a:ext cx="9144000" cy="3430372"/>
          </a:xfrm>
          <a:prstGeom prst="rect">
            <a:avLst/>
          </a:prstGeom>
        </p:spPr>
      </p:pic>
    </p:spTree>
    <p:extLst>
      <p:ext uri="{BB962C8B-B14F-4D97-AF65-F5344CB8AC3E}">
        <p14:creationId xmlns:p14="http://schemas.microsoft.com/office/powerpoint/2010/main" val="2754210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17</a:t>
            </a:fld>
            <a:endParaRPr lang="en-US" dirty="0"/>
          </a:p>
        </p:txBody>
      </p:sp>
      <p:sp>
        <p:nvSpPr>
          <p:cNvPr id="3" name="Title 2"/>
          <p:cNvSpPr>
            <a:spLocks noGrp="1"/>
          </p:cNvSpPr>
          <p:nvPr>
            <p:ph type="title"/>
          </p:nvPr>
        </p:nvSpPr>
        <p:spPr/>
        <p:txBody>
          <a:bodyPr/>
          <a:lstStyle/>
          <a:p>
            <a:r>
              <a:rPr lang="en-US" dirty="0" smtClean="0"/>
              <a:t>Attribution – Two Years</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6" name="Picture 5"/>
          <p:cNvPicPr>
            <a:picLocks noChangeAspect="1"/>
          </p:cNvPicPr>
          <p:nvPr/>
        </p:nvPicPr>
        <p:blipFill>
          <a:blip r:embed="rId2"/>
          <a:stretch>
            <a:fillRect/>
          </a:stretch>
        </p:blipFill>
        <p:spPr>
          <a:xfrm>
            <a:off x="0" y="1786022"/>
            <a:ext cx="9144000" cy="3285955"/>
          </a:xfrm>
          <a:prstGeom prst="rect">
            <a:avLst/>
          </a:prstGeom>
        </p:spPr>
      </p:pic>
    </p:spTree>
    <p:extLst>
      <p:ext uri="{BB962C8B-B14F-4D97-AF65-F5344CB8AC3E}">
        <p14:creationId xmlns:p14="http://schemas.microsoft.com/office/powerpoint/2010/main" val="2620314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18</a:t>
            </a:fld>
            <a:endParaRPr lang="en-US" dirty="0"/>
          </a:p>
        </p:txBody>
      </p:sp>
      <p:sp>
        <p:nvSpPr>
          <p:cNvPr id="3" name="Title 2"/>
          <p:cNvSpPr>
            <a:spLocks noGrp="1"/>
          </p:cNvSpPr>
          <p:nvPr>
            <p:ph type="title"/>
          </p:nvPr>
        </p:nvSpPr>
        <p:spPr>
          <a:xfrm>
            <a:off x="771812" y="215372"/>
            <a:ext cx="6701650" cy="683723"/>
          </a:xfrm>
        </p:spPr>
        <p:txBody>
          <a:bodyPr/>
          <a:lstStyle/>
          <a:p>
            <a:r>
              <a:rPr lang="en-US" dirty="0" smtClean="0"/>
              <a:t>Heat Map– YTD</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7" name="Picture 6"/>
          <p:cNvPicPr>
            <a:picLocks noChangeAspect="1"/>
          </p:cNvPicPr>
          <p:nvPr/>
        </p:nvPicPr>
        <p:blipFill>
          <a:blip r:embed="rId2"/>
          <a:stretch>
            <a:fillRect/>
          </a:stretch>
        </p:blipFill>
        <p:spPr>
          <a:xfrm>
            <a:off x="1705864" y="1141169"/>
            <a:ext cx="5782259" cy="5259632"/>
          </a:xfrm>
          <a:prstGeom prst="rect">
            <a:avLst/>
          </a:prstGeom>
        </p:spPr>
      </p:pic>
    </p:spTree>
    <p:extLst>
      <p:ext uri="{BB962C8B-B14F-4D97-AF65-F5344CB8AC3E}">
        <p14:creationId xmlns:p14="http://schemas.microsoft.com/office/powerpoint/2010/main" val="3186389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0587" y="1166283"/>
            <a:ext cx="6867303" cy="4121615"/>
          </a:xfrm>
          <a:prstGeom prst="rect">
            <a:avLst/>
          </a:prstGeom>
        </p:spPr>
      </p:pic>
      <p:sp>
        <p:nvSpPr>
          <p:cNvPr id="2" name="Slide Number Placeholder 1"/>
          <p:cNvSpPr>
            <a:spLocks noGrp="1"/>
          </p:cNvSpPr>
          <p:nvPr>
            <p:ph type="sldNum" sz="quarter" idx="12"/>
          </p:nvPr>
        </p:nvSpPr>
        <p:spPr/>
        <p:txBody>
          <a:bodyPr/>
          <a:lstStyle/>
          <a:p>
            <a:fld id="{BA4111AF-6F6F-0643-B4DB-D5DDF114BF9E}" type="slidenum">
              <a:rPr lang="en-US" smtClean="0"/>
              <a:pPr/>
              <a:t>2</a:t>
            </a:fld>
            <a:endParaRPr lang="en-US" dirty="0"/>
          </a:p>
        </p:txBody>
      </p:sp>
      <p:sp>
        <p:nvSpPr>
          <p:cNvPr id="6" name="TextBox 25"/>
          <p:cNvSpPr txBox="1">
            <a:spLocks noChangeArrowheads="1"/>
          </p:cNvSpPr>
          <p:nvPr/>
        </p:nvSpPr>
        <p:spPr bwMode="auto">
          <a:xfrm>
            <a:off x="847287" y="5377870"/>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rgbClr val="6A6A6A"/>
                </a:solidFill>
                <a:latin typeface="+mn-lt"/>
                <a:sym typeface="Georgia"/>
              </a:rPr>
              <a:t>MLP’s  and REITs have lagged</a:t>
            </a:r>
          </a:p>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rgbClr val="6A6A6A"/>
                </a:solidFill>
                <a:latin typeface="+mn-lt"/>
                <a:sym typeface="Georgia"/>
              </a:rPr>
              <a:t>International Developed stocks have rebounded</a:t>
            </a:r>
          </a:p>
          <a:p>
            <a:pPr indent="-168275" eaLnBrk="1" hangingPunct="1">
              <a:spcBef>
                <a:spcPts val="600"/>
              </a:spcBef>
              <a:spcAft>
                <a:spcPts val="600"/>
              </a:spcAft>
              <a:buClr>
                <a:schemeClr val="accent1">
                  <a:lumMod val="75000"/>
                </a:schemeClr>
              </a:buClr>
              <a:buSzPct val="100000"/>
              <a:buFont typeface="Georgia" panose="02040502050405020303" pitchFamily="18" charset="0"/>
              <a:buChar char="›"/>
              <a:defRPr sz="1800">
                <a:solidFill>
                  <a:srgbClr val="000000"/>
                </a:solidFill>
              </a:defRPr>
            </a:pPr>
            <a:r>
              <a:rPr lang="en-US" sz="1200" dirty="0" smtClean="0">
                <a:solidFill>
                  <a:srgbClr val="6A6A6A"/>
                </a:solidFill>
                <a:latin typeface="+mn-lt"/>
                <a:sym typeface="Georgia"/>
              </a:rPr>
              <a:t>EM stocks have performed well</a:t>
            </a:r>
            <a:endParaRPr lang="en-US" sz="1200" dirty="0">
              <a:solidFill>
                <a:srgbClr val="6A6A6A"/>
              </a:solidFill>
              <a:latin typeface="+mn-lt"/>
              <a:sym typeface="Georgia"/>
            </a:endParaRPr>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a:solidFill>
                  <a:schemeClr val="accent1"/>
                </a:solidFill>
                <a:latin typeface="Georgia" panose="02040502050405020303" pitchFamily="18" charset="0"/>
                <a:ea typeface="+mj-ea"/>
                <a:cs typeface="+mj-cs"/>
              </a:rPr>
              <a:t>Market </a:t>
            </a:r>
            <a:r>
              <a:rPr lang="en-US" sz="2600" dirty="0" smtClean="0">
                <a:solidFill>
                  <a:schemeClr val="accent1"/>
                </a:solidFill>
                <a:latin typeface="Georgia" panose="02040502050405020303" pitchFamily="18" charset="0"/>
                <a:ea typeface="+mj-ea"/>
                <a:cs typeface="+mj-cs"/>
              </a:rPr>
              <a:t>Returns</a:t>
            </a:r>
            <a:endParaRPr lang="en-US" sz="2600" dirty="0">
              <a:solidFill>
                <a:schemeClr val="accent1"/>
              </a:solidFill>
              <a:latin typeface="Georgia" panose="02040502050405020303" pitchFamily="18" charset="0"/>
              <a:ea typeface="+mj-ea"/>
              <a:cs typeface="+mj-cs"/>
            </a:endParaRPr>
          </a:p>
        </p:txBody>
      </p:sp>
      <p:sp>
        <p:nvSpPr>
          <p:cNvPr id="8" name="TextBox 5"/>
          <p:cNvSpPr txBox="1">
            <a:spLocks noChangeArrowheads="1"/>
          </p:cNvSpPr>
          <p:nvPr/>
        </p:nvSpPr>
        <p:spPr bwMode="auto">
          <a:xfrm>
            <a:off x="7195415" y="5132695"/>
            <a:ext cx="9028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eaLnBrk="1" fontAlgn="auto" hangingPunct="1">
              <a:spcBef>
                <a:spcPct val="50000"/>
              </a:spcBef>
              <a:spcAft>
                <a:spcPts val="0"/>
              </a:spcAft>
              <a:buClrTx/>
              <a:buSzTx/>
              <a:buFontTx/>
              <a:buNone/>
            </a:pPr>
            <a:r>
              <a:rPr lang="en-US" altLang="en-US" sz="800" dirty="0" smtClean="0">
                <a:solidFill>
                  <a:schemeClr val="accent6">
                    <a:lumMod val="50000"/>
                  </a:schemeClr>
                </a:solidFill>
                <a:ea typeface="MS PGothic" pitchFamily="34" charset="-128"/>
              </a:rPr>
              <a:t>Source: Bloomberg</a:t>
            </a:r>
            <a:endParaRPr lang="en-US" altLang="en-US" sz="600" dirty="0">
              <a:solidFill>
                <a:schemeClr val="accent6">
                  <a:lumMod val="50000"/>
                </a:schemeClr>
              </a:solidFill>
              <a:ea typeface="MS PGothic" pitchFamily="34" charset="-128"/>
            </a:endParaRPr>
          </a:p>
        </p:txBody>
      </p:sp>
      <p:sp>
        <p:nvSpPr>
          <p:cNvPr id="9" name="Rectangle 8"/>
          <p:cNvSpPr/>
          <p:nvPr/>
        </p:nvSpPr>
        <p:spPr>
          <a:xfrm>
            <a:off x="3011646" y="1113498"/>
            <a:ext cx="3136457" cy="369332"/>
          </a:xfrm>
          <a:prstGeom prst="rect">
            <a:avLst/>
          </a:prstGeom>
          <a:solidFill>
            <a:schemeClr val="bg1"/>
          </a:solidFill>
        </p:spPr>
        <p:txBody>
          <a:bodyPr wrap="square">
            <a:spAutoFit/>
          </a:bodyPr>
          <a:lstStyle/>
          <a:p>
            <a:pPr algn="ctr"/>
            <a:r>
              <a:rPr lang="en-US" sz="1800" b="1" dirty="0" smtClean="0">
                <a:solidFill>
                  <a:schemeClr val="bg2">
                    <a:lumMod val="25000"/>
                  </a:schemeClr>
                </a:solidFill>
                <a:latin typeface="+mj-lt"/>
              </a:rPr>
              <a:t>Performance of markets</a:t>
            </a:r>
            <a:endParaRPr lang="en-US" sz="1800" b="1" dirty="0">
              <a:solidFill>
                <a:schemeClr val="bg2">
                  <a:lumMod val="25000"/>
                </a:schemeClr>
              </a:solidFill>
              <a:latin typeface="+mj-lt"/>
            </a:endParaRPr>
          </a:p>
        </p:txBody>
      </p:sp>
      <p:sp>
        <p:nvSpPr>
          <p:cNvPr id="10"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1243531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3</a:t>
            </a:fld>
            <a:endParaRPr lang="en-US" dirty="0"/>
          </a:p>
        </p:txBody>
      </p:sp>
      <p:sp>
        <p:nvSpPr>
          <p:cNvPr id="3" name="Title 2"/>
          <p:cNvSpPr>
            <a:spLocks noGrp="1"/>
          </p:cNvSpPr>
          <p:nvPr>
            <p:ph type="title"/>
          </p:nvPr>
        </p:nvSpPr>
        <p:spPr/>
        <p:txBody>
          <a:bodyPr/>
          <a:lstStyle/>
          <a:p>
            <a:r>
              <a:rPr lang="en-US" dirty="0" smtClean="0"/>
              <a:t>Bond markets</a:t>
            </a:r>
            <a:endParaRPr lang="en-US" dirty="0"/>
          </a:p>
        </p:txBody>
      </p:sp>
      <p:sp>
        <p:nvSpPr>
          <p:cNvPr id="10" name="TextBox 25"/>
          <p:cNvSpPr txBox="1">
            <a:spLocks noChangeArrowheads="1"/>
          </p:cNvSpPr>
          <p:nvPr/>
        </p:nvSpPr>
        <p:spPr bwMode="auto">
          <a:xfrm>
            <a:off x="540915" y="1260956"/>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5" name="TextBox 4"/>
          <p:cNvSpPr txBox="1"/>
          <p:nvPr/>
        </p:nvSpPr>
        <p:spPr>
          <a:xfrm>
            <a:off x="1115736" y="5722581"/>
            <a:ext cx="7008828" cy="661720"/>
          </a:xfrm>
          <a:prstGeom prst="rect">
            <a:avLst/>
          </a:prstGeom>
        </p:spPr>
        <p:txBody>
          <a:bodyPr wrap="square" rtlCol="0">
            <a:spAutoFit/>
          </a:bodyPr>
          <a:lstStyle/>
          <a:p>
            <a:pPr marL="171450" indent="-171450" algn="l">
              <a:spcAft>
                <a:spcPts val="600"/>
              </a:spcAft>
              <a:buSzPct val="80000"/>
              <a:buFontTx/>
              <a:buBlip>
                <a:blip r:embed="rId2"/>
              </a:buBlip>
            </a:pPr>
            <a:r>
              <a:rPr lang="en-US" sz="1600" dirty="0" smtClean="0">
                <a:solidFill>
                  <a:schemeClr val="accent4"/>
                </a:solidFill>
                <a:latin typeface="Georgia" panose="02040502050405020303" pitchFamily="18" charset="0"/>
                <a:cs typeface="Calibri Light"/>
              </a:rPr>
              <a:t>Yields rose sharply after US Presidential election</a:t>
            </a:r>
          </a:p>
          <a:p>
            <a:pPr marL="171450" indent="-171450" algn="l">
              <a:spcAft>
                <a:spcPts val="600"/>
              </a:spcAft>
              <a:buSzPct val="80000"/>
              <a:buFontTx/>
              <a:buBlip>
                <a:blip r:embed="rId2"/>
              </a:buBlip>
            </a:pPr>
            <a:r>
              <a:rPr lang="en-US" sz="1600" dirty="0" smtClean="0">
                <a:solidFill>
                  <a:schemeClr val="accent4"/>
                </a:solidFill>
                <a:latin typeface="Georgia" panose="02040502050405020303" pitchFamily="18" charset="0"/>
                <a:cs typeface="Calibri Light"/>
              </a:rPr>
              <a:t>Our bond duration is 4.5 years, shorter than US Aggregate at 6.0 years </a:t>
            </a:r>
          </a:p>
        </p:txBody>
      </p:sp>
      <p:sp>
        <p:nvSpPr>
          <p:cNvPr id="9" name="Rectangle 8"/>
          <p:cNvSpPr/>
          <p:nvPr/>
        </p:nvSpPr>
        <p:spPr>
          <a:xfrm>
            <a:off x="2822331" y="1089732"/>
            <a:ext cx="3299897" cy="369332"/>
          </a:xfrm>
          <a:prstGeom prst="rect">
            <a:avLst/>
          </a:prstGeom>
          <a:solidFill>
            <a:schemeClr val="bg1"/>
          </a:solidFill>
        </p:spPr>
        <p:txBody>
          <a:bodyPr wrap="square">
            <a:spAutoFit/>
          </a:bodyPr>
          <a:lstStyle/>
          <a:p>
            <a:pPr algn="ctr"/>
            <a:r>
              <a:rPr lang="en-US" sz="1800" b="1" dirty="0" smtClean="0">
                <a:solidFill>
                  <a:schemeClr val="bg2">
                    <a:lumMod val="25000"/>
                  </a:schemeClr>
                </a:solidFill>
                <a:latin typeface="+mj-lt"/>
              </a:rPr>
              <a:t>US Treasury 10-Year Yield</a:t>
            </a:r>
            <a:endParaRPr lang="en-US" sz="1800" b="1" dirty="0">
              <a:solidFill>
                <a:schemeClr val="bg2">
                  <a:lumMod val="25000"/>
                </a:schemeClr>
              </a:solidFill>
              <a:latin typeface="+mj-lt"/>
            </a:endParaRPr>
          </a:p>
        </p:txBody>
      </p:sp>
      <p:pic>
        <p:nvPicPr>
          <p:cNvPr id="6" name="Picture 5"/>
          <p:cNvPicPr>
            <a:picLocks noChangeAspect="1"/>
          </p:cNvPicPr>
          <p:nvPr/>
        </p:nvPicPr>
        <p:blipFill>
          <a:blip r:embed="rId3"/>
          <a:stretch>
            <a:fillRect/>
          </a:stretch>
        </p:blipFill>
        <p:spPr>
          <a:xfrm>
            <a:off x="1204546" y="1407923"/>
            <a:ext cx="6920018" cy="4153254"/>
          </a:xfrm>
          <a:prstGeom prst="rect">
            <a:avLst/>
          </a:prstGeom>
        </p:spPr>
      </p:pic>
    </p:spTree>
    <p:extLst>
      <p:ext uri="{BB962C8B-B14F-4D97-AF65-F5344CB8AC3E}">
        <p14:creationId xmlns:p14="http://schemas.microsoft.com/office/powerpoint/2010/main" val="414292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4</a:t>
            </a:fld>
            <a:endParaRPr lang="en-US" dirty="0"/>
          </a:p>
        </p:txBody>
      </p:sp>
      <p:sp>
        <p:nvSpPr>
          <p:cNvPr id="3" name="Title 2"/>
          <p:cNvSpPr>
            <a:spLocks noGrp="1"/>
          </p:cNvSpPr>
          <p:nvPr>
            <p:ph type="title"/>
          </p:nvPr>
        </p:nvSpPr>
        <p:spPr/>
        <p:txBody>
          <a:bodyPr/>
          <a:lstStyle/>
          <a:p>
            <a:r>
              <a:rPr lang="en-US" dirty="0" smtClean="0"/>
              <a:t>Bond markets – spreads (10y-2y)</a:t>
            </a:r>
            <a:endParaRPr lang="en-US" dirty="0"/>
          </a:p>
        </p:txBody>
      </p:sp>
      <p:sp>
        <p:nvSpPr>
          <p:cNvPr id="10" name="TextBox 25"/>
          <p:cNvSpPr txBox="1">
            <a:spLocks noChangeArrowheads="1"/>
          </p:cNvSpPr>
          <p:nvPr/>
        </p:nvSpPr>
        <p:spPr bwMode="auto">
          <a:xfrm>
            <a:off x="540915" y="1260956"/>
            <a:ext cx="7583649" cy="10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marL="285750" indent="-285750"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marL="117475" indent="0" eaLnBrk="1" hangingPunct="1">
              <a:spcBef>
                <a:spcPts val="600"/>
              </a:spcBef>
              <a:spcAft>
                <a:spcPts val="600"/>
              </a:spcAft>
              <a:buClr>
                <a:schemeClr val="accent1">
                  <a:lumMod val="75000"/>
                </a:schemeClr>
              </a:buClr>
              <a:buSzPct val="100000"/>
              <a:buNone/>
              <a:defRPr sz="1800">
                <a:solidFill>
                  <a:srgbClr val="000000"/>
                </a:solidFill>
              </a:defRPr>
            </a:pPr>
            <a:endParaRPr lang="en-US" sz="1200" dirty="0">
              <a:solidFill>
                <a:srgbClr val="6A6A6A"/>
              </a:solidFill>
              <a:latin typeface="+mn-lt"/>
              <a:sym typeface="Georgia"/>
            </a:endParaRPr>
          </a:p>
        </p:txBody>
      </p:sp>
      <p:sp>
        <p:nvSpPr>
          <p:cNvPr id="13"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4" name="Picture 3"/>
          <p:cNvPicPr>
            <a:picLocks noChangeAspect="1"/>
          </p:cNvPicPr>
          <p:nvPr/>
        </p:nvPicPr>
        <p:blipFill>
          <a:blip r:embed="rId2"/>
          <a:stretch>
            <a:fillRect/>
          </a:stretch>
        </p:blipFill>
        <p:spPr>
          <a:xfrm>
            <a:off x="0" y="1729817"/>
            <a:ext cx="9144000" cy="3398366"/>
          </a:xfrm>
          <a:prstGeom prst="rect">
            <a:avLst/>
          </a:prstGeom>
        </p:spPr>
      </p:pic>
      <p:sp>
        <p:nvSpPr>
          <p:cNvPr id="7" name="TextBox 6"/>
          <p:cNvSpPr txBox="1"/>
          <p:nvPr/>
        </p:nvSpPr>
        <p:spPr>
          <a:xfrm>
            <a:off x="1115736" y="5722581"/>
            <a:ext cx="7008828" cy="338554"/>
          </a:xfrm>
          <a:prstGeom prst="rect">
            <a:avLst/>
          </a:prstGeom>
        </p:spPr>
        <p:txBody>
          <a:bodyPr wrap="square" rtlCol="0">
            <a:spAutoFit/>
          </a:bodyPr>
          <a:lstStyle/>
          <a:p>
            <a:pPr marL="171450" indent="-171450" algn="l">
              <a:spcAft>
                <a:spcPts val="600"/>
              </a:spcAft>
              <a:buSzPct val="80000"/>
              <a:buFontTx/>
              <a:buBlip>
                <a:blip r:embed="rId3"/>
              </a:buBlip>
            </a:pPr>
            <a:r>
              <a:rPr lang="en-US" sz="1600" dirty="0" smtClean="0">
                <a:solidFill>
                  <a:schemeClr val="accent4"/>
                </a:solidFill>
                <a:latin typeface="Georgia" panose="02040502050405020303" pitchFamily="18" charset="0"/>
                <a:cs typeface="Calibri Light"/>
              </a:rPr>
              <a:t>Flat yield curve has been a good predictor of recessions.</a:t>
            </a:r>
          </a:p>
        </p:txBody>
      </p:sp>
    </p:spTree>
    <p:extLst>
      <p:ext uri="{BB962C8B-B14F-4D97-AF65-F5344CB8AC3E}">
        <p14:creationId xmlns:p14="http://schemas.microsoft.com/office/powerpoint/2010/main" val="2821805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5</a:t>
            </a:fld>
            <a:endParaRPr lang="en-US" dirty="0"/>
          </a:p>
        </p:txBody>
      </p:sp>
      <p:sp>
        <p:nvSpPr>
          <p:cNvPr id="3" name="Title 2"/>
          <p:cNvSpPr>
            <a:spLocks noGrp="1"/>
          </p:cNvSpPr>
          <p:nvPr>
            <p:ph type="title"/>
          </p:nvPr>
        </p:nvSpPr>
        <p:spPr/>
        <p:txBody>
          <a:bodyPr/>
          <a:lstStyle/>
          <a:p>
            <a:r>
              <a:rPr lang="en-US" dirty="0" smtClean="0"/>
              <a:t>High Yield Spreads</a:t>
            </a:r>
            <a:endParaRPr lang="en-US" dirty="0"/>
          </a:p>
        </p:txBody>
      </p:sp>
      <p:pic>
        <p:nvPicPr>
          <p:cNvPr id="5" name="Picture 4"/>
          <p:cNvPicPr>
            <a:picLocks noChangeAspect="1"/>
          </p:cNvPicPr>
          <p:nvPr/>
        </p:nvPicPr>
        <p:blipFill>
          <a:blip r:embed="rId2"/>
          <a:stretch>
            <a:fillRect/>
          </a:stretch>
        </p:blipFill>
        <p:spPr>
          <a:xfrm>
            <a:off x="0" y="1712111"/>
            <a:ext cx="9144000" cy="3433777"/>
          </a:xfrm>
          <a:prstGeom prst="rect">
            <a:avLst/>
          </a:prstGeom>
        </p:spPr>
      </p:pic>
      <p:sp>
        <p:nvSpPr>
          <p:cNvPr id="6" name="TextBox 5"/>
          <p:cNvSpPr txBox="1"/>
          <p:nvPr/>
        </p:nvSpPr>
        <p:spPr>
          <a:xfrm>
            <a:off x="1115736" y="5722581"/>
            <a:ext cx="7008828" cy="584775"/>
          </a:xfrm>
          <a:prstGeom prst="rect">
            <a:avLst/>
          </a:prstGeom>
        </p:spPr>
        <p:txBody>
          <a:bodyPr wrap="square" rtlCol="0">
            <a:spAutoFit/>
          </a:bodyPr>
          <a:lstStyle/>
          <a:p>
            <a:pPr marL="171450" indent="-171450" algn="l">
              <a:spcAft>
                <a:spcPts val="600"/>
              </a:spcAft>
              <a:buSzPct val="80000"/>
              <a:buFontTx/>
              <a:buBlip>
                <a:blip r:embed="rId3"/>
              </a:buBlip>
            </a:pPr>
            <a:r>
              <a:rPr lang="en-US" sz="1600" dirty="0" smtClean="0">
                <a:solidFill>
                  <a:schemeClr val="accent4"/>
                </a:solidFill>
                <a:latin typeface="Georgia" panose="02040502050405020303" pitchFamily="18" charset="0"/>
                <a:cs typeface="Calibri Light"/>
              </a:rPr>
              <a:t>High yield spreads are near record lows reflecting low volatility and investor enthusiasm</a:t>
            </a:r>
          </a:p>
        </p:txBody>
      </p:sp>
    </p:spTree>
    <p:extLst>
      <p:ext uri="{BB962C8B-B14F-4D97-AF65-F5344CB8AC3E}">
        <p14:creationId xmlns:p14="http://schemas.microsoft.com/office/powerpoint/2010/main" val="2495974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2513" y="1112413"/>
            <a:ext cx="7508631" cy="4506527"/>
          </a:xfrm>
          <a:prstGeom prst="rect">
            <a:avLst/>
          </a:prstGeom>
        </p:spPr>
      </p:pic>
      <p:sp>
        <p:nvSpPr>
          <p:cNvPr id="2" name="Slide Number Placeholder 1"/>
          <p:cNvSpPr>
            <a:spLocks noGrp="1"/>
          </p:cNvSpPr>
          <p:nvPr>
            <p:ph type="sldNum" sz="quarter" idx="12"/>
          </p:nvPr>
        </p:nvSpPr>
        <p:spPr/>
        <p:txBody>
          <a:bodyPr/>
          <a:lstStyle/>
          <a:p>
            <a:fld id="{BA4111AF-6F6F-0643-B4DB-D5DDF114BF9E}" type="slidenum">
              <a:rPr lang="en-US" smtClean="0"/>
              <a:pPr/>
              <a:t>6</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a:solidFill>
                  <a:schemeClr val="accent1"/>
                </a:solidFill>
                <a:latin typeface="Georgia" panose="02040502050405020303" pitchFamily="18" charset="0"/>
                <a:ea typeface="+mj-ea"/>
                <a:cs typeface="+mj-cs"/>
              </a:rPr>
              <a:t>Market </a:t>
            </a:r>
            <a:r>
              <a:rPr lang="en-US" sz="2600" dirty="0" smtClean="0">
                <a:solidFill>
                  <a:schemeClr val="accent1"/>
                </a:solidFill>
                <a:latin typeface="Georgia" panose="02040502050405020303" pitchFamily="18" charset="0"/>
                <a:ea typeface="+mj-ea"/>
                <a:cs typeface="+mj-cs"/>
              </a:rPr>
              <a:t>Returns</a:t>
            </a:r>
            <a:endParaRPr lang="en-US" sz="2600" dirty="0">
              <a:solidFill>
                <a:schemeClr val="accent1"/>
              </a:solidFill>
              <a:latin typeface="Georgia" panose="02040502050405020303" pitchFamily="18" charset="0"/>
              <a:ea typeface="+mj-ea"/>
              <a:cs typeface="+mj-cs"/>
            </a:endParaRPr>
          </a:p>
        </p:txBody>
      </p:sp>
      <p:sp>
        <p:nvSpPr>
          <p:cNvPr id="8" name="TextBox 5"/>
          <p:cNvSpPr txBox="1">
            <a:spLocks noChangeArrowheads="1"/>
          </p:cNvSpPr>
          <p:nvPr/>
        </p:nvSpPr>
        <p:spPr bwMode="auto">
          <a:xfrm>
            <a:off x="7195415" y="5292086"/>
            <a:ext cx="772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eaLnBrk="1" fontAlgn="auto" hangingPunct="1">
              <a:spcBef>
                <a:spcPct val="50000"/>
              </a:spcBef>
              <a:spcAft>
                <a:spcPts val="0"/>
              </a:spcAft>
              <a:buClrTx/>
              <a:buSzTx/>
              <a:buFontTx/>
              <a:buNone/>
            </a:pPr>
            <a:r>
              <a:rPr lang="en-US" altLang="en-US" sz="800" dirty="0" smtClean="0">
                <a:solidFill>
                  <a:schemeClr val="accent6">
                    <a:lumMod val="50000"/>
                  </a:schemeClr>
                </a:solidFill>
                <a:ea typeface="MS PGothic" pitchFamily="34" charset="-128"/>
              </a:rPr>
              <a:t>Source: Factset</a:t>
            </a:r>
            <a:endParaRPr lang="en-US" altLang="en-US" sz="600" dirty="0">
              <a:solidFill>
                <a:schemeClr val="accent6">
                  <a:lumMod val="50000"/>
                </a:schemeClr>
              </a:solidFill>
              <a:ea typeface="MS PGothic" pitchFamily="34" charset="-128"/>
            </a:endParaRPr>
          </a:p>
        </p:txBody>
      </p:sp>
      <p:sp>
        <p:nvSpPr>
          <p:cNvPr id="9" name="Rectangle 8"/>
          <p:cNvSpPr/>
          <p:nvPr/>
        </p:nvSpPr>
        <p:spPr>
          <a:xfrm>
            <a:off x="2795951" y="1110798"/>
            <a:ext cx="3695551" cy="646331"/>
          </a:xfrm>
          <a:prstGeom prst="rect">
            <a:avLst/>
          </a:prstGeom>
          <a:solidFill>
            <a:schemeClr val="bg1"/>
          </a:solidFill>
        </p:spPr>
        <p:txBody>
          <a:bodyPr wrap="square">
            <a:spAutoFit/>
          </a:bodyPr>
          <a:lstStyle/>
          <a:p>
            <a:pPr algn="ctr"/>
            <a:r>
              <a:rPr lang="en-US" sz="1800" b="1" dirty="0" smtClean="0">
                <a:solidFill>
                  <a:schemeClr val="bg2">
                    <a:lumMod val="25000"/>
                  </a:schemeClr>
                </a:solidFill>
                <a:latin typeface="+mj-lt"/>
              </a:rPr>
              <a:t>Performance of bond markets</a:t>
            </a:r>
            <a:endParaRPr lang="en-US" sz="1800" b="1" dirty="0">
              <a:solidFill>
                <a:schemeClr val="bg2">
                  <a:lumMod val="25000"/>
                </a:schemeClr>
              </a:solidFill>
              <a:latin typeface="+mj-lt"/>
            </a:endParaRPr>
          </a:p>
        </p:txBody>
      </p:sp>
      <p:sp>
        <p:nvSpPr>
          <p:cNvPr id="10"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
        <p:nvSpPr>
          <p:cNvPr id="4" name="TextBox 3"/>
          <p:cNvSpPr txBox="1"/>
          <p:nvPr/>
        </p:nvSpPr>
        <p:spPr>
          <a:xfrm>
            <a:off x="888023" y="5671038"/>
            <a:ext cx="7491046" cy="1077218"/>
          </a:xfrm>
          <a:prstGeom prst="rect">
            <a:avLst/>
          </a:prstGeom>
        </p:spPr>
        <p:txBody>
          <a:bodyPr wrap="square" rtlCol="0">
            <a:spAutoFit/>
          </a:bodyPr>
          <a:lstStyle/>
          <a:p>
            <a:pPr marL="171450" indent="-171450" algn="l">
              <a:buSzPct val="80000"/>
              <a:buFontTx/>
              <a:buBlip>
                <a:blip r:embed="rId3"/>
              </a:buBlip>
            </a:pPr>
            <a:r>
              <a:rPr lang="en-US" sz="1600" dirty="0" smtClean="0">
                <a:solidFill>
                  <a:schemeClr val="accent4"/>
                </a:solidFill>
                <a:latin typeface="Georgia" panose="02040502050405020303" pitchFamily="18" charset="0"/>
                <a:cs typeface="Calibri Light"/>
              </a:rPr>
              <a:t>Credit has performed well</a:t>
            </a:r>
          </a:p>
          <a:p>
            <a:pPr marL="171450" indent="-171450" algn="l">
              <a:buSzPct val="80000"/>
              <a:buFontTx/>
              <a:buBlip>
                <a:blip r:embed="rId3"/>
              </a:buBlip>
            </a:pPr>
            <a:r>
              <a:rPr lang="en-US" sz="1600" dirty="0" smtClean="0">
                <a:solidFill>
                  <a:schemeClr val="accent4"/>
                </a:solidFill>
                <a:latin typeface="Georgia" panose="02040502050405020303" pitchFamily="18" charset="0"/>
                <a:cs typeface="Calibri Light"/>
              </a:rPr>
              <a:t>Aggregate bonds continue to post solid returns even with rising short term rates</a:t>
            </a:r>
          </a:p>
          <a:p>
            <a:pPr marL="171450" indent="-171450" algn="l">
              <a:buSzPct val="80000"/>
              <a:buFontTx/>
              <a:buBlip>
                <a:blip r:embed="rId3"/>
              </a:buBlip>
            </a:pPr>
            <a:r>
              <a:rPr lang="en-US" sz="1600" dirty="0" smtClean="0">
                <a:solidFill>
                  <a:schemeClr val="accent4"/>
                </a:solidFill>
                <a:latin typeface="Georgia" panose="02040502050405020303" pitchFamily="18" charset="0"/>
                <a:cs typeface="Calibri Light"/>
              </a:rPr>
              <a:t> </a:t>
            </a:r>
          </a:p>
        </p:txBody>
      </p:sp>
    </p:spTree>
    <p:extLst>
      <p:ext uri="{BB962C8B-B14F-4D97-AF65-F5344CB8AC3E}">
        <p14:creationId xmlns:p14="http://schemas.microsoft.com/office/powerpoint/2010/main" val="2922980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9088" y="1213340"/>
            <a:ext cx="8014622" cy="4810213"/>
          </a:xfrm>
          <a:prstGeom prst="rect">
            <a:avLst/>
          </a:prstGeom>
        </p:spPr>
      </p:pic>
      <p:sp>
        <p:nvSpPr>
          <p:cNvPr id="2" name="Slide Number Placeholder 1"/>
          <p:cNvSpPr>
            <a:spLocks noGrp="1"/>
          </p:cNvSpPr>
          <p:nvPr>
            <p:ph type="sldNum" sz="quarter" idx="12"/>
          </p:nvPr>
        </p:nvSpPr>
        <p:spPr/>
        <p:txBody>
          <a:bodyPr/>
          <a:lstStyle/>
          <a:p>
            <a:fld id="{BA4111AF-6F6F-0643-B4DB-D5DDF114BF9E}" type="slidenum">
              <a:rPr lang="en-US" smtClean="0"/>
              <a:pPr/>
              <a:t>7</a:t>
            </a:fld>
            <a:endParaRPr lang="en-US" dirty="0"/>
          </a:p>
        </p:txBody>
      </p:sp>
      <p:sp>
        <p:nvSpPr>
          <p:cNvPr id="7" name="Shape 42"/>
          <p:cNvSpPr txBox="1">
            <a:spLocks/>
          </p:cNvSpPr>
          <p:nvPr/>
        </p:nvSpPr>
        <p:spPr>
          <a:xfrm>
            <a:off x="473844" y="183878"/>
            <a:ext cx="8824452" cy="770907"/>
          </a:xfrm>
          <a:prstGeom prst="rect">
            <a:avLst/>
          </a:prstGeom>
        </p:spPr>
        <p:txBody>
          <a:bodyPr anchor="ctr"/>
          <a:lstStyle>
            <a:lvl1pPr algn="ctr" defTabSz="825500">
              <a:defRPr sz="11200">
                <a:solidFill>
                  <a:srgbClr val="588D32"/>
                </a:solidFill>
                <a:latin typeface="+mn-lt"/>
                <a:ea typeface="+mn-ea"/>
                <a:cs typeface="+mn-cs"/>
                <a:sym typeface="Georgia"/>
              </a:defRPr>
            </a:lvl1pPr>
            <a:lvl2pPr indent="228600" algn="ctr" defTabSz="825500">
              <a:defRPr sz="11200">
                <a:solidFill>
                  <a:srgbClr val="588D32"/>
                </a:solidFill>
                <a:latin typeface="+mn-lt"/>
                <a:ea typeface="+mn-ea"/>
                <a:cs typeface="+mn-cs"/>
                <a:sym typeface="Georgia"/>
              </a:defRPr>
            </a:lvl2pPr>
            <a:lvl3pPr indent="457200" algn="ctr" defTabSz="825500">
              <a:defRPr sz="11200">
                <a:solidFill>
                  <a:srgbClr val="588D32"/>
                </a:solidFill>
                <a:latin typeface="+mn-lt"/>
                <a:ea typeface="+mn-ea"/>
                <a:cs typeface="+mn-cs"/>
                <a:sym typeface="Georgia"/>
              </a:defRPr>
            </a:lvl3pPr>
            <a:lvl4pPr indent="685800" algn="ctr" defTabSz="825500">
              <a:defRPr sz="11200">
                <a:solidFill>
                  <a:srgbClr val="588D32"/>
                </a:solidFill>
                <a:latin typeface="+mn-lt"/>
                <a:ea typeface="+mn-ea"/>
                <a:cs typeface="+mn-cs"/>
                <a:sym typeface="Georgia"/>
              </a:defRPr>
            </a:lvl4pPr>
            <a:lvl5pPr indent="914400" algn="ctr" defTabSz="825500">
              <a:defRPr sz="11200">
                <a:solidFill>
                  <a:srgbClr val="588D32"/>
                </a:solidFill>
                <a:latin typeface="+mn-lt"/>
                <a:ea typeface="+mn-ea"/>
                <a:cs typeface="+mn-cs"/>
                <a:sym typeface="Georgia"/>
              </a:defRPr>
            </a:lvl5pPr>
            <a:lvl6pPr indent="1143000" algn="ctr" defTabSz="825500">
              <a:defRPr sz="11200">
                <a:solidFill>
                  <a:srgbClr val="588D32"/>
                </a:solidFill>
                <a:latin typeface="+mn-lt"/>
                <a:ea typeface="+mn-ea"/>
                <a:cs typeface="+mn-cs"/>
                <a:sym typeface="Georgia"/>
              </a:defRPr>
            </a:lvl6pPr>
            <a:lvl7pPr indent="1371600" algn="ctr" defTabSz="825500">
              <a:defRPr sz="11200">
                <a:solidFill>
                  <a:srgbClr val="588D32"/>
                </a:solidFill>
                <a:latin typeface="+mn-lt"/>
                <a:ea typeface="+mn-ea"/>
                <a:cs typeface="+mn-cs"/>
                <a:sym typeface="Georgia"/>
              </a:defRPr>
            </a:lvl7pPr>
            <a:lvl8pPr indent="1600200" algn="ctr" defTabSz="825500">
              <a:defRPr sz="11200">
                <a:solidFill>
                  <a:srgbClr val="588D32"/>
                </a:solidFill>
                <a:latin typeface="+mn-lt"/>
                <a:ea typeface="+mn-ea"/>
                <a:cs typeface="+mn-cs"/>
                <a:sym typeface="Georgia"/>
              </a:defRPr>
            </a:lvl8pPr>
            <a:lvl9pPr indent="1828800" algn="ctr" defTabSz="825500">
              <a:defRPr sz="11200">
                <a:solidFill>
                  <a:srgbClr val="588D32"/>
                </a:solidFill>
                <a:latin typeface="+mn-lt"/>
                <a:ea typeface="+mn-ea"/>
                <a:cs typeface="+mn-cs"/>
                <a:sym typeface="Georgia"/>
              </a:defRPr>
            </a:lvl9pPr>
          </a:lstStyle>
          <a:p>
            <a:pPr algn="l">
              <a:defRPr sz="1800">
                <a:solidFill>
                  <a:srgbClr val="000000"/>
                </a:solidFill>
              </a:defRPr>
            </a:pPr>
            <a:r>
              <a:rPr lang="en-US" sz="2600" dirty="0" smtClean="0">
                <a:solidFill>
                  <a:schemeClr val="accent1"/>
                </a:solidFill>
                <a:latin typeface="Georgia" panose="02040502050405020303" pitchFamily="18" charset="0"/>
                <a:ea typeface="+mj-ea"/>
                <a:cs typeface="+mj-cs"/>
              </a:rPr>
              <a:t>U.S. stock market ETFs</a:t>
            </a:r>
            <a:endParaRPr lang="en-US" sz="2600" dirty="0">
              <a:solidFill>
                <a:schemeClr val="accent1"/>
              </a:solidFill>
              <a:latin typeface="Georgia" panose="02040502050405020303" pitchFamily="18" charset="0"/>
              <a:ea typeface="+mj-ea"/>
              <a:cs typeface="+mj-cs"/>
            </a:endParaRPr>
          </a:p>
        </p:txBody>
      </p:sp>
      <p:sp>
        <p:nvSpPr>
          <p:cNvPr id="8" name="TextBox 5"/>
          <p:cNvSpPr txBox="1">
            <a:spLocks noChangeArrowheads="1"/>
          </p:cNvSpPr>
          <p:nvPr/>
        </p:nvSpPr>
        <p:spPr bwMode="auto">
          <a:xfrm>
            <a:off x="7421917" y="6248629"/>
            <a:ext cx="772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Narrow"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Narrow"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Narrow"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Arial Narrow"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Arial Narrow"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Arial Narrow" pitchFamily="34" charset="0"/>
              </a:defRPr>
            </a:lvl9pPr>
          </a:lstStyle>
          <a:p>
            <a:pPr eaLnBrk="1" fontAlgn="auto" hangingPunct="1">
              <a:spcBef>
                <a:spcPct val="50000"/>
              </a:spcBef>
              <a:spcAft>
                <a:spcPts val="0"/>
              </a:spcAft>
              <a:buClrTx/>
              <a:buSzTx/>
              <a:buFontTx/>
              <a:buNone/>
            </a:pPr>
            <a:r>
              <a:rPr lang="en-US" altLang="en-US" sz="800" dirty="0" smtClean="0">
                <a:solidFill>
                  <a:schemeClr val="accent6">
                    <a:lumMod val="50000"/>
                  </a:schemeClr>
                </a:solidFill>
                <a:ea typeface="MS PGothic" pitchFamily="34" charset="-128"/>
              </a:rPr>
              <a:t>Source: Factset</a:t>
            </a:r>
            <a:endParaRPr lang="en-US" altLang="en-US" sz="600" dirty="0">
              <a:solidFill>
                <a:schemeClr val="accent6">
                  <a:lumMod val="50000"/>
                </a:schemeClr>
              </a:solidFill>
              <a:ea typeface="MS PGothic" pitchFamily="34" charset="-128"/>
            </a:endParaRPr>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2035621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0630" y="1253137"/>
            <a:ext cx="8168054" cy="4902300"/>
          </a:xfrm>
          <a:prstGeom prst="rect">
            <a:avLst/>
          </a:prstGeom>
        </p:spPr>
      </p:pic>
      <p:sp>
        <p:nvSpPr>
          <p:cNvPr id="2" name="Slide Number Placeholder 1"/>
          <p:cNvSpPr>
            <a:spLocks noGrp="1"/>
          </p:cNvSpPr>
          <p:nvPr>
            <p:ph type="sldNum" sz="quarter" idx="12"/>
          </p:nvPr>
        </p:nvSpPr>
        <p:spPr/>
        <p:txBody>
          <a:bodyPr/>
          <a:lstStyle/>
          <a:p>
            <a:fld id="{BA4111AF-6F6F-0643-B4DB-D5DDF114BF9E}" type="slidenum">
              <a:rPr lang="en-US" smtClean="0"/>
              <a:pPr/>
              <a:t>8</a:t>
            </a:fld>
            <a:endParaRPr lang="en-US" dirty="0"/>
          </a:p>
        </p:txBody>
      </p:sp>
      <p:sp>
        <p:nvSpPr>
          <p:cNvPr id="3" name="Title 2"/>
          <p:cNvSpPr>
            <a:spLocks noGrp="1"/>
          </p:cNvSpPr>
          <p:nvPr>
            <p:ph type="title"/>
          </p:nvPr>
        </p:nvSpPr>
        <p:spPr/>
        <p:txBody>
          <a:bodyPr>
            <a:normAutofit/>
          </a:bodyPr>
          <a:lstStyle/>
          <a:p>
            <a:r>
              <a:rPr lang="en-US" dirty="0" smtClean="0"/>
              <a:t>MLPs and REITs have underperformed</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spTree>
    <p:extLst>
      <p:ext uri="{BB962C8B-B14F-4D97-AF65-F5344CB8AC3E}">
        <p14:creationId xmlns:p14="http://schemas.microsoft.com/office/powerpoint/2010/main" val="2522428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4111AF-6F6F-0643-B4DB-D5DDF114BF9E}" type="slidenum">
              <a:rPr lang="en-US" smtClean="0"/>
              <a:pPr/>
              <a:t>9</a:t>
            </a:fld>
            <a:endParaRPr lang="en-US" dirty="0"/>
          </a:p>
        </p:txBody>
      </p:sp>
      <p:sp>
        <p:nvSpPr>
          <p:cNvPr id="3" name="Title 2"/>
          <p:cNvSpPr>
            <a:spLocks noGrp="1"/>
          </p:cNvSpPr>
          <p:nvPr>
            <p:ph type="title"/>
          </p:nvPr>
        </p:nvSpPr>
        <p:spPr/>
        <p:txBody>
          <a:bodyPr/>
          <a:lstStyle/>
          <a:p>
            <a:r>
              <a:rPr lang="en-US" dirty="0" smtClean="0"/>
              <a:t>Active bond managers and Market Neutral</a:t>
            </a:r>
            <a:endParaRPr lang="en-US" dirty="0"/>
          </a:p>
        </p:txBody>
      </p:sp>
      <p:sp>
        <p:nvSpPr>
          <p:cNvPr id="6"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aseline="0">
                <a:solidFill>
                  <a:schemeClr val="accent6">
                    <a:lumMod val="50000"/>
                  </a:schemeClr>
                </a:solidFill>
                <a:latin typeface="Georgia" panose="02040502050405020303" pitchFamily="18" charset="0"/>
              </a:defRPr>
            </a:lvl1pPr>
          </a:lstStyle>
          <a:p>
            <a:r>
              <a:rPr lang="en-US" dirty="0" smtClean="0"/>
              <a:t>Internal use only</a:t>
            </a:r>
            <a:endParaRPr lang="en-US" dirty="0"/>
          </a:p>
        </p:txBody>
      </p:sp>
      <p:pic>
        <p:nvPicPr>
          <p:cNvPr id="5" name="Picture 4"/>
          <p:cNvPicPr>
            <a:picLocks noChangeAspect="1"/>
          </p:cNvPicPr>
          <p:nvPr/>
        </p:nvPicPr>
        <p:blipFill>
          <a:blip r:embed="rId2"/>
          <a:stretch>
            <a:fillRect/>
          </a:stretch>
        </p:blipFill>
        <p:spPr>
          <a:xfrm>
            <a:off x="821740" y="1178169"/>
            <a:ext cx="7768345" cy="4662403"/>
          </a:xfrm>
          <a:prstGeom prst="rect">
            <a:avLst/>
          </a:prstGeom>
        </p:spPr>
      </p:pic>
    </p:spTree>
    <p:extLst>
      <p:ext uri="{BB962C8B-B14F-4D97-AF65-F5344CB8AC3E}">
        <p14:creationId xmlns:p14="http://schemas.microsoft.com/office/powerpoint/2010/main" val="4192709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Theme">
  <a:themeElements>
    <a:clrScheme name="CRESWOOD MASTER">
      <a:dk1>
        <a:sysClr val="windowText" lastClr="000000"/>
      </a:dk1>
      <a:lt1>
        <a:sysClr val="window" lastClr="FFFFFF"/>
      </a:lt1>
      <a:dk2>
        <a:srgbClr val="1F497D"/>
      </a:dk2>
      <a:lt2>
        <a:srgbClr val="EEECE1"/>
      </a:lt2>
      <a:accent1>
        <a:srgbClr val="487D2F"/>
      </a:accent1>
      <a:accent2>
        <a:srgbClr val="ADCB28"/>
      </a:accent2>
      <a:accent3>
        <a:srgbClr val="333043"/>
      </a:accent3>
      <a:accent4>
        <a:srgbClr val="6A6A6A"/>
      </a:accent4>
      <a:accent5>
        <a:srgbClr val="848484"/>
      </a:accent5>
      <a:accent6>
        <a:srgbClr val="FFFFFF"/>
      </a:accent6>
      <a:hlink>
        <a:srgbClr val="FFFFFF"/>
      </a:hlink>
      <a:folHlink>
        <a:srgbClr val="FFFF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defTabSz="457189">
          <a:spcBef>
            <a:spcPct val="20000"/>
          </a:spcBef>
          <a:defRPr sz="1600" b="1" dirty="0">
            <a:solidFill>
              <a:srgbClr val="EEECE1">
                <a:lumMod val="25000"/>
              </a:srgbClr>
            </a:solidFill>
            <a:latin typeface="Georgia" panose="02040502050405020303"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171450" indent="-171450" algn="l">
          <a:lnSpc>
            <a:spcPct val="70000"/>
          </a:lnSpc>
          <a:buSzPct val="80000"/>
          <a:buFontTx/>
          <a:buBlip>
            <a:blip xmlns:r="http://schemas.openxmlformats.org/officeDocument/2006/relationships" r:embed="rId1"/>
          </a:buBlip>
          <a:defRPr sz="1600" dirty="0" smtClean="0">
            <a:solidFill>
              <a:schemeClr val="accent4"/>
            </a:solidFill>
            <a:latin typeface="Georgia" panose="02040502050405020303" pitchFamily="18" charset="0"/>
            <a:cs typeface="Calibri Light"/>
          </a:defRPr>
        </a:defPPr>
      </a:lstStyle>
    </a:txDef>
  </a:objectDefaults>
  <a:extraClrSchemeLst/>
  <a:extLst>
    <a:ext uri="{05A4C25C-085E-4340-85A3-A5531E510DB2}">
      <thm15:themeFamily xmlns:thm15="http://schemas.microsoft.com/office/thememl/2012/main" name="Presentation1" id="{AB7C3DD4-0BAB-4187-AB0D-D62528DF1196}" vid="{C0705ABC-49CE-40E7-BDB5-49F5EA0AC1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13582</TotalTime>
  <Words>556</Words>
  <Application>Microsoft Office PowerPoint</Application>
  <PresentationFormat>On-screen Show (4:3)</PresentationFormat>
  <Paragraphs>101</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MS PGothic</vt:lpstr>
      <vt:lpstr>Arial</vt:lpstr>
      <vt:lpstr>Arial Narrow</vt:lpstr>
      <vt:lpstr>Calibri</vt:lpstr>
      <vt:lpstr>Calibri Light</vt:lpstr>
      <vt:lpstr>Georgia</vt:lpstr>
      <vt:lpstr>Wingdings</vt:lpstr>
      <vt:lpstr>Office Theme</vt:lpstr>
      <vt:lpstr>PowerPoint Presentation</vt:lpstr>
      <vt:lpstr>PowerPoint Presentation</vt:lpstr>
      <vt:lpstr>Bond markets</vt:lpstr>
      <vt:lpstr>Bond markets – spreads (10y-2y)</vt:lpstr>
      <vt:lpstr>High Yield Spreads</vt:lpstr>
      <vt:lpstr>PowerPoint Presentation</vt:lpstr>
      <vt:lpstr>PowerPoint Presentation</vt:lpstr>
      <vt:lpstr>MLPs and REITs have underperformed</vt:lpstr>
      <vt:lpstr>Active bond managers and Market Neutral</vt:lpstr>
      <vt:lpstr>Vehicle performance  as of 12/31/17</vt:lpstr>
      <vt:lpstr>Growth model attribution  1 year</vt:lpstr>
      <vt:lpstr>Growth model attribution  2 years</vt:lpstr>
      <vt:lpstr>Growth model changes</vt:lpstr>
      <vt:lpstr>S&amp;P 500 – What happened during Q4</vt:lpstr>
      <vt:lpstr>Focus equity highlights – YTD </vt:lpstr>
      <vt:lpstr>Attribution – 2017</vt:lpstr>
      <vt:lpstr>Attribution – Two Years</vt:lpstr>
      <vt:lpstr>Heat Map– YTD</vt:lpstr>
    </vt:vector>
  </TitlesOfParts>
  <Company>External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Alyson Nickse</dc:creator>
  <cp:lastModifiedBy>John Ingram</cp:lastModifiedBy>
  <cp:revision>661</cp:revision>
  <cp:lastPrinted>2017-10-12T17:18:28Z</cp:lastPrinted>
  <dcterms:created xsi:type="dcterms:W3CDTF">2016-04-14T18:06:49Z</dcterms:created>
  <dcterms:modified xsi:type="dcterms:W3CDTF">2018-01-09T20:33:10Z</dcterms:modified>
</cp:coreProperties>
</file>