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4" r:id="rId3"/>
    <p:sldId id="291" r:id="rId4"/>
    <p:sldId id="292" r:id="rId5"/>
    <p:sldId id="294" r:id="rId6"/>
    <p:sldId id="301" r:id="rId7"/>
    <p:sldId id="302" r:id="rId8"/>
    <p:sldId id="297" r:id="rId9"/>
    <p:sldId id="298" r:id="rId10"/>
    <p:sldId id="305" r:id="rId11"/>
  </p:sldIdLst>
  <p:sldSz cx="9144000" cy="6858000" type="screen4x3"/>
  <p:notesSz cx="7010400" cy="92964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397122-AE2D-46BE-8BA9-AADBF4789D72}">
          <p14:sldIdLst>
            <p14:sldId id="256"/>
            <p14:sldId id="304"/>
            <p14:sldId id="291"/>
            <p14:sldId id="292"/>
            <p14:sldId id="294"/>
            <p14:sldId id="301"/>
            <p14:sldId id="302"/>
            <p14:sldId id="297"/>
            <p14:sldId id="298"/>
            <p14:sldId id="305"/>
          </p14:sldIdLst>
        </p14:section>
        <p14:section name="Individual stocks" id="{5F98E5AA-DC33-4CC8-91D7-DDE2C61163D3}">
          <p14:sldIdLst/>
        </p14:section>
        <p14:section name="Vehicles" id="{9294C81C-F430-43CE-BC61-DA527AE51D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6A6A6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57" autoAdjust="0"/>
    <p:restoredTop sz="94711" autoAdjust="0"/>
  </p:normalViewPr>
  <p:slideViewPr>
    <p:cSldViewPr snapToGrid="0">
      <p:cViewPr varScale="1">
        <p:scale>
          <a:sx n="109" d="100"/>
          <a:sy n="109" d="100"/>
        </p:scale>
        <p:origin x="798" y="96"/>
      </p:cViewPr>
      <p:guideLst>
        <p:guide orient="horz" pos="2160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9790"/>
    </p:cViewPr>
  </p:sorterViewPr>
  <p:notesViewPr>
    <p:cSldViewPr snapToGrid="0">
      <p:cViewPr varScale="1">
        <p:scale>
          <a:sx n="59" d="100"/>
          <a:sy n="59" d="100"/>
        </p:scale>
        <p:origin x="20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D3942B00-0091-4282-8EF2-C2A3B3A7D1F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3290999A-3CD9-4087-A6AB-F4915EF5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75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11D1F14B-0ED0-4426-8B6E-A5019F5DA26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5"/>
            <a:ext cx="5607050" cy="3660775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5352454F-B8C5-455B-A4DD-264417327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93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2454F-B8C5-455B-A4DD-2644173274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4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454F-B8C5-455B-A4DD-2644173274A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5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2"/>
            <a:ext cx="9144000" cy="4963297"/>
          </a:xfrm>
          <a:prstGeom prst="rect">
            <a:avLst/>
          </a:prstGeom>
        </p:spPr>
      </p:pic>
      <p:pic>
        <p:nvPicPr>
          <p:cNvPr id="2" name="Picture 1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2" y="110016"/>
            <a:ext cx="1892300" cy="86654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43212" y="1082637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212" y="274639"/>
            <a:ext cx="6701650" cy="6837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98450" y="1317625"/>
            <a:ext cx="4088023" cy="2197100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76424" y="3798888"/>
            <a:ext cx="4097947" cy="2197466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5"/>
          </p:nvPr>
        </p:nvSpPr>
        <p:spPr>
          <a:xfrm>
            <a:off x="298450" y="3798888"/>
            <a:ext cx="4088023" cy="219710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4776424" y="1317625"/>
            <a:ext cx="4097948" cy="219710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6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 txBox="1">
            <a:spLocks/>
          </p:cNvSpPr>
          <p:nvPr userDrawn="1"/>
        </p:nvSpPr>
        <p:spPr>
          <a:xfrm>
            <a:off x="-129552" y="5144196"/>
            <a:ext cx="8744959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5" name="Picture 4" descr="Graphic_TitlePag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7884" y="1412575"/>
            <a:ext cx="201185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1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1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2"/>
            <a:ext cx="9144000" cy="4963297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0" name="Shape 42"/>
          <p:cNvSpPr txBox="1">
            <a:spLocks/>
          </p:cNvSpPr>
          <p:nvPr userDrawn="1"/>
        </p:nvSpPr>
        <p:spPr>
          <a:xfrm>
            <a:off x="598130" y="2502292"/>
            <a:ext cx="7352271" cy="2332488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0" indent="0" algn="l">
              <a:lnSpc>
                <a:spcPct val="80000"/>
              </a:lnSpc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  <p:pic>
        <p:nvPicPr>
          <p:cNvPr id="11" name="Picture 10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2" y="110016"/>
            <a:ext cx="1892300" cy="86654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543212" y="1082637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543212" y="274639"/>
            <a:ext cx="6701650" cy="6837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109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3"/>
            <a:ext cx="9144000" cy="4963297"/>
          </a:xfrm>
          <a:prstGeom prst="rect">
            <a:avLst/>
          </a:prstGeom>
        </p:spPr>
      </p:pic>
      <p:pic>
        <p:nvPicPr>
          <p:cNvPr id="2" name="Picture 1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70" y="58502"/>
            <a:ext cx="1892300" cy="86654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43212" y="1285812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0" name="Shape 42"/>
          <p:cNvSpPr txBox="1">
            <a:spLocks/>
          </p:cNvSpPr>
          <p:nvPr userDrawn="1"/>
        </p:nvSpPr>
        <p:spPr>
          <a:xfrm>
            <a:off x="598130" y="2502292"/>
            <a:ext cx="7352271" cy="2332488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0" indent="0" algn="l">
              <a:lnSpc>
                <a:spcPct val="80000"/>
              </a:lnSpc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015762" y="6356351"/>
            <a:ext cx="3429000" cy="2691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4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30519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787662" cy="683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2131"/>
            <a:ext cx="8229600" cy="4904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9" r:id="rId4"/>
    <p:sldLayoutId id="2147483660" r:id="rId5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6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600"/>
        </a:spcBef>
        <a:buFont typeface="Arial"/>
        <a:buNone/>
        <a:defRPr sz="1600" b="1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Georgia" panose="02040502050405020303" pitchFamily="18" charset="0"/>
        <a:buChar char="›"/>
        <a:defRPr sz="14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2"/>
          <p:cNvSpPr txBox="1">
            <a:spLocks/>
          </p:cNvSpPr>
          <p:nvPr/>
        </p:nvSpPr>
        <p:spPr>
          <a:xfrm>
            <a:off x="543212" y="5144196"/>
            <a:ext cx="8198116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2600" spc="40" dirty="0" smtClean="0">
                <a:solidFill>
                  <a:srgbClr val="487D2F"/>
                </a:solidFill>
                <a:latin typeface="Georgia"/>
                <a:cs typeface="Georgia"/>
              </a:rPr>
              <a:t>Selling Goldman Sachs</a:t>
            </a: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12" name="Picture 11" descr="Graphic_TitlePag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0984" y="4548299"/>
            <a:ext cx="3209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January, 2018</a:t>
            </a:r>
            <a:endParaRPr lang="en-US" sz="1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371600"/>
            <a:ext cx="2011680" cy="7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Valuation </a:t>
            </a:r>
            <a:br>
              <a:rPr lang="en-US" dirty="0" smtClean="0"/>
            </a:br>
            <a:r>
              <a:rPr lang="en-US" dirty="0" smtClean="0"/>
              <a:t>Near 4-year peak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2942"/>
            <a:ext cx="9144000" cy="42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6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 txBox="1">
            <a:spLocks/>
          </p:cNvSpPr>
          <p:nvPr/>
        </p:nvSpPr>
        <p:spPr>
          <a:xfrm>
            <a:off x="547796" y="798330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5" name="Shape 42"/>
          <p:cNvSpPr txBox="1">
            <a:spLocks/>
          </p:cNvSpPr>
          <p:nvPr/>
        </p:nvSpPr>
        <p:spPr>
          <a:xfrm>
            <a:off x="598130" y="1788088"/>
            <a:ext cx="7352271" cy="401905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1600" dirty="0">
              <a:solidFill>
                <a:srgbClr val="FFFFFF">
                  <a:lumMod val="50000"/>
                </a:srgbClr>
              </a:solidFill>
              <a:latin typeface="Georgia" panose="02040502050405020303" pitchFamily="18" charset="0"/>
              <a:cs typeface="Calibri Light"/>
            </a:endParaRP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547796" y="1449894"/>
            <a:ext cx="5335768" cy="3590598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288925" indent="-171450" algn="l" defTabSz="60958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43212" y="274639"/>
            <a:ext cx="6701650" cy="683723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Sales growth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44062" y="1670538"/>
            <a:ext cx="7772400" cy="40318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Goldman </a:t>
            </a:r>
            <a:r>
              <a:rPr lang="en-US" sz="1400" dirty="0" smtClean="0">
                <a:solidFill>
                  <a:srgbClr val="6A6A6A"/>
                </a:solidFill>
              </a:rPr>
              <a:t>Sach</a:t>
            </a:r>
            <a:r>
              <a:rPr lang="en-US" sz="1400" dirty="0">
                <a:solidFill>
                  <a:srgbClr val="6A6A6A"/>
                </a:solidFill>
              </a:rPr>
              <a:t>s</a:t>
            </a:r>
            <a:r>
              <a:rPr lang="en-US" sz="1400" dirty="0" smtClean="0">
                <a:solidFill>
                  <a:srgbClr val="6A6A6A"/>
                </a:solidFill>
              </a:rPr>
              <a:t> </a:t>
            </a:r>
            <a:r>
              <a:rPr lang="en-US" sz="1400" dirty="0">
                <a:solidFill>
                  <a:srgbClr val="6A6A6A"/>
                </a:solidFill>
              </a:rPr>
              <a:t>relies on trading for revenue and earnings </a:t>
            </a:r>
            <a:r>
              <a:rPr lang="en-US" sz="1400" dirty="0" smtClean="0">
                <a:solidFill>
                  <a:srgbClr val="6A6A6A"/>
                </a:solidFill>
              </a:rPr>
              <a:t>growth.  Since 2011 sales have been flat. Trading unit is largest and larger relative than peers. Results have lagged peers.</a:t>
            </a:r>
          </a:p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</a:rPr>
              <a:t>Trading business fundamentally changed - commoditized</a:t>
            </a:r>
          </a:p>
          <a:p>
            <a:pPr marL="895335" lvl="1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</a:rPr>
              <a:t>Fixed income transparency in markets</a:t>
            </a:r>
          </a:p>
          <a:p>
            <a:pPr marL="895335" lvl="1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</a:rPr>
              <a:t>GS prior focus on hedge funds</a:t>
            </a:r>
          </a:p>
          <a:p>
            <a:pPr marL="895335" lvl="1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</a:rPr>
              <a:t>MiFID </a:t>
            </a:r>
            <a:r>
              <a:rPr lang="en-US" sz="1400" dirty="0">
                <a:solidFill>
                  <a:srgbClr val="6A6A6A"/>
                </a:solidFill>
              </a:rPr>
              <a:t>Regulations in </a:t>
            </a:r>
            <a:r>
              <a:rPr lang="en-US" sz="1400" dirty="0" smtClean="0">
                <a:solidFill>
                  <a:srgbClr val="6A6A6A"/>
                </a:solidFill>
              </a:rPr>
              <a:t>Europe</a:t>
            </a:r>
          </a:p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</a:rPr>
              <a:t>Regulation in US </a:t>
            </a:r>
          </a:p>
          <a:p>
            <a:pPr marL="895335" lvl="1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</a:rPr>
              <a:t>Bank regulation affect capital</a:t>
            </a:r>
          </a:p>
          <a:p>
            <a:pPr marL="895335" lvl="1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</a:rPr>
              <a:t>Volker Rule – selling private equity</a:t>
            </a:r>
          </a:p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Investment Management and Investment Banking solid businesses</a:t>
            </a:r>
          </a:p>
          <a:p>
            <a:pPr marL="285750" indent="-168275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endParaRPr lang="en-US" sz="1400" dirty="0">
              <a:solidFill>
                <a:srgbClr val="6A6A6A"/>
              </a:solidFill>
            </a:endParaRPr>
          </a:p>
          <a:p>
            <a:pPr marL="781035" lvl="1" indent="-171450">
              <a:lnSpc>
                <a:spcPct val="70000"/>
              </a:lnSpc>
              <a:buSzPct val="80000"/>
              <a:buFontTx/>
              <a:buBlip>
                <a:blip r:embed="rId3"/>
              </a:buBlip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217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Trading is largest unit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310" y="4487434"/>
            <a:ext cx="8034731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ct val="200000"/>
              </a:lnSpc>
              <a:buSzPct val="80000"/>
              <a:buFontTx/>
              <a:buBlip>
                <a:blip r:embed="rId2">
                  <a:extLst/>
                </a:blip>
              </a:buBlip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Historically trading revenue has driven GS’ performance </a:t>
            </a:r>
          </a:p>
          <a:p>
            <a:pPr marL="171450" indent="-171450" algn="l">
              <a:lnSpc>
                <a:spcPct val="200000"/>
              </a:lnSpc>
              <a:buSzPct val="80000"/>
              <a:buFontTx/>
              <a:buBlip>
                <a:blip r:embed="rId2">
                  <a:extLst/>
                </a:blip>
              </a:buBlip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Despite some recent revenue growth outside of Trading, the unit is currently just under 50% of total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D1602A-F638-4044-B878-F16DA3E0A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08" y="1130450"/>
            <a:ext cx="6677309" cy="335698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3044AED4-50A2-4FCC-80A7-580D0FD93305}"/>
              </a:ext>
            </a:extLst>
          </p:cNvPr>
          <p:cNvCxnSpPr/>
          <p:nvPr/>
        </p:nvCxnSpPr>
        <p:spPr>
          <a:xfrm>
            <a:off x="5160034" y="2460685"/>
            <a:ext cx="1856228" cy="27538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3044AED4-50A2-4FCC-80A7-580D0FD93305}"/>
              </a:ext>
            </a:extLst>
          </p:cNvPr>
          <p:cNvCxnSpPr/>
          <p:nvPr/>
        </p:nvCxnSpPr>
        <p:spPr>
          <a:xfrm>
            <a:off x="4492869" y="1310054"/>
            <a:ext cx="2690446" cy="1019908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82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Income and Currency hit hardest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55" y="4370729"/>
            <a:ext cx="8034731" cy="243143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ct val="200000"/>
              </a:lnSpc>
              <a:buSzPct val="80000"/>
              <a:buFontTx/>
              <a:buBlip>
                <a:blip r:embed="rId2">
                  <a:extLst/>
                </a:blip>
              </a:buBlip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FICC revenues down over 50%</a:t>
            </a:r>
          </a:p>
          <a:p>
            <a:pPr marL="171450" indent="-171450" algn="l">
              <a:lnSpc>
                <a:spcPct val="200000"/>
              </a:lnSpc>
              <a:buSzPct val="80000"/>
              <a:buFontTx/>
              <a:buBlip>
                <a:blip r:embed="rId2">
                  <a:extLst/>
                </a:blip>
              </a:buBlip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Less Capital allocated, markets are more transparent and GS has lagged competitors</a:t>
            </a:r>
          </a:p>
          <a:p>
            <a:pPr marL="171450" indent="-171450" algn="l">
              <a:lnSpc>
                <a:spcPct val="200000"/>
              </a:lnSpc>
              <a:buSzPct val="80000"/>
              <a:buFontTx/>
              <a:buBlip>
                <a:blip r:embed="rId2">
                  <a:extLst/>
                </a:blip>
              </a:buBlip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Demise of hedge funds</a:t>
            </a:r>
          </a:p>
          <a:p>
            <a:pPr marL="171450" indent="-171450" algn="l">
              <a:lnSpc>
                <a:spcPct val="200000"/>
              </a:lnSpc>
              <a:buSzPct val="80000"/>
              <a:buFontTx/>
              <a:buBlip>
                <a:blip r:embed="rId2">
                  <a:extLst/>
                </a:blip>
              </a:buBlip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Business has been commoditized</a:t>
            </a:r>
          </a:p>
          <a:p>
            <a:pPr marL="171450" indent="-171450" algn="l">
              <a:lnSpc>
                <a:spcPct val="150000"/>
              </a:lnSpc>
              <a:buSzPct val="80000"/>
              <a:buFontTx/>
              <a:buBlip>
                <a:blip r:embed="rId2">
                  <a:extLst/>
                </a:blip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B1F70B-97DD-4169-B0C8-609D43869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829" y="1096379"/>
            <a:ext cx="6512943" cy="327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Margins in </a:t>
            </a:r>
            <a:r>
              <a:rPr lang="en-US" dirty="0" smtClean="0"/>
              <a:t>trading have fallen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55" y="4370729"/>
            <a:ext cx="8034731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ct val="150000"/>
              </a:lnSpc>
              <a:buSzPct val="80000"/>
              <a:buFontTx/>
              <a:buBlip>
                <a:blip r:embed="rId2">
                  <a:extLst/>
                </a:blip>
              </a:buBlip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Recent improvement due to cost cutting</a:t>
            </a:r>
          </a:p>
          <a:p>
            <a:pPr marL="171450" indent="-171450" algn="l">
              <a:lnSpc>
                <a:spcPct val="150000"/>
              </a:lnSpc>
              <a:buSzPct val="80000"/>
              <a:buFontTx/>
              <a:buBlip>
                <a:blip r:embed="rId2">
                  <a:extLst/>
                </a:blip>
              </a:buBlip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GS has lagged competitors</a:t>
            </a:r>
          </a:p>
          <a:p>
            <a:pPr marL="171450" indent="-171450" algn="l">
              <a:lnSpc>
                <a:spcPct val="150000"/>
              </a:lnSpc>
              <a:buSzPct val="80000"/>
              <a:buFontTx/>
              <a:buBlip>
                <a:blip r:embed="rId2">
                  <a:extLst/>
                </a:blip>
              </a:buBlip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Hedge fund weakness has hurt</a:t>
            </a:r>
          </a:p>
          <a:p>
            <a:pPr marL="171450" indent="-171450" algn="l">
              <a:lnSpc>
                <a:spcPct val="150000"/>
              </a:lnSpc>
              <a:buSzPct val="80000"/>
              <a:buFontTx/>
              <a:buBlip>
                <a:blip r:embed="rId2">
                  <a:extLst/>
                </a:blip>
              </a:buBlip>
            </a:pPr>
            <a:r>
              <a:rPr lang="en-US" sz="1600" dirty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Market transparency has cut margins</a:t>
            </a:r>
          </a:p>
          <a:p>
            <a:pPr marL="171450" indent="-171450" algn="l">
              <a:lnSpc>
                <a:spcPct val="150000"/>
              </a:lnSpc>
              <a:buSzPct val="80000"/>
              <a:buFontTx/>
              <a:buBlip>
                <a:blip r:embed="rId2">
                  <a:extLst/>
                </a:blip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  <a:p>
            <a:pPr marL="171450" indent="-171450" algn="l">
              <a:lnSpc>
                <a:spcPct val="150000"/>
              </a:lnSpc>
              <a:buSzPct val="80000"/>
              <a:buFontTx/>
              <a:buBlip>
                <a:blip r:embed="rId2">
                  <a:extLst/>
                </a:blip>
              </a:buBlip>
            </a:pPr>
            <a:endParaRPr lang="en-US" sz="1600" dirty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F375D6E-5F2C-47BC-B7F5-FAE5807E8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19" y="1130450"/>
            <a:ext cx="6313600" cy="31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7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FB8A597-9DA5-4EEB-AC19-8D6C0E21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A55F982-F537-44B8-BC70-17A1D71E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FICC is important to GS and sales have lagged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AAEC96-7687-485F-895C-DA665FE0C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856" y="1238879"/>
            <a:ext cx="6289015" cy="251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63BD2F-1D61-4BCE-BEF0-BB6CFB48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858" y="3929009"/>
            <a:ext cx="6289014" cy="250841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23850" y="1538654"/>
            <a:ext cx="957142" cy="45310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 defTabSz="457189">
              <a:spcBef>
                <a:spcPct val="20000"/>
              </a:spcBef>
            </a:pPr>
            <a:endParaRPr lang="en-US" sz="1600" b="1" dirty="0">
              <a:solidFill>
                <a:srgbClr val="EEECE1">
                  <a:lumMod val="2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88782" y="1538654"/>
            <a:ext cx="957142" cy="45310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 defTabSz="457189">
              <a:spcBef>
                <a:spcPct val="20000"/>
              </a:spcBef>
            </a:pPr>
            <a:endParaRPr lang="en-US" sz="1600" b="1" dirty="0">
              <a:solidFill>
                <a:srgbClr val="EEECE1">
                  <a:lumMod val="25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2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BFC7A13-B7BC-4A9E-9FF7-EBCA734BE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DC25BCE-13B7-4D23-9ABC-7F9F48DC8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FICC Client Trend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DF3DA4-4B89-4D65-B6BC-581441A1D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679"/>
            <a:ext cx="9144000" cy="559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8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Investing is going away…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E0F52BD-B731-4DAD-8EE1-BF546A816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7083"/>
            <a:ext cx="9144000" cy="26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9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has been solid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1085"/>
            <a:ext cx="9144000" cy="36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4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CRESWOOD MAST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7D2F"/>
      </a:accent1>
      <a:accent2>
        <a:srgbClr val="ADCB28"/>
      </a:accent2>
      <a:accent3>
        <a:srgbClr val="333043"/>
      </a:accent3>
      <a:accent4>
        <a:srgbClr val="6A6A6A"/>
      </a:accent4>
      <a:accent5>
        <a:srgbClr val="848484"/>
      </a:accent5>
      <a:accent6>
        <a:srgbClr val="FFFFFF"/>
      </a:accent6>
      <a:hlink>
        <a:srgbClr val="FFFFFF"/>
      </a:hlink>
      <a:folHlink>
        <a:srgbClr val="FFFFF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defTabSz="457189">
          <a:spcBef>
            <a:spcPct val="20000"/>
          </a:spcBef>
          <a:defRPr sz="1600" b="1" dirty="0">
            <a:solidFill>
              <a:srgbClr val="EEECE1">
                <a:lumMod val="25000"/>
              </a:srgbClr>
            </a:solidFill>
            <a:latin typeface="Georgia" panose="02040502050405020303" pitchFamily="18" charset="0"/>
          </a:defRPr>
        </a:defPPr>
      </a:lstStyle>
    </a:spDef>
    <a:lnDef>
      <a:spPr>
        <a:ln w="44450">
          <a:solidFill>
            <a:srgbClr val="FFFF00"/>
          </a:solidFill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171450" indent="-171450" algn="l">
          <a:lnSpc>
            <a:spcPct val="70000"/>
          </a:lnSpc>
          <a:buSzPct val="80000"/>
          <a:buFontTx/>
          <a:buBlip>
            <a:blip xmlns:r="http://schemas.openxmlformats.org/officeDocument/2006/relationships" r:embed="rId1"/>
          </a:buBlip>
          <a:defRPr sz="1600" dirty="0" smtClean="0">
            <a:solidFill>
              <a:schemeClr val="accent4"/>
            </a:solidFill>
            <a:latin typeface="Georgia" panose="02040502050405020303" pitchFamily="18" charset="0"/>
            <a:cs typeface="Calibri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B7C3DD4-0BAB-4187-AB0D-D62528DF1196}" vid="{C0705ABC-49CE-40E7-BDB5-49F5EA0AC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9694</TotalTime>
  <Words>204</Words>
  <Application>Microsoft Office PowerPoint</Application>
  <PresentationFormat>On-screen Show (4:3)</PresentationFormat>
  <Paragraphs>41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Trading is largest unit  </vt:lpstr>
      <vt:lpstr>Fixed Income and Currency hit hardest</vt:lpstr>
      <vt:lpstr>Margins in trading have fallen</vt:lpstr>
      <vt:lpstr>FICC is important to GS and sales have lagged</vt:lpstr>
      <vt:lpstr>FICC Client Trend</vt:lpstr>
      <vt:lpstr>Investing is going away…</vt:lpstr>
      <vt:lpstr>Performance has been solid</vt:lpstr>
      <vt:lpstr>Valuation  Near 4-year peak</vt:lpstr>
    </vt:vector>
  </TitlesOfParts>
  <Company>External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Alyson Nickse</dc:creator>
  <cp:lastModifiedBy>John Ingram</cp:lastModifiedBy>
  <cp:revision>530</cp:revision>
  <cp:lastPrinted>2016-10-11T18:29:50Z</cp:lastPrinted>
  <dcterms:created xsi:type="dcterms:W3CDTF">2016-04-14T18:06:49Z</dcterms:created>
  <dcterms:modified xsi:type="dcterms:W3CDTF">2018-01-09T16:07:47Z</dcterms:modified>
</cp:coreProperties>
</file>