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70" r:id="rId3"/>
    <p:sldId id="372" r:id="rId4"/>
    <p:sldId id="391" r:id="rId5"/>
    <p:sldId id="399" r:id="rId6"/>
    <p:sldId id="401" r:id="rId7"/>
    <p:sldId id="374" r:id="rId8"/>
    <p:sldId id="373" r:id="rId9"/>
    <p:sldId id="377" r:id="rId10"/>
    <p:sldId id="375" r:id="rId11"/>
    <p:sldId id="378" r:id="rId12"/>
    <p:sldId id="402" r:id="rId13"/>
    <p:sldId id="394" r:id="rId14"/>
    <p:sldId id="403" r:id="rId15"/>
    <p:sldId id="404" r:id="rId16"/>
    <p:sldId id="405" r:id="rId17"/>
    <p:sldId id="406" r:id="rId18"/>
    <p:sldId id="407" r:id="rId19"/>
  </p:sldIdLst>
  <p:sldSz cx="9144000" cy="6858000" type="screen4x3"/>
  <p:notesSz cx="6954838" cy="9240838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397122-AE2D-46BE-8BA9-AADBF4789D72}">
          <p14:sldIdLst>
            <p14:sldId id="256"/>
            <p14:sldId id="370"/>
            <p14:sldId id="372"/>
            <p14:sldId id="391"/>
            <p14:sldId id="399"/>
            <p14:sldId id="401"/>
            <p14:sldId id="374"/>
            <p14:sldId id="373"/>
            <p14:sldId id="377"/>
            <p14:sldId id="375"/>
            <p14:sldId id="378"/>
            <p14:sldId id="402"/>
            <p14:sldId id="394"/>
            <p14:sldId id="403"/>
            <p14:sldId id="404"/>
            <p14:sldId id="405"/>
            <p14:sldId id="406"/>
            <p14:sldId id="407"/>
          </p14:sldIdLst>
        </p14:section>
        <p14:section name="Vehicles" id="{9294C81C-F430-43CE-BC61-DA527AE51D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6A6A6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711" autoAdjust="0"/>
  </p:normalViewPr>
  <p:slideViewPr>
    <p:cSldViewPr snapToGrid="0">
      <p:cViewPr varScale="1">
        <p:scale>
          <a:sx n="109" d="100"/>
          <a:sy n="109" d="100"/>
        </p:scale>
        <p:origin x="768" y="96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9790"/>
    </p:cViewPr>
  </p:sorterViewPr>
  <p:notesViewPr>
    <p:cSldViewPr snapToGrid="0">
      <p:cViewPr varScale="1">
        <p:scale>
          <a:sx n="59" d="100"/>
          <a:sy n="59" d="100"/>
        </p:scale>
        <p:origin x="20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14393" cy="463936"/>
          </a:xfrm>
          <a:prstGeom prst="rect">
            <a:avLst/>
          </a:prstGeom>
        </p:spPr>
        <p:txBody>
          <a:bodyPr vert="horz" lIns="90796" tIns="45398" rIns="90796" bIns="45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8872" y="1"/>
            <a:ext cx="3014393" cy="463936"/>
          </a:xfrm>
          <a:prstGeom prst="rect">
            <a:avLst/>
          </a:prstGeom>
        </p:spPr>
        <p:txBody>
          <a:bodyPr vert="horz" lIns="90796" tIns="45398" rIns="90796" bIns="45398" rtlCol="0"/>
          <a:lstStyle>
            <a:lvl1pPr algn="r">
              <a:defRPr sz="1200"/>
            </a:lvl1pPr>
          </a:lstStyle>
          <a:p>
            <a:fld id="{D3942B00-0091-4282-8EF2-C2A3B3A7D1F1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6904"/>
            <a:ext cx="3014393" cy="463936"/>
          </a:xfrm>
          <a:prstGeom prst="rect">
            <a:avLst/>
          </a:prstGeom>
        </p:spPr>
        <p:txBody>
          <a:bodyPr vert="horz" lIns="90796" tIns="45398" rIns="90796" bIns="45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8872" y="8776904"/>
            <a:ext cx="3014393" cy="463936"/>
          </a:xfrm>
          <a:prstGeom prst="rect">
            <a:avLst/>
          </a:prstGeom>
        </p:spPr>
        <p:txBody>
          <a:bodyPr vert="horz" lIns="90796" tIns="45398" rIns="90796" bIns="45398" rtlCol="0" anchor="b"/>
          <a:lstStyle>
            <a:lvl1pPr algn="r">
              <a:defRPr sz="1200"/>
            </a:lvl1pPr>
          </a:lstStyle>
          <a:p>
            <a:fld id="{3290999A-3CD9-4087-A6AB-F4915EF5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75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14393" cy="463936"/>
          </a:xfrm>
          <a:prstGeom prst="rect">
            <a:avLst/>
          </a:prstGeom>
        </p:spPr>
        <p:txBody>
          <a:bodyPr vert="horz" lIns="90796" tIns="45398" rIns="90796" bIns="453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872" y="1"/>
            <a:ext cx="3014393" cy="463936"/>
          </a:xfrm>
          <a:prstGeom prst="rect">
            <a:avLst/>
          </a:prstGeom>
        </p:spPr>
        <p:txBody>
          <a:bodyPr vert="horz" lIns="90796" tIns="45398" rIns="90796" bIns="45398" rtlCol="0"/>
          <a:lstStyle>
            <a:lvl1pPr algn="r">
              <a:defRPr sz="1200"/>
            </a:lvl1pPr>
          </a:lstStyle>
          <a:p>
            <a:fld id="{11D1F14B-0ED0-4426-8B6E-A5019F5DA26F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0175" y="1155700"/>
            <a:ext cx="4154488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96" tIns="45398" rIns="90796" bIns="453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6115" y="4446838"/>
            <a:ext cx="5562610" cy="3638896"/>
          </a:xfrm>
          <a:prstGeom prst="rect">
            <a:avLst/>
          </a:prstGeom>
        </p:spPr>
        <p:txBody>
          <a:bodyPr vert="horz" lIns="90796" tIns="45398" rIns="90796" bIns="4539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6904"/>
            <a:ext cx="3014393" cy="463936"/>
          </a:xfrm>
          <a:prstGeom prst="rect">
            <a:avLst/>
          </a:prstGeom>
        </p:spPr>
        <p:txBody>
          <a:bodyPr vert="horz" lIns="90796" tIns="45398" rIns="90796" bIns="453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872" y="8776904"/>
            <a:ext cx="3014393" cy="463936"/>
          </a:xfrm>
          <a:prstGeom prst="rect">
            <a:avLst/>
          </a:prstGeom>
        </p:spPr>
        <p:txBody>
          <a:bodyPr vert="horz" lIns="90796" tIns="45398" rIns="90796" bIns="45398" rtlCol="0" anchor="b"/>
          <a:lstStyle>
            <a:lvl1pPr algn="r">
              <a:defRPr sz="1200"/>
            </a:lvl1pPr>
          </a:lstStyle>
          <a:p>
            <a:fld id="{5352454F-B8C5-455B-A4DD-264417327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93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0175" y="1155700"/>
            <a:ext cx="4154488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2454F-B8C5-455B-A4DD-2644173274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141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2"/>
            <a:ext cx="9144000" cy="4963297"/>
          </a:xfrm>
          <a:prstGeom prst="rect">
            <a:avLst/>
          </a:prstGeom>
        </p:spPr>
      </p:pic>
      <p:pic>
        <p:nvPicPr>
          <p:cNvPr id="2" name="Picture 1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2" y="110016"/>
            <a:ext cx="1892300" cy="86654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43212" y="1082637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3212" y="274639"/>
            <a:ext cx="6701650" cy="6837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98450" y="1317625"/>
            <a:ext cx="4088023" cy="2197100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76424" y="3798888"/>
            <a:ext cx="4097947" cy="2197466"/>
          </a:xfr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5"/>
          </p:nvPr>
        </p:nvSpPr>
        <p:spPr>
          <a:xfrm>
            <a:off x="298450" y="3798888"/>
            <a:ext cx="4088023" cy="219710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Chart Placeholder 15"/>
          <p:cNvSpPr>
            <a:spLocks noGrp="1"/>
          </p:cNvSpPr>
          <p:nvPr>
            <p:ph type="chart" sz="quarter" idx="16"/>
          </p:nvPr>
        </p:nvSpPr>
        <p:spPr>
          <a:xfrm>
            <a:off x="4776424" y="1317625"/>
            <a:ext cx="4097948" cy="2197100"/>
          </a:xfrm>
        </p:spPr>
        <p:txBody>
          <a:bodyPr/>
          <a:lstStyle>
            <a:lvl1pPr algn="ctr"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6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 txBox="1">
            <a:spLocks/>
          </p:cNvSpPr>
          <p:nvPr userDrawn="1"/>
        </p:nvSpPr>
        <p:spPr>
          <a:xfrm>
            <a:off x="-129552" y="5144196"/>
            <a:ext cx="8744959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5" name="Picture 4" descr="Graphic_TitlePag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7884" y="1412575"/>
            <a:ext cx="2011854" cy="774259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1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702"/>
            <a:ext cx="9144000" cy="4963297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0" name="Shape 42"/>
          <p:cNvSpPr txBox="1">
            <a:spLocks/>
          </p:cNvSpPr>
          <p:nvPr userDrawn="1"/>
        </p:nvSpPr>
        <p:spPr>
          <a:xfrm>
            <a:off x="598130" y="2502292"/>
            <a:ext cx="7352271" cy="2332488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0" indent="0" algn="l">
              <a:lnSpc>
                <a:spcPct val="80000"/>
              </a:lnSpc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  <p:pic>
        <p:nvPicPr>
          <p:cNvPr id="11" name="Picture 10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2" y="110016"/>
            <a:ext cx="1892300" cy="86654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543212" y="1082637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543212" y="274639"/>
            <a:ext cx="6701650" cy="6837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9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787662" cy="6837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2131"/>
            <a:ext cx="8229600" cy="4904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9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89" rtl="0" eaLnBrk="1" latinLnBrk="0" hangingPunct="1">
        <a:spcBef>
          <a:spcPct val="0"/>
        </a:spcBef>
        <a:buNone/>
        <a:defRPr sz="2600" kern="1200">
          <a:solidFill>
            <a:schemeClr val="accent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600"/>
        </a:spcBef>
        <a:buFont typeface="Arial"/>
        <a:buNone/>
        <a:defRPr sz="1600" b="1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Georgia" panose="02040502050405020303" pitchFamily="18" charset="0"/>
        <a:buChar char="›"/>
        <a:defRPr sz="14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2"/>
          <p:cNvSpPr txBox="1">
            <a:spLocks/>
          </p:cNvSpPr>
          <p:nvPr/>
        </p:nvSpPr>
        <p:spPr>
          <a:xfrm>
            <a:off x="543212" y="5144196"/>
            <a:ext cx="8198116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r>
              <a:rPr lang="en-US" sz="2600" spc="40" dirty="0" smtClean="0">
                <a:solidFill>
                  <a:srgbClr val="487D2F"/>
                </a:solidFill>
                <a:latin typeface="Georgia"/>
                <a:cs typeface="Georgia"/>
              </a:rPr>
              <a:t>2018 Q1 performance review</a:t>
            </a: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12" name="Picture 11" descr="Graphic_TitlePag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4075" y="4550586"/>
            <a:ext cx="3209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April, 2018</a:t>
            </a:r>
            <a:endParaRPr lang="en-US" sz="16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1390322"/>
            <a:ext cx="2011680" cy="773722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Internal use only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Vehicle performance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as of </a:t>
            </a:r>
            <a:r>
              <a:rPr lang="en-US" sz="1800" dirty="0" smtClean="0"/>
              <a:t>3/31/18</a:t>
            </a:r>
            <a:endParaRPr lang="en-US" sz="18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829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75" y="1147291"/>
            <a:ext cx="7872025" cy="557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model attribution </a:t>
            </a:r>
            <a:br>
              <a:rPr lang="en-US" dirty="0" smtClean="0"/>
            </a:br>
            <a:r>
              <a:rPr lang="en-US" dirty="0" smtClean="0"/>
              <a:t>1 year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7586" y="4324604"/>
            <a:ext cx="7008828" cy="6617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Improvement from yearend which was -1.00%</a:t>
            </a:r>
          </a:p>
          <a:p>
            <a:pPr marL="171450" indent="-171450" algn="l">
              <a:spcAft>
                <a:spcPts val="600"/>
              </a:spcAft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Lower volatility than the benchmark and solid first quarter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7948"/>
            <a:ext cx="9144000" cy="211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Growth model attribution </a:t>
            </a:r>
            <a:br>
              <a:rPr lang="en-US" dirty="0" smtClean="0"/>
            </a:br>
            <a:r>
              <a:rPr lang="en-US" dirty="0" smtClean="0"/>
              <a:t>2 years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7586" y="4324604"/>
            <a:ext cx="7008828" cy="9848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Strong results in fixed income</a:t>
            </a:r>
          </a:p>
          <a:p>
            <a:pPr marL="171450" indent="-171450" algn="l">
              <a:spcAft>
                <a:spcPts val="600"/>
              </a:spcAft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Risk 7.50 versus bench of 8.04</a:t>
            </a:r>
          </a:p>
          <a:p>
            <a:pPr algn="l">
              <a:spcAft>
                <a:spcPts val="600"/>
              </a:spcAft>
              <a:buSzPct val="80000"/>
            </a:pPr>
            <a:endParaRPr lang="en-US" sz="1600" dirty="0" smtClean="0">
              <a:solidFill>
                <a:schemeClr val="accent4"/>
              </a:solidFill>
              <a:latin typeface="Georgia" panose="02040502050405020303" pitchFamily="18" charset="0"/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1891"/>
            <a:ext cx="9144000" cy="21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5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model changes</a:t>
            </a:r>
            <a:endParaRPr lang="en-US" dirty="0"/>
          </a:p>
        </p:txBody>
      </p:sp>
      <p:sp>
        <p:nvSpPr>
          <p:cNvPr id="4" name="TextBox 25"/>
          <p:cNvSpPr txBox="1">
            <a:spLocks noChangeArrowheads="1"/>
          </p:cNvSpPr>
          <p:nvPr/>
        </p:nvSpPr>
        <p:spPr bwMode="auto">
          <a:xfrm>
            <a:off x="543213" y="1350156"/>
            <a:ext cx="3911342" cy="207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1400" b="1" dirty="0">
                <a:solidFill>
                  <a:srgbClr val="6A6A6A"/>
                </a:solidFill>
                <a:latin typeface="+mj-lt"/>
                <a:sym typeface="Georgia"/>
              </a:rPr>
              <a:t>Portfolio changes </a:t>
            </a:r>
            <a:r>
              <a:rPr lang="en-US" sz="1400" b="1" dirty="0" smtClean="0">
                <a:solidFill>
                  <a:srgbClr val="6A6A6A"/>
                </a:solidFill>
                <a:latin typeface="+mj-lt"/>
                <a:sym typeface="Georgia"/>
              </a:rPr>
              <a:t>2018</a:t>
            </a:r>
            <a:endParaRPr lang="en-US" sz="1400" b="1" dirty="0">
              <a:solidFill>
                <a:srgbClr val="6A6A6A"/>
              </a:solidFill>
              <a:latin typeface="+mj-lt"/>
              <a:sym typeface="Georgia"/>
            </a:endParaRP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  <a:latin typeface="+mj-lt"/>
                <a:sym typeface="Georgia"/>
              </a:rPr>
              <a:t>1/30 </a:t>
            </a:r>
            <a:r>
              <a:rPr lang="en-US" sz="1400" dirty="0">
                <a:solidFill>
                  <a:srgbClr val="6A6A6A"/>
                </a:solidFill>
                <a:latin typeface="+mj-lt"/>
                <a:sym typeface="Georgia"/>
              </a:rPr>
              <a:t>reduced </a:t>
            </a:r>
            <a:r>
              <a:rPr lang="en-US" sz="1400" dirty="0" smtClean="0">
                <a:solidFill>
                  <a:srgbClr val="6A6A6A"/>
                </a:solidFill>
                <a:latin typeface="+mj-lt"/>
                <a:sym typeface="Georgia"/>
              </a:rPr>
              <a:t>bonds, US large cap, increased international stocks, MLPs and Market Neutral</a:t>
            </a:r>
            <a:endParaRPr lang="en-US" sz="1400" dirty="0">
              <a:solidFill>
                <a:srgbClr val="6A6A6A"/>
              </a:solidFill>
              <a:latin typeface="+mj-lt"/>
              <a:sym typeface="Georgia"/>
            </a:endParaRPr>
          </a:p>
          <a:p>
            <a:pPr marL="117475" indent="0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400" b="1" dirty="0" smtClean="0">
              <a:solidFill>
                <a:srgbClr val="6A6A6A"/>
              </a:solidFill>
              <a:latin typeface="+mn-lt"/>
              <a:sym typeface="Georgia"/>
            </a:endParaRPr>
          </a:p>
          <a:p>
            <a:pPr marL="117475" indent="0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r>
              <a:rPr lang="en-US" sz="1400" b="1" dirty="0" smtClean="0">
                <a:solidFill>
                  <a:srgbClr val="6A6A6A"/>
                </a:solidFill>
                <a:latin typeface="+mn-lt"/>
                <a:sym typeface="Georgia"/>
              </a:rPr>
              <a:t>Portfolio changes 2017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  <a:latin typeface="+mn-lt"/>
                <a:sym typeface="Georgia"/>
              </a:rPr>
              <a:t>1/5 reduced short term bonds, increased small cap and added market neutral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  <a:latin typeface="+mn-lt"/>
                <a:sym typeface="Georgia"/>
              </a:rPr>
              <a:t>2/7 increased MLPs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  <a:latin typeface="+mn-lt"/>
                <a:sym typeface="Georgia"/>
              </a:rPr>
              <a:t>5/2 eliminated floating rate increased core bond funds and market neutral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  <a:latin typeface="+mn-lt"/>
                <a:sym typeface="Georgia"/>
              </a:rPr>
              <a:t>7/11 Increased international developed and reduced US large cap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400" dirty="0" smtClean="0">
                <a:solidFill>
                  <a:srgbClr val="6A6A6A"/>
                </a:solidFill>
                <a:latin typeface="+mn-lt"/>
                <a:sym typeface="Georgia"/>
              </a:rPr>
              <a:t>8/8 Switch REIT exposure to active manager, TIAA CREF Real Estate Fund</a:t>
            </a:r>
          </a:p>
          <a:p>
            <a:pPr indent="-168275" eaLnBrk="1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endParaRPr lang="en-US" sz="1400" dirty="0">
              <a:solidFill>
                <a:srgbClr val="6A6A6A"/>
              </a:solidFill>
              <a:latin typeface="+mn-lt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0919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S&amp;P 500 – What happened during 1Q 2018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3519" y="1051497"/>
            <a:ext cx="887696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b="1" dirty="0">
                <a:solidFill>
                  <a:srgbClr val="EEECE1">
                    <a:lumMod val="25000"/>
                  </a:srgbClr>
                </a:solidFill>
              </a:rPr>
              <a:t>The S&amp;P 500 </a:t>
            </a:r>
            <a:r>
              <a:rPr lang="en-US" sz="1400" b="1" dirty="0" smtClean="0">
                <a:solidFill>
                  <a:srgbClr val="EEECE1">
                    <a:lumMod val="25000"/>
                  </a:srgbClr>
                </a:solidFill>
              </a:rPr>
              <a:t>is down -1.2% during 1Q 2018 behind </a:t>
            </a:r>
            <a:r>
              <a:rPr lang="en-US" sz="1400" b="1" dirty="0">
                <a:solidFill>
                  <a:srgbClr val="EEECE1">
                    <a:lumMod val="25000"/>
                  </a:srgbClr>
                </a:solidFill>
              </a:rPr>
              <a:t>strong </a:t>
            </a:r>
            <a:r>
              <a:rPr lang="en-US" sz="1400" b="1" dirty="0" smtClean="0">
                <a:solidFill>
                  <a:srgbClr val="EEECE1">
                    <a:lumMod val="25000"/>
                  </a:srgbClr>
                </a:solidFill>
              </a:rPr>
              <a:t>fundamentals but increased volatility</a:t>
            </a:r>
            <a:endParaRPr lang="en-US" sz="1400" b="1" dirty="0">
              <a:solidFill>
                <a:srgbClr val="EEECE1">
                  <a:lumMod val="25000"/>
                </a:srgbClr>
              </a:solidFill>
            </a:endParaRPr>
          </a:p>
          <a:p>
            <a:pPr marL="895335" lvl="1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Tech and Consumer Discretionary performed best, while Telecom and Staples performed worst</a:t>
            </a:r>
          </a:p>
          <a:p>
            <a:pPr marL="895335" lvl="1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Investors digested the implications of trade tensions and increasing interest rates during the quarter</a:t>
            </a:r>
          </a:p>
          <a:p>
            <a:pPr marL="895335" lvl="1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>
                <a:solidFill>
                  <a:srgbClr val="EEECE1">
                    <a:lumMod val="25000"/>
                  </a:srgbClr>
                </a:solidFill>
              </a:rPr>
              <a:t>The S&amp;P 500 experienced 6 trading days with moves +/- 2%, compared to 2017 when we saw none </a:t>
            </a:r>
          </a:p>
          <a:p>
            <a:pPr lvl="1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</a:pPr>
            <a:endParaRPr lang="en-US" sz="1400" dirty="0">
              <a:solidFill>
                <a:srgbClr val="EEECE1">
                  <a:lumMod val="25000"/>
                </a:srgbClr>
              </a:solidFill>
            </a:endParaRPr>
          </a:p>
          <a:p>
            <a:pPr marL="285750" lvl="0" indent="-285750">
              <a:spcBef>
                <a:spcPts val="600"/>
              </a:spcBef>
              <a:buClr>
                <a:srgbClr val="487D2F">
                  <a:lumMod val="50000"/>
                </a:srgb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b="1" dirty="0" smtClean="0">
                <a:solidFill>
                  <a:srgbClr val="EEECE1">
                    <a:lumMod val="25000"/>
                  </a:srgbClr>
                </a:solidFill>
              </a:rPr>
              <a:t>Growth stocks performed best, a continuation of the 2017 trend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Georgia" panose="02040502050405020303" pitchFamily="18" charset="0"/>
              <a:buChar char="›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253" y="4344706"/>
            <a:ext cx="4419600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656" y="3905438"/>
            <a:ext cx="4314825" cy="342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680" y="3839881"/>
            <a:ext cx="1828800" cy="447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36" y="4287556"/>
            <a:ext cx="22479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4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equity highlights – 1Q 2018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381" y="1105287"/>
            <a:ext cx="887696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/>
              <a:t>What has driven performance </a:t>
            </a:r>
            <a:r>
              <a:rPr lang="en-US" sz="1400" b="1" dirty="0" smtClean="0"/>
              <a:t>in 1Q 2018?</a:t>
            </a:r>
            <a:endParaRPr lang="en-US" sz="1400" b="1" i="1" dirty="0"/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/>
              <a:t>Our US equities outperformed the market by 125bps in the first quarter mostly due to security selection in Tech and Industrials. Stock selection in REITs and Financials had a negative impact on the portfolio. Being underweight the Consumer Discretionary sector offset our positive security selection impact. 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</a:pPr>
            <a:endParaRPr lang="en-US" sz="800" b="1" dirty="0" smtClean="0"/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1400" b="1" dirty="0" smtClean="0"/>
              <a:t>What’s worked? </a:t>
            </a:r>
            <a:endParaRPr lang="en-US" sz="1400" b="1" dirty="0"/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/>
              <a:t>Security selection in Tech and Industrials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/>
              <a:t>No exposure to Telecom and Utilities was once again a slight positive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/>
              <a:t>Top 3 performers in the portfolio</a:t>
            </a:r>
            <a:r>
              <a:rPr lang="en-US" sz="1400" dirty="0" smtClean="0"/>
              <a:t>: Cisco (+47bps), Booking (+37bps), </a:t>
            </a:r>
            <a:r>
              <a:rPr lang="en-US" sz="1400" dirty="0" err="1" smtClean="0"/>
              <a:t>Resmed</a:t>
            </a:r>
            <a:r>
              <a:rPr lang="en-US" sz="1400" dirty="0" smtClean="0"/>
              <a:t> (+35bps)</a:t>
            </a:r>
            <a:endParaRPr lang="en-US" sz="1400" dirty="0"/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</a:pPr>
            <a:endParaRPr lang="en-US" sz="800" b="1" dirty="0" smtClean="0"/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1400" b="1" dirty="0" smtClean="0"/>
              <a:t>What didn’t?</a:t>
            </a:r>
            <a:endParaRPr lang="en-US" sz="1400" b="1" dirty="0"/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/>
              <a:t>Being underweight Consumer Discretionary and overweight REITs, and security selection in Financials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/>
              <a:t>Bottom 3 performers in the portfolio: Wells Fargo (-43bps), CVS (-31bps), </a:t>
            </a:r>
            <a:r>
              <a:rPr lang="en-US" sz="1400" dirty="0" err="1" smtClean="0"/>
              <a:t>Tanger</a:t>
            </a:r>
            <a:r>
              <a:rPr lang="en-US" sz="1400" dirty="0" smtClean="0"/>
              <a:t> (-29bps)</a:t>
            </a:r>
            <a:endParaRPr lang="en-US" sz="1400" dirty="0"/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</a:pPr>
            <a:endParaRPr lang="en-US" sz="800" b="1" dirty="0" smtClean="0"/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1400" b="1" dirty="0" smtClean="0"/>
              <a:t>Recent Changes in Q1 2018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Georgia" panose="02040502050405020303" pitchFamily="18" charset="0"/>
              <a:buChar char="›"/>
            </a:pPr>
            <a:r>
              <a:rPr lang="en-US" sz="1400" dirty="0" smtClean="0"/>
              <a:t>Sold Whirlpool and </a:t>
            </a:r>
            <a:r>
              <a:rPr lang="en-US" sz="1400" dirty="0" err="1" smtClean="0"/>
              <a:t>Tanger</a:t>
            </a:r>
            <a:r>
              <a:rPr lang="en-US" sz="1400" dirty="0" smtClean="0"/>
              <a:t> </a:t>
            </a:r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Georgia" panose="02040502050405020303" pitchFamily="18" charset="0"/>
              <a:buChar char="›"/>
            </a:pPr>
            <a:endParaRPr lang="en-US" sz="1400" dirty="0"/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</a:pPr>
            <a:endParaRPr lang="en-US" sz="1400" b="1" dirty="0"/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Georgia" panose="02040502050405020303" pitchFamily="18" charset="0"/>
              <a:buChar char="›"/>
            </a:pPr>
            <a:endParaRPr lang="en-US" sz="1400" dirty="0" smtClean="0"/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Georgia" panose="02040502050405020303" pitchFamily="18" charset="0"/>
              <a:buChar char="›"/>
            </a:pPr>
            <a:endParaRPr lang="en-US" sz="1400" dirty="0"/>
          </a:p>
          <a:p>
            <a:pPr marL="285750" indent="-285750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Georgia" panose="02040502050405020303" pitchFamily="18" charset="0"/>
              <a:buChar char="›"/>
            </a:pP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533" y="4841876"/>
            <a:ext cx="50673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– 1Q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7815"/>
            <a:ext cx="9144000" cy="408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– One Year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082"/>
            <a:ext cx="9144000" cy="42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1812" y="215372"/>
            <a:ext cx="6701650" cy="683723"/>
          </a:xfrm>
        </p:spPr>
        <p:txBody>
          <a:bodyPr/>
          <a:lstStyle/>
          <a:p>
            <a:r>
              <a:rPr lang="en-US" dirty="0" smtClean="0"/>
              <a:t>Heat Map– YTD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870236"/>
            <a:ext cx="83343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249613"/>
            <a:ext cx="6878367" cy="41282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Box 25"/>
          <p:cNvSpPr txBox="1">
            <a:spLocks noChangeArrowheads="1"/>
          </p:cNvSpPr>
          <p:nvPr/>
        </p:nvSpPr>
        <p:spPr bwMode="auto">
          <a:xfrm>
            <a:off x="847287" y="5500959"/>
            <a:ext cx="7583649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indent="-168275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200" dirty="0" smtClean="0">
                <a:solidFill>
                  <a:srgbClr val="6A6A6A"/>
                </a:solidFill>
                <a:latin typeface="+mn-lt"/>
                <a:sym typeface="Georgia"/>
              </a:rPr>
              <a:t>MLP’s  and REITs have lagged, again.</a:t>
            </a:r>
          </a:p>
          <a:p>
            <a:pPr indent="-168275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200" dirty="0" smtClean="0">
                <a:solidFill>
                  <a:srgbClr val="6A6A6A"/>
                </a:solidFill>
                <a:latin typeface="+mn-lt"/>
                <a:sym typeface="Georgia"/>
              </a:rPr>
              <a:t>EM stocks have performed well</a:t>
            </a:r>
          </a:p>
          <a:p>
            <a:pPr indent="-168275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Georgia" panose="02040502050405020303" pitchFamily="18" charset="0"/>
              <a:buChar char="›"/>
              <a:defRPr sz="1800">
                <a:solidFill>
                  <a:srgbClr val="000000"/>
                </a:solidFill>
              </a:defRPr>
            </a:pPr>
            <a:r>
              <a:rPr lang="en-US" sz="1200" dirty="0" smtClean="0">
                <a:solidFill>
                  <a:srgbClr val="6A6A6A"/>
                </a:solidFill>
                <a:latin typeface="+mn-lt"/>
                <a:sym typeface="Georgia"/>
              </a:rPr>
              <a:t>Bonds still positive for the past year</a:t>
            </a:r>
            <a:endParaRPr lang="en-US" sz="1200" dirty="0">
              <a:solidFill>
                <a:srgbClr val="6A6A6A"/>
              </a:solidFill>
              <a:latin typeface="+mn-lt"/>
              <a:sym typeface="Georgia"/>
            </a:endParaRPr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473844" y="183878"/>
            <a:ext cx="8824452" cy="770907"/>
          </a:xfrm>
          <a:prstGeom prst="rect">
            <a:avLst/>
          </a:prstGeom>
        </p:spPr>
        <p:txBody>
          <a:bodyPr anchor="ctr"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Market </a:t>
            </a:r>
            <a:r>
              <a:rPr lang="en-US" sz="2600" dirty="0" smtClean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Returns</a:t>
            </a:r>
            <a:endParaRPr lang="en-US" sz="2600" dirty="0">
              <a:solidFill>
                <a:schemeClr val="accent1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195415" y="5132695"/>
            <a:ext cx="9028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800" dirty="0" smtClean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Source: Bloomberg</a:t>
            </a:r>
            <a:endParaRPr lang="en-US" altLang="en-US" sz="600" dirty="0">
              <a:solidFill>
                <a:schemeClr val="accent6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1646" y="1113498"/>
            <a:ext cx="313645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Performance of markets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13" y="1437839"/>
            <a:ext cx="6734902" cy="40421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markets</a:t>
            </a:r>
            <a:endParaRPr 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40915" y="1260956"/>
            <a:ext cx="7583649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200" dirty="0">
              <a:solidFill>
                <a:srgbClr val="6A6A6A"/>
              </a:solidFill>
              <a:latin typeface="+mn-lt"/>
              <a:sym typeface="Georgi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736" y="5625869"/>
            <a:ext cx="7008828" cy="9079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Yields rose sharply after US Presidential election and again during the first quarter of 2018</a:t>
            </a:r>
          </a:p>
          <a:p>
            <a:pPr marL="171450" indent="-171450" algn="l">
              <a:spcAft>
                <a:spcPts val="600"/>
              </a:spcAft>
              <a:buSzPct val="80000"/>
              <a:buFontTx/>
              <a:buBlip>
                <a:blip r:embed="rId3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Our bond duration is 4.5 years, shorter than US Aggregate at 6.0 years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22331" y="1089732"/>
            <a:ext cx="329989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US Treasury 10-Year Yield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29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Recession indicator – Not there yet</a:t>
            </a:r>
            <a:br>
              <a:rPr lang="en-US" dirty="0" smtClean="0"/>
            </a:br>
            <a:r>
              <a:rPr lang="en-US" dirty="0" smtClean="0"/>
              <a:t>Bond market spreads (10y-2y)</a:t>
            </a:r>
            <a:endParaRPr lang="en-US" dirty="0"/>
          </a:p>
        </p:txBody>
      </p:sp>
      <p:sp>
        <p:nvSpPr>
          <p:cNvPr id="10" name="TextBox 25"/>
          <p:cNvSpPr txBox="1">
            <a:spLocks noChangeArrowheads="1"/>
          </p:cNvSpPr>
          <p:nvPr/>
        </p:nvSpPr>
        <p:spPr bwMode="auto">
          <a:xfrm>
            <a:off x="540915" y="1260956"/>
            <a:ext cx="7583649" cy="103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285750" indent="-285750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117475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defRPr sz="1800">
                <a:solidFill>
                  <a:srgbClr val="000000"/>
                </a:solidFill>
              </a:defRPr>
            </a:pPr>
            <a:endParaRPr lang="en-US" sz="1200" dirty="0">
              <a:solidFill>
                <a:srgbClr val="6A6A6A"/>
              </a:solidFill>
              <a:latin typeface="+mn-lt"/>
              <a:sym typeface="Georgia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5736" y="5722581"/>
            <a:ext cx="70088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Flat yield curve has been a good predictor of recessions.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8590"/>
            <a:ext cx="9144000" cy="416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Yield Spreads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15736" y="5722581"/>
            <a:ext cx="7008828" cy="3385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spcAft>
                <a:spcPts val="600"/>
              </a:spcAft>
              <a:buSzPct val="80000"/>
              <a:buFontTx/>
              <a:buBlip>
                <a:blip r:embed="rId2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Spreads have stayed low - no sign of panic from bond investors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1262"/>
            <a:ext cx="9144000" cy="3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63" y="1703188"/>
            <a:ext cx="6156238" cy="36948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473844" y="183878"/>
            <a:ext cx="8824452" cy="770907"/>
          </a:xfrm>
          <a:prstGeom prst="rect">
            <a:avLst/>
          </a:prstGeom>
        </p:spPr>
        <p:txBody>
          <a:bodyPr anchor="ctr"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600" dirty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Market </a:t>
            </a:r>
            <a:r>
              <a:rPr lang="en-US" sz="2600" dirty="0" smtClean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Returns</a:t>
            </a:r>
            <a:endParaRPr lang="en-US" sz="2600" dirty="0">
              <a:solidFill>
                <a:schemeClr val="accent1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195415" y="5292086"/>
            <a:ext cx="7729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800" dirty="0" smtClean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Source: Factset</a:t>
            </a:r>
            <a:endParaRPr lang="en-US" altLang="en-US" sz="600" dirty="0">
              <a:solidFill>
                <a:schemeClr val="accent6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5951" y="1110798"/>
            <a:ext cx="369555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Performance of bond markets</a:t>
            </a:r>
            <a:endParaRPr lang="en-US" sz="1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88023" y="5534561"/>
            <a:ext cx="7491046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171450" indent="-171450" algn="l">
              <a:buSzPct val="80000"/>
              <a:buFontTx/>
              <a:buBlip>
                <a:blip r:embed="rId3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Long bonds have been hit by rising rates</a:t>
            </a:r>
          </a:p>
          <a:p>
            <a:pPr marL="171450" indent="-171450" algn="l">
              <a:buSzPct val="80000"/>
              <a:buFontTx/>
              <a:buBlip>
                <a:blip r:embed="rId3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Credit has held up well</a:t>
            </a:r>
          </a:p>
          <a:p>
            <a:pPr marL="171450" indent="-171450" algn="l">
              <a:buSzPct val="80000"/>
              <a:buFontTx/>
              <a:buBlip>
                <a:blip r:embed="rId3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Aggregate bonds continue to post positive returns even with rising short term rates</a:t>
            </a:r>
          </a:p>
          <a:p>
            <a:pPr marL="171450" indent="-171450" algn="l">
              <a:buSzPct val="80000"/>
              <a:buFontTx/>
              <a:buBlip>
                <a:blip r:embed="rId3"/>
              </a:buBlip>
            </a:pPr>
            <a:r>
              <a:rPr lang="en-US" sz="1600" dirty="0" smtClean="0">
                <a:solidFill>
                  <a:schemeClr val="accent4"/>
                </a:solidFill>
                <a:latin typeface="Georgia" panose="02040502050405020303" pitchFamily="18" charset="0"/>
                <a:cs typeface="Calibri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29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2" y="1149351"/>
            <a:ext cx="7636437" cy="45832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Shape 42"/>
          <p:cNvSpPr txBox="1">
            <a:spLocks/>
          </p:cNvSpPr>
          <p:nvPr/>
        </p:nvSpPr>
        <p:spPr>
          <a:xfrm>
            <a:off x="473844" y="183878"/>
            <a:ext cx="8824452" cy="770907"/>
          </a:xfrm>
          <a:prstGeom prst="rect">
            <a:avLst/>
          </a:prstGeom>
        </p:spPr>
        <p:txBody>
          <a:bodyPr anchor="ctr"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r>
              <a:rPr lang="en-US" sz="2600" dirty="0" smtClean="0">
                <a:solidFill>
                  <a:schemeClr val="accent1"/>
                </a:solidFill>
                <a:latin typeface="Georgia" panose="02040502050405020303" pitchFamily="18" charset="0"/>
                <a:ea typeface="+mj-ea"/>
                <a:cs typeface="+mj-cs"/>
              </a:rPr>
              <a:t>U.S. stock market ETFs</a:t>
            </a:r>
            <a:endParaRPr lang="en-US" sz="2600" dirty="0">
              <a:solidFill>
                <a:schemeClr val="accent1"/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421917" y="6248629"/>
            <a:ext cx="7729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en-US" sz="800" dirty="0" smtClean="0">
                <a:solidFill>
                  <a:schemeClr val="accent6">
                    <a:lumMod val="50000"/>
                  </a:schemeClr>
                </a:solidFill>
                <a:ea typeface="MS PGothic" pitchFamily="34" charset="-128"/>
              </a:rPr>
              <a:t>Source: Factset</a:t>
            </a:r>
            <a:endParaRPr lang="en-US" altLang="en-US" sz="600" dirty="0">
              <a:solidFill>
                <a:schemeClr val="accent6">
                  <a:lumMod val="50000"/>
                </a:schemeClr>
              </a:solidFill>
              <a:ea typeface="MS PGothic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2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MLPs and REITs have underperformed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12" y="1285405"/>
            <a:ext cx="8143588" cy="4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bond managers and Market Neutral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Internal use only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1247869"/>
            <a:ext cx="8132885" cy="488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0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Theme">
  <a:themeElements>
    <a:clrScheme name="CRESWOOD MAST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7D2F"/>
      </a:accent1>
      <a:accent2>
        <a:srgbClr val="ADCB28"/>
      </a:accent2>
      <a:accent3>
        <a:srgbClr val="333043"/>
      </a:accent3>
      <a:accent4>
        <a:srgbClr val="6A6A6A"/>
      </a:accent4>
      <a:accent5>
        <a:srgbClr val="848484"/>
      </a:accent5>
      <a:accent6>
        <a:srgbClr val="FFFFFF"/>
      </a:accent6>
      <a:hlink>
        <a:srgbClr val="FFFFFF"/>
      </a:hlink>
      <a:folHlink>
        <a:srgbClr val="FFFFFF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defTabSz="457189">
          <a:spcBef>
            <a:spcPct val="20000"/>
          </a:spcBef>
          <a:defRPr sz="1600" b="1" dirty="0">
            <a:solidFill>
              <a:srgbClr val="EEECE1">
                <a:lumMod val="25000"/>
              </a:srgbClr>
            </a:solidFill>
            <a:latin typeface="Georgia" panose="02040502050405020303" pitchFamily="18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171450" indent="-171450" algn="l">
          <a:lnSpc>
            <a:spcPct val="70000"/>
          </a:lnSpc>
          <a:buSzPct val="80000"/>
          <a:buFontTx/>
          <a:buBlip>
            <a:blip xmlns:r="http://schemas.openxmlformats.org/officeDocument/2006/relationships" r:embed="rId1"/>
          </a:buBlip>
          <a:defRPr sz="1600" dirty="0" smtClean="0">
            <a:solidFill>
              <a:schemeClr val="accent4"/>
            </a:solidFill>
            <a:latin typeface="Georgia" panose="02040502050405020303" pitchFamily="18" charset="0"/>
            <a:cs typeface="Calibri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B7C3DD4-0BAB-4187-AB0D-D62528DF1196}" vid="{C0705ABC-49CE-40E7-BDB5-49F5EA0AC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13925</TotalTime>
  <Words>569</Words>
  <Application>Microsoft Office PowerPoint</Application>
  <PresentationFormat>On-screen Show (4:3)</PresentationFormat>
  <Paragraphs>104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MS PGothic</vt:lpstr>
      <vt:lpstr>Arial</vt:lpstr>
      <vt:lpstr>Arial Narrow</vt:lpstr>
      <vt:lpstr>Calibri</vt:lpstr>
      <vt:lpstr>Calibri Light</vt:lpstr>
      <vt:lpstr>Georgia</vt:lpstr>
      <vt:lpstr>Wingdings</vt:lpstr>
      <vt:lpstr>Office Theme</vt:lpstr>
      <vt:lpstr>PowerPoint Presentation</vt:lpstr>
      <vt:lpstr>PowerPoint Presentation</vt:lpstr>
      <vt:lpstr>Bond markets</vt:lpstr>
      <vt:lpstr>Recession indicator – Not there yet Bond market spreads (10y-2y)</vt:lpstr>
      <vt:lpstr>High Yield Spreads</vt:lpstr>
      <vt:lpstr>PowerPoint Presentation</vt:lpstr>
      <vt:lpstr>PowerPoint Presentation</vt:lpstr>
      <vt:lpstr>MLPs and REITs have underperformed</vt:lpstr>
      <vt:lpstr>Active bond managers and Market Neutral</vt:lpstr>
      <vt:lpstr>Vehicle performance  as of 3/31/18</vt:lpstr>
      <vt:lpstr>Growth model attribution  1 year</vt:lpstr>
      <vt:lpstr>Growth model attribution  2 years</vt:lpstr>
      <vt:lpstr>Growth model changes</vt:lpstr>
      <vt:lpstr>S&amp;P 500 – What happened during 1Q 2018</vt:lpstr>
      <vt:lpstr>Focus equity highlights – 1Q 2018 </vt:lpstr>
      <vt:lpstr>Attribution – 1Q 2018</vt:lpstr>
      <vt:lpstr>Attribution – One Year</vt:lpstr>
      <vt:lpstr>Heat Map– YTD</vt:lpstr>
    </vt:vector>
  </TitlesOfParts>
  <Company>External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Alyson Nickse</dc:creator>
  <cp:lastModifiedBy>John Ingram</cp:lastModifiedBy>
  <cp:revision>680</cp:revision>
  <cp:lastPrinted>2018-04-02T18:29:55Z</cp:lastPrinted>
  <dcterms:created xsi:type="dcterms:W3CDTF">2016-04-14T18:06:49Z</dcterms:created>
  <dcterms:modified xsi:type="dcterms:W3CDTF">2018-04-03T17:40:32Z</dcterms:modified>
</cp:coreProperties>
</file>