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61" r:id="rId2"/>
    <p:sldId id="362" r:id="rId3"/>
    <p:sldId id="358" r:id="rId4"/>
    <p:sldId id="359" r:id="rId5"/>
    <p:sldId id="360" r:id="rId6"/>
    <p:sldId id="357" r:id="rId7"/>
    <p:sldId id="322" r:id="rId8"/>
    <p:sldId id="339" r:id="rId9"/>
    <p:sldId id="326" r:id="rId10"/>
    <p:sldId id="332" r:id="rId11"/>
    <p:sldId id="327" r:id="rId12"/>
    <p:sldId id="330" r:id="rId13"/>
    <p:sldId id="297" r:id="rId14"/>
    <p:sldId id="352" r:id="rId15"/>
    <p:sldId id="356" r:id="rId16"/>
    <p:sldId id="353" r:id="rId17"/>
    <p:sldId id="350" r:id="rId18"/>
    <p:sldId id="355" r:id="rId19"/>
    <p:sldId id="351" r:id="rId20"/>
    <p:sldId id="354" r:id="rId21"/>
    <p:sldId id="345" r:id="rId22"/>
    <p:sldId id="346" r:id="rId23"/>
    <p:sldId id="349" r:id="rId24"/>
    <p:sldId id="343" r:id="rId25"/>
    <p:sldId id="344" r:id="rId26"/>
    <p:sldId id="295" r:id="rId27"/>
    <p:sldId id="311" r:id="rId28"/>
    <p:sldId id="335" r:id="rId29"/>
  </p:sldIdLst>
  <p:sldSz cx="9144000" cy="6858000" type="screen4x3"/>
  <p:notesSz cx="7315200" cy="96012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397122-AE2D-46BE-8BA9-AADBF4789D72}">
          <p14:sldIdLst>
            <p14:sldId id="361"/>
            <p14:sldId id="362"/>
            <p14:sldId id="358"/>
            <p14:sldId id="359"/>
            <p14:sldId id="360"/>
            <p14:sldId id="357"/>
            <p14:sldId id="322"/>
            <p14:sldId id="339"/>
            <p14:sldId id="326"/>
            <p14:sldId id="332"/>
            <p14:sldId id="327"/>
            <p14:sldId id="330"/>
            <p14:sldId id="297"/>
            <p14:sldId id="352"/>
            <p14:sldId id="356"/>
            <p14:sldId id="353"/>
            <p14:sldId id="350"/>
            <p14:sldId id="355"/>
            <p14:sldId id="351"/>
            <p14:sldId id="354"/>
            <p14:sldId id="345"/>
            <p14:sldId id="346"/>
            <p14:sldId id="349"/>
            <p14:sldId id="343"/>
            <p14:sldId id="344"/>
            <p14:sldId id="295"/>
            <p14:sldId id="311"/>
            <p14:sldId id="335"/>
          </p14:sldIdLst>
        </p14:section>
        <p14:section name="Individual stocks" id="{5F98E5AA-DC33-4CC8-91D7-DDE2C61163D3}">
          <p14:sldIdLst/>
        </p14:section>
        <p14:section name="Vehicles" id="{9294C81C-F430-43CE-BC61-DA527AE51DF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4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6A6A6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711" autoAdjust="0"/>
  </p:normalViewPr>
  <p:slideViewPr>
    <p:cSldViewPr snapToGrid="0">
      <p:cViewPr varScale="1">
        <p:scale>
          <a:sx n="109" d="100"/>
          <a:sy n="109" d="100"/>
        </p:scale>
        <p:origin x="768" y="78"/>
      </p:cViewPr>
      <p:guideLst>
        <p:guide orient="horz" pos="816"/>
        <p:guide pos="4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07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170583" cy="482026"/>
          </a:xfrm>
          <a:prstGeom prst="rect">
            <a:avLst/>
          </a:prstGeom>
        </p:spPr>
        <p:txBody>
          <a:bodyPr vert="horz" lIns="94813" tIns="47407" rIns="94813" bIns="4740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5" y="3"/>
            <a:ext cx="3170583" cy="482026"/>
          </a:xfrm>
          <a:prstGeom prst="rect">
            <a:avLst/>
          </a:prstGeom>
        </p:spPr>
        <p:txBody>
          <a:bodyPr vert="horz" lIns="94813" tIns="47407" rIns="94813" bIns="47407" rtlCol="0"/>
          <a:lstStyle>
            <a:lvl1pPr algn="r">
              <a:defRPr sz="1100"/>
            </a:lvl1pPr>
          </a:lstStyle>
          <a:p>
            <a:fld id="{D3942B00-0091-4282-8EF2-C2A3B3A7D1F1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175"/>
            <a:ext cx="3170583" cy="482026"/>
          </a:xfrm>
          <a:prstGeom prst="rect">
            <a:avLst/>
          </a:prstGeom>
        </p:spPr>
        <p:txBody>
          <a:bodyPr vert="horz" lIns="94813" tIns="47407" rIns="94813" bIns="4740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5" y="9119175"/>
            <a:ext cx="3170583" cy="482026"/>
          </a:xfrm>
          <a:prstGeom prst="rect">
            <a:avLst/>
          </a:prstGeom>
        </p:spPr>
        <p:txBody>
          <a:bodyPr vert="horz" lIns="94813" tIns="47407" rIns="94813" bIns="47407" rtlCol="0" anchor="b"/>
          <a:lstStyle>
            <a:lvl1pPr algn="r">
              <a:defRPr sz="1100"/>
            </a:lvl1pPr>
          </a:lstStyle>
          <a:p>
            <a:fld id="{3290999A-3CD9-4087-A6AB-F4915EF5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75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170583" cy="482026"/>
          </a:xfrm>
          <a:prstGeom prst="rect">
            <a:avLst/>
          </a:prstGeom>
        </p:spPr>
        <p:txBody>
          <a:bodyPr vert="horz" lIns="94813" tIns="47407" rIns="94813" bIns="4740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5" y="3"/>
            <a:ext cx="3170583" cy="482026"/>
          </a:xfrm>
          <a:prstGeom prst="rect">
            <a:avLst/>
          </a:prstGeom>
        </p:spPr>
        <p:txBody>
          <a:bodyPr vert="horz" lIns="94813" tIns="47407" rIns="94813" bIns="47407" rtlCol="0"/>
          <a:lstStyle>
            <a:lvl1pPr algn="r">
              <a:defRPr sz="1100"/>
            </a:lvl1pPr>
          </a:lstStyle>
          <a:p>
            <a:fld id="{11D1F14B-0ED0-4426-8B6E-A5019F5DA26F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3" tIns="47407" rIns="94813" bIns="474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5" y="4620251"/>
            <a:ext cx="5850836" cy="3780799"/>
          </a:xfrm>
          <a:prstGeom prst="rect">
            <a:avLst/>
          </a:prstGeom>
        </p:spPr>
        <p:txBody>
          <a:bodyPr vert="horz" lIns="94813" tIns="47407" rIns="94813" bIns="474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175"/>
            <a:ext cx="3170583" cy="482026"/>
          </a:xfrm>
          <a:prstGeom prst="rect">
            <a:avLst/>
          </a:prstGeom>
        </p:spPr>
        <p:txBody>
          <a:bodyPr vert="horz" lIns="94813" tIns="47407" rIns="94813" bIns="4740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5" y="9119175"/>
            <a:ext cx="3170583" cy="482026"/>
          </a:xfrm>
          <a:prstGeom prst="rect">
            <a:avLst/>
          </a:prstGeom>
        </p:spPr>
        <p:txBody>
          <a:bodyPr vert="horz" lIns="94813" tIns="47407" rIns="94813" bIns="47407" rtlCol="0" anchor="b"/>
          <a:lstStyle>
            <a:lvl1pPr algn="r">
              <a:defRPr sz="1100"/>
            </a:lvl1pPr>
          </a:lstStyle>
          <a:p>
            <a:fld id="{5352454F-B8C5-455B-A4DD-264417327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93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52454F-B8C5-455B-A4DD-2644173274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702"/>
            <a:ext cx="9144000" cy="4963297"/>
          </a:xfrm>
          <a:prstGeom prst="rect">
            <a:avLst/>
          </a:prstGeom>
        </p:spPr>
      </p:pic>
      <p:pic>
        <p:nvPicPr>
          <p:cNvPr id="2" name="Picture 1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2" y="110016"/>
            <a:ext cx="1892300" cy="86654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43212" y="1082637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3212" y="274639"/>
            <a:ext cx="6701650" cy="6837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98450" y="1317625"/>
            <a:ext cx="4088023" cy="2197100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76424" y="3798888"/>
            <a:ext cx="4097947" cy="2197466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5"/>
          </p:nvPr>
        </p:nvSpPr>
        <p:spPr>
          <a:xfrm>
            <a:off x="298450" y="3798888"/>
            <a:ext cx="4088023" cy="2197100"/>
          </a:xfrm>
        </p:spPr>
        <p:txBody>
          <a:bodyPr/>
          <a:lstStyle>
            <a:lvl1pPr algn="ct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4776424" y="1317625"/>
            <a:ext cx="4097948" cy="2197100"/>
          </a:xfrm>
        </p:spPr>
        <p:txBody>
          <a:bodyPr/>
          <a:lstStyle>
            <a:lvl1pPr algn="ct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6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 txBox="1">
            <a:spLocks/>
          </p:cNvSpPr>
          <p:nvPr userDrawn="1"/>
        </p:nvSpPr>
        <p:spPr>
          <a:xfrm>
            <a:off x="-129552" y="5144196"/>
            <a:ext cx="8744959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pic>
        <p:nvPicPr>
          <p:cNvPr id="5" name="Picture 4" descr="Graphic_TitlePag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7884" y="1412575"/>
            <a:ext cx="201185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1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71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702"/>
            <a:ext cx="9144000" cy="4963297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0" name="Shape 42"/>
          <p:cNvSpPr txBox="1">
            <a:spLocks/>
          </p:cNvSpPr>
          <p:nvPr userDrawn="1"/>
        </p:nvSpPr>
        <p:spPr>
          <a:xfrm>
            <a:off x="598130" y="2502292"/>
            <a:ext cx="7352271" cy="2332488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0" indent="0" algn="l">
              <a:lnSpc>
                <a:spcPct val="80000"/>
              </a:lnSpc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  <p:pic>
        <p:nvPicPr>
          <p:cNvPr id="11" name="Picture 10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2" y="110016"/>
            <a:ext cx="1892300" cy="86654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543212" y="1082637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543212" y="274639"/>
            <a:ext cx="6701650" cy="6837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244361" y="-12361"/>
            <a:ext cx="3736731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None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 Light"/>
              </a:rPr>
              <a:t>Internal use</a:t>
            </a:r>
            <a:r>
              <a:rPr lang="en-US" sz="1600" baseline="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 Light"/>
              </a:rPr>
              <a:t> only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109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787662" cy="683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2131"/>
            <a:ext cx="8229600" cy="4904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9" r:id="rId4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6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600"/>
        </a:spcBef>
        <a:buFont typeface="Arial"/>
        <a:buNone/>
        <a:defRPr sz="1600" b="1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Georgia" panose="02040502050405020303" pitchFamily="18" charset="0"/>
        <a:buChar char="›"/>
        <a:defRPr sz="14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2"/>
          <p:cNvSpPr txBox="1">
            <a:spLocks/>
          </p:cNvSpPr>
          <p:nvPr/>
        </p:nvSpPr>
        <p:spPr>
          <a:xfrm>
            <a:off x="543212" y="5144196"/>
            <a:ext cx="8198116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2600" spc="40" dirty="0" smtClean="0">
                <a:solidFill>
                  <a:srgbClr val="487D2F"/>
                </a:solidFill>
                <a:latin typeface="Georgia"/>
                <a:cs typeface="Georgia"/>
              </a:rPr>
              <a:t>Crestwood’s ESG Initiative</a:t>
            </a:r>
            <a:endParaRPr lang="en-US" sz="26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pic>
        <p:nvPicPr>
          <p:cNvPr id="12" name="Picture 11" descr="Graphic_TitlePag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371600"/>
            <a:ext cx="2011680" cy="7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C4A1242-84D5-4DD3-B483-F3809F2E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BF6CBE9-47B0-4706-B03E-8D81E253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ESG Benefits </a:t>
            </a:r>
            <a:br>
              <a:rPr lang="en-US" dirty="0" smtClean="0"/>
            </a:br>
            <a:r>
              <a:rPr lang="en-US" dirty="0" smtClean="0"/>
              <a:t>Differentiation – performance matters less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DB2AF7-85AE-4B2E-8C9E-7C8828FD3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350" y="3669843"/>
            <a:ext cx="4617873" cy="2807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468C91-E1FA-4032-8484-15D23D4D7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350" y="1146549"/>
            <a:ext cx="3996474" cy="227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83" y="1107240"/>
            <a:ext cx="8687553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Providers, continued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10" y="1259692"/>
            <a:ext cx="8394229" cy="39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3EA1462-E928-49B1-81AA-47652337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92FC147-B1FB-4AAC-9019-58A3F24A1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ESG rankings and services vary widely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" y="1066805"/>
            <a:ext cx="7814486" cy="5173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280" y="6257291"/>
            <a:ext cx="611886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For example, the deviation between Sustainalytics and </a:t>
            </a:r>
            <a:r>
              <a:rPr lang="en-US" sz="1600" dirty="0" err="1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Robecco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is 20 (rankings 1-100)</a:t>
            </a:r>
          </a:p>
        </p:txBody>
      </p:sp>
    </p:spTree>
    <p:extLst>
      <p:ext uri="{BB962C8B-B14F-4D97-AF65-F5344CB8AC3E}">
        <p14:creationId xmlns:p14="http://schemas.microsoft.com/office/powerpoint/2010/main" val="17095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Crestwood’s </a:t>
            </a:r>
            <a:r>
              <a:rPr lang="en-US" dirty="0"/>
              <a:t>e</a:t>
            </a:r>
            <a:r>
              <a:rPr lang="en-US" dirty="0" smtClean="0"/>
              <a:t>quity process</a:t>
            </a:r>
            <a:endParaRPr lang="en-US" dirty="0"/>
          </a:p>
        </p:txBody>
      </p:sp>
      <p:sp>
        <p:nvSpPr>
          <p:cNvPr id="4" name="Shape 42"/>
          <p:cNvSpPr txBox="1">
            <a:spLocks/>
          </p:cNvSpPr>
          <p:nvPr/>
        </p:nvSpPr>
        <p:spPr>
          <a:xfrm>
            <a:off x="2368626" y="1295400"/>
            <a:ext cx="6566053" cy="366418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182880" indent="-182880" algn="l">
              <a:spcAft>
                <a:spcPts val="600"/>
              </a:spcAft>
              <a:buSzPct val="8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Durable business with high barriers to entry </a:t>
            </a: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Market leader in a growing industry </a:t>
            </a: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Sustainably high or improving (ROIC), in excess of required rate of return</a:t>
            </a: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Strong balance sheet </a:t>
            </a: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Attractive long term growth </a:t>
            </a:r>
            <a:r>
              <a:rPr lang="en-US" sz="1400" kern="6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prospects</a:t>
            </a: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lang="en-US" sz="1400" kern="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Capable Management Team </a:t>
            </a:r>
          </a:p>
          <a:p>
            <a:pPr marL="792465" lvl="1" indent="-182880" algn="l">
              <a:spcAft>
                <a:spcPts val="600"/>
              </a:spcAft>
              <a:buSzPct val="8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Investing in growth &amp; making prudent capital allocation decisions </a:t>
            </a: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Ownership Structure</a:t>
            </a:r>
          </a:p>
          <a:p>
            <a:pPr marL="792465" lvl="1" indent="-182880" algn="l">
              <a:spcAft>
                <a:spcPts val="600"/>
              </a:spcAft>
              <a:buSzPct val="8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Align interests of management and minority shareholders</a:t>
            </a: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 smtClean="0">
                <a:solidFill>
                  <a:srgbClr val="FF0000"/>
                </a:solidFill>
                <a:latin typeface="Georgia" panose="02040502050405020303" pitchFamily="18" charset="0"/>
                <a:cs typeface="Calibri Light"/>
              </a:rPr>
              <a:t>Governance and ESG scores, trend in scores and ability to improve</a:t>
            </a:r>
          </a:p>
          <a:p>
            <a:pPr algn="l">
              <a:spcAft>
                <a:spcPts val="600"/>
              </a:spcAft>
              <a:buSzPct val="80000"/>
              <a:defRPr sz="1800">
                <a:solidFill>
                  <a:srgbClr val="000000"/>
                </a:solidFill>
              </a:defRPr>
            </a:pPr>
            <a:endParaRPr lang="en-US" sz="1400" kern="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Absolute valuation focus (Price/Earnings, Price/Cash Flow, Price/Sales, Price/Book)</a:t>
            </a: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Stock price &lt; Intrinsic value </a:t>
            </a: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Price relative to business/growth prospects (conservative discounted cash flow and scenario analysis)</a:t>
            </a: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Avoid </a:t>
            </a: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value traps. Are issues facing a company temporary or permanent? </a:t>
            </a:r>
          </a:p>
          <a:p>
            <a:pPr algn="l">
              <a:spcAft>
                <a:spcPts val="600"/>
              </a:spcAft>
              <a:buSzPct val="80000"/>
              <a:defRPr sz="1800">
                <a:solidFill>
                  <a:srgbClr val="000000"/>
                </a:solidFill>
              </a:defRPr>
            </a:pPr>
            <a:endParaRPr lang="en-US" sz="1400" kern="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lang="en-US" sz="1400" kern="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4400" y="1691905"/>
            <a:ext cx="1277957" cy="8777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anose="02040502050405020303" pitchFamily="18" charset="0"/>
              </a:rPr>
              <a:t>High Quality</a:t>
            </a:r>
            <a:br>
              <a:rPr lang="en-US" sz="1400" dirty="0" smtClean="0">
                <a:latin typeface="Georgia" panose="02040502050405020303" pitchFamily="18" charset="0"/>
              </a:rPr>
            </a:br>
            <a:r>
              <a:rPr lang="en-US" sz="1400" dirty="0" smtClean="0">
                <a:latin typeface="Georgia" panose="02040502050405020303" pitchFamily="18" charset="0"/>
              </a:rPr>
              <a:t>Business</a:t>
            </a:r>
            <a:endParaRPr lang="en-US" sz="1400" dirty="0"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4399" y="3272899"/>
            <a:ext cx="1277957" cy="8777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anose="02040502050405020303" pitchFamily="18" charset="0"/>
              </a:rPr>
              <a:t>Shareholder</a:t>
            </a:r>
            <a:br>
              <a:rPr lang="en-US" sz="1400" dirty="0" smtClean="0">
                <a:latin typeface="Georgia" panose="02040502050405020303" pitchFamily="18" charset="0"/>
              </a:rPr>
            </a:br>
            <a:r>
              <a:rPr lang="en-US" sz="1400" dirty="0" smtClean="0">
                <a:latin typeface="Georgia" panose="02040502050405020303" pitchFamily="18" charset="0"/>
              </a:rPr>
              <a:t>Friendly </a:t>
            </a:r>
            <a:br>
              <a:rPr lang="en-US" sz="1400" dirty="0" smtClean="0">
                <a:latin typeface="Georgia" panose="02040502050405020303" pitchFamily="18" charset="0"/>
              </a:rPr>
            </a:br>
            <a:r>
              <a:rPr lang="en-US" sz="1400" dirty="0" smtClean="0">
                <a:latin typeface="Georgia" panose="02040502050405020303" pitchFamily="18" charset="0"/>
              </a:rPr>
              <a:t>Management</a:t>
            </a:r>
            <a:endParaRPr lang="en-US" sz="1400" dirty="0">
              <a:latin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4398" y="5035088"/>
            <a:ext cx="1277957" cy="8777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anose="02040502050405020303" pitchFamily="18" charset="0"/>
              </a:rPr>
              <a:t>Attractive</a:t>
            </a:r>
            <a:br>
              <a:rPr lang="en-US" sz="1400" dirty="0" smtClean="0">
                <a:latin typeface="Georgia" panose="02040502050405020303" pitchFamily="18" charset="0"/>
              </a:rPr>
            </a:br>
            <a:r>
              <a:rPr lang="en-US" sz="1400" dirty="0" smtClean="0">
                <a:latin typeface="Georgia" panose="02040502050405020303" pitchFamily="18" charset="0"/>
              </a:rPr>
              <a:t>Valuation</a:t>
            </a:r>
            <a:endParaRPr lang="en-US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Governance is important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080" y="1183040"/>
            <a:ext cx="4612776" cy="2808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4" y="1183040"/>
            <a:ext cx="4404946" cy="3142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431" y="4550074"/>
            <a:ext cx="6734907" cy="16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2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Crestwood’s ESG framework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1168" y="1401862"/>
            <a:ext cx="1333903" cy="5843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1600" dirty="0" err="1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RepRisk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1639" y="1401862"/>
            <a:ext cx="1457609" cy="5843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Sustainalytics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168" y="2497170"/>
            <a:ext cx="2190935" cy="5843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Current rank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167" y="3561218"/>
            <a:ext cx="2190935" cy="5843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Trends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166" y="4951175"/>
            <a:ext cx="2190935" cy="5843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Impact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1798" y="1302279"/>
            <a:ext cx="5368705" cy="9079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Combining news-based and disclosure-based shown to improve returns and lower risk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ESGQ (JP Morgan) Returns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enhanced 3.5%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annually</a:t>
            </a: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1794" y="2489459"/>
            <a:ext cx="5368705" cy="6617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Current ranks with focus on governance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Mitigating factors?</a:t>
            </a: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1795" y="3478768"/>
            <a:ext cx="5368705" cy="6617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What is the trend in the rank?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Why is the rank trending?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1795" y="4723377"/>
            <a:ext cx="5368705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Firm’s ability and willingness to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improve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As part of due diligence talk to company to review key issues 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Glass Lewis vote Crestwood’s proxies with a focus on shareholder rights</a:t>
            </a: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12023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McCormick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11" y="1282014"/>
            <a:ext cx="8129973" cy="3561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11" y="4941411"/>
            <a:ext cx="1585732" cy="131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McCormick Sustainalytics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35" y="1023938"/>
            <a:ext cx="8262165" cy="53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23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McCormick </a:t>
            </a:r>
            <a:r>
              <a:rPr lang="en-US" dirty="0" err="1" smtClean="0"/>
              <a:t>RepRisk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000" y="1544594"/>
            <a:ext cx="5528486" cy="46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598" y="1429516"/>
            <a:ext cx="8317523" cy="58323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What is SRI?</a:t>
            </a:r>
          </a:p>
          <a:p>
            <a:pPr marL="285750" indent="-28575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What is ESG?</a:t>
            </a:r>
          </a:p>
          <a:p>
            <a:pPr marL="285750" indent="-28575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ESG benefits</a:t>
            </a:r>
          </a:p>
          <a:p>
            <a:pPr marL="895335" lvl="1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SRI assets are growing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895335" lvl="1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Lower portfolio risk</a:t>
            </a:r>
          </a:p>
          <a:p>
            <a:pPr marL="895335" lvl="1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Potential of higher returns</a:t>
            </a:r>
          </a:p>
          <a:p>
            <a:pPr marL="895335" lvl="1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Product differentiation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ESG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Providers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Rating vary widely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Crestwood’s equity process c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ombining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providers – Sustainalytics and </a:t>
            </a:r>
            <a:r>
              <a:rPr lang="en-US" sz="1600" dirty="0" err="1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RepRisk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Importance of governance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Equity examples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Marketing example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Topic tags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285750" indent="-28575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9B496644-1115-4FEA-AC9C-0048463D7510}"/>
              </a:ext>
            </a:extLst>
          </p:cNvPr>
          <p:cNvSpPr txBox="1">
            <a:spLocks/>
          </p:cNvSpPr>
          <p:nvPr/>
        </p:nvSpPr>
        <p:spPr>
          <a:xfrm>
            <a:off x="543212" y="274639"/>
            <a:ext cx="6701650" cy="683723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</a:t>
            </a:r>
            <a:r>
              <a:rPr lang="en-US" dirty="0" err="1" smtClean="0"/>
              <a:t>RepRisk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99" y="1349361"/>
            <a:ext cx="7401658" cy="3241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99" y="4803454"/>
            <a:ext cx="1585732" cy="134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Sustainalytics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16" y="1140940"/>
            <a:ext cx="7751033" cy="52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</a:t>
            </a:r>
            <a:r>
              <a:rPr lang="en-US" dirty="0" err="1" smtClean="0"/>
              <a:t>RepRisk</a:t>
            </a:r>
            <a:endParaRPr lang="en-US" dirty="0"/>
          </a:p>
        </p:txBody>
      </p:sp>
      <p:pic>
        <p:nvPicPr>
          <p:cNvPr id="1026" name="Picture 3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34" y="3331935"/>
            <a:ext cx="4292115" cy="264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384" y="1255367"/>
            <a:ext cx="4492816" cy="216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Flagged for Supply Chain Issues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1489632"/>
            <a:ext cx="5760872" cy="371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Cobalt Issues Not Just About Apple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1405" y="1449859"/>
            <a:ext cx="7364627" cy="24468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Cobalt is an element critical for powering the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clean energy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revolution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.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The world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is increasingly powered by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lithium-ion batteries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,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from smartphones to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laptop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computers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to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electric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vehicles. 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More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than 50% of the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world’s cobalt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supply originates in the Democratic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Republic of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Congo (DRC). 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Labor abuse issues are widespread in the DRC.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‘Clean Energy Evolution’ may not be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as “clean” as it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is claimed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to be.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75" y="3547091"/>
            <a:ext cx="7602171" cy="299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Third Party Assessment Participation 3TG and Cobalt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47" y="1188215"/>
            <a:ext cx="7000361" cy="516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26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893" y="193277"/>
            <a:ext cx="7131538" cy="68584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How will we implement ESG into our process?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>Improving process by reducing risk</a:t>
            </a:r>
            <a:endParaRPr lang="en-US" altLang="en-US" sz="2000" dirty="0">
              <a:solidFill>
                <a:schemeClr val="accent1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4892" y="1146876"/>
            <a:ext cx="8451908" cy="673962"/>
          </a:xfrm>
        </p:spPr>
        <p:txBody>
          <a:bodyPr>
            <a:noAutofit/>
          </a:bodyPr>
          <a:lstStyle/>
          <a:p>
            <a:pPr marL="114300" lvl="1" defTabSz="609585">
              <a:lnSpc>
                <a:spcPct val="150000"/>
              </a:lnSpc>
              <a:spcBef>
                <a:spcPts val="600"/>
              </a:spcBef>
              <a:spcAft>
                <a:spcPts val="200"/>
              </a:spcAft>
              <a:buClr>
                <a:srgbClr val="BAD80A"/>
              </a:buClr>
              <a:buNone/>
              <a:defRPr/>
            </a:pPr>
            <a:r>
              <a:rPr lang="en-US" sz="1200" b="1" dirty="0" smtClean="0">
                <a:solidFill>
                  <a:srgbClr val="848484">
                    <a:lumMod val="75000"/>
                  </a:srgbClr>
                </a:solidFill>
                <a:latin typeface="+mn-lt"/>
              </a:rPr>
              <a:t>What are we looking to accomplish? </a:t>
            </a:r>
            <a:r>
              <a:rPr lang="en-US" sz="1200" dirty="0">
                <a:solidFill>
                  <a:srgbClr val="848484">
                    <a:lumMod val="75000"/>
                  </a:srgbClr>
                </a:solidFill>
                <a:latin typeface="+mn-lt"/>
              </a:rPr>
              <a:t>T</a:t>
            </a:r>
            <a:r>
              <a:rPr lang="en-US" sz="1200" dirty="0" smtClean="0">
                <a:solidFill>
                  <a:srgbClr val="848484">
                    <a:lumMod val="75000"/>
                  </a:srgbClr>
                </a:solidFill>
                <a:latin typeface="+mn-lt"/>
              </a:rPr>
              <a:t>he ultimate goal of implementing ESG is to improve our investment process by attempting to reduce risk within our portfolio</a:t>
            </a:r>
            <a:endParaRPr lang="en-US" sz="1200" b="1" dirty="0" smtClean="0">
              <a:solidFill>
                <a:srgbClr val="848484">
                  <a:lumMod val="75000"/>
                </a:srgbClr>
              </a:solidFill>
              <a:latin typeface="+mn-lt"/>
            </a:endParaRPr>
          </a:p>
          <a:p>
            <a:pPr marL="114300" lvl="1" defTabSz="609585">
              <a:spcBef>
                <a:spcPts val="600"/>
              </a:spcBef>
              <a:spcAft>
                <a:spcPts val="200"/>
              </a:spcAft>
              <a:buClr>
                <a:srgbClr val="BAD80A"/>
              </a:buClr>
              <a:buNone/>
              <a:defRPr/>
            </a:pPr>
            <a:endParaRPr lang="en-US" sz="1200" b="1" dirty="0" smtClean="0">
              <a:solidFill>
                <a:srgbClr val="848484">
                  <a:lumMod val="75000"/>
                </a:srgbClr>
              </a:solidFill>
              <a:latin typeface="+mn-lt"/>
            </a:endParaRPr>
          </a:p>
          <a:p>
            <a:pPr marL="114300" lvl="1" defTabSz="609585">
              <a:spcBef>
                <a:spcPts val="600"/>
              </a:spcBef>
              <a:spcAft>
                <a:spcPts val="200"/>
              </a:spcAft>
              <a:buClr>
                <a:srgbClr val="BAD80A"/>
              </a:buClr>
              <a:buNone/>
              <a:defRPr/>
            </a:pPr>
            <a:endParaRPr lang="en-US" sz="1200" b="1" dirty="0">
              <a:solidFill>
                <a:srgbClr val="848484">
                  <a:lumMod val="75000"/>
                </a:srgbClr>
              </a:solidFill>
              <a:latin typeface="+mn-lt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16612" y="3991218"/>
            <a:ext cx="4337108" cy="1397920"/>
          </a:xfrm>
        </p:spPr>
        <p:txBody>
          <a:bodyPr>
            <a:noAutofit/>
          </a:bodyPr>
          <a:lstStyle/>
          <a:p>
            <a:pPr marL="114300" lvl="1" defTabSz="609585">
              <a:spcBef>
                <a:spcPts val="600"/>
              </a:spcBef>
              <a:spcAft>
                <a:spcPts val="200"/>
              </a:spcAft>
              <a:buClr>
                <a:srgbClr val="BAD80A"/>
              </a:buClr>
              <a:buNone/>
              <a:defRPr/>
            </a:pPr>
            <a:r>
              <a:rPr lang="en-US" sz="1200" b="1" dirty="0" smtClean="0">
                <a:solidFill>
                  <a:srgbClr val="848484">
                    <a:lumMod val="75000"/>
                  </a:srgbClr>
                </a:solidFill>
                <a:latin typeface="+mn-lt"/>
              </a:rPr>
              <a:t>Screening new </a:t>
            </a:r>
            <a:r>
              <a:rPr lang="en-US" sz="1200" b="1" dirty="0">
                <a:solidFill>
                  <a:srgbClr val="848484">
                    <a:lumMod val="75000"/>
                  </a:srgbClr>
                </a:solidFill>
                <a:latin typeface="+mn-lt"/>
              </a:rPr>
              <a:t>n</a:t>
            </a:r>
            <a:r>
              <a:rPr lang="en-US" sz="1200" b="1" dirty="0" smtClean="0">
                <a:solidFill>
                  <a:srgbClr val="848484">
                    <a:lumMod val="75000"/>
                  </a:srgbClr>
                </a:solidFill>
                <a:latin typeface="+mn-lt"/>
              </a:rPr>
              <a:t>ames:</a:t>
            </a:r>
            <a:endParaRPr lang="en-US" sz="1200" b="1" dirty="0">
              <a:solidFill>
                <a:srgbClr val="848484">
                  <a:lumMod val="75000"/>
                </a:srgbClr>
              </a:solidFill>
              <a:latin typeface="+mn-lt"/>
            </a:endParaRP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Clr>
                <a:srgbClr val="487D2F">
                  <a:lumMod val="75000"/>
                </a:srgbClr>
              </a:buClr>
              <a:buSzPct val="100000"/>
              <a:buFont typeface="+mj-lt"/>
              <a:buAutoNum type="arabicParenR"/>
              <a:defRPr/>
            </a:pPr>
            <a:r>
              <a:rPr lang="en-US" sz="1200" dirty="0" smtClean="0">
                <a:solidFill>
                  <a:srgbClr val="848484">
                    <a:lumMod val="75000"/>
                  </a:srgbClr>
                </a:solidFill>
                <a:latin typeface="+mn-lt"/>
              </a:rPr>
              <a:t>Does a company pass our fundamental screen?</a:t>
            </a: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Clr>
                <a:srgbClr val="487D2F">
                  <a:lumMod val="75000"/>
                </a:srgbClr>
              </a:buClr>
              <a:buSzPct val="100000"/>
              <a:buFont typeface="+mj-lt"/>
              <a:buAutoNum type="arabicParenR"/>
              <a:defRPr/>
            </a:pPr>
            <a:r>
              <a:rPr lang="en-US" sz="1200" dirty="0">
                <a:solidFill>
                  <a:srgbClr val="848484">
                    <a:lumMod val="75000"/>
                  </a:srgbClr>
                </a:solidFill>
              </a:rPr>
              <a:t>Does ESG rank or trend enhance </a:t>
            </a:r>
            <a:r>
              <a:rPr lang="en-US" sz="1200" dirty="0" smtClean="0">
                <a:solidFill>
                  <a:srgbClr val="848484">
                    <a:lumMod val="75000"/>
                  </a:srgbClr>
                </a:solidFill>
              </a:rPr>
              <a:t>the company’s quality?</a:t>
            </a: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Clr>
                <a:srgbClr val="487D2F">
                  <a:lumMod val="75000"/>
                </a:srgbClr>
              </a:buClr>
              <a:buSzPct val="100000"/>
              <a:buFont typeface="+mj-lt"/>
              <a:buAutoNum type="arabicParenR"/>
              <a:defRPr/>
            </a:pPr>
            <a:r>
              <a:rPr lang="en-US" sz="1200" dirty="0" smtClean="0">
                <a:solidFill>
                  <a:srgbClr val="848484">
                    <a:lumMod val="75000"/>
                  </a:srgbClr>
                </a:solidFill>
              </a:rPr>
              <a:t>Based fundamental analysis and ESG integration, should we add position to the portfolio?</a:t>
            </a:r>
            <a:endParaRPr lang="en-US" sz="1200" dirty="0">
              <a:solidFill>
                <a:srgbClr val="848484">
                  <a:lumMod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207394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848484">
                    <a:lumMod val="75000"/>
                  </a:srgbClr>
                </a:solidFill>
              </a:defRPr>
            </a:lvl1pPr>
          </a:lstStyle>
          <a:p>
            <a:r>
              <a:rPr lang="en-US" sz="1200" dirty="0" smtClean="0"/>
              <a:t>Enhancing a Successful Process</a:t>
            </a:r>
            <a:endParaRPr lang="en-US" sz="120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16612" y="2126734"/>
            <a:ext cx="4337108" cy="1522756"/>
          </a:xfrm>
        </p:spPr>
        <p:txBody>
          <a:bodyPr>
            <a:noAutofit/>
          </a:bodyPr>
          <a:lstStyle/>
          <a:p>
            <a:pPr marL="114300" lvl="1" defTabSz="609585">
              <a:spcBef>
                <a:spcPts val="600"/>
              </a:spcBef>
              <a:spcAft>
                <a:spcPts val="200"/>
              </a:spcAft>
              <a:buClr>
                <a:srgbClr val="BAD80A"/>
              </a:buClr>
              <a:buNone/>
              <a:defRPr/>
            </a:pPr>
            <a:r>
              <a:rPr lang="en-US" sz="1200" b="1" dirty="0" smtClean="0">
                <a:solidFill>
                  <a:srgbClr val="848484">
                    <a:lumMod val="75000"/>
                  </a:srgbClr>
                </a:solidFill>
                <a:latin typeface="+mn-lt"/>
              </a:rPr>
              <a:t>The process:</a:t>
            </a:r>
            <a:endParaRPr lang="en-US" sz="1200" b="1" dirty="0">
              <a:solidFill>
                <a:srgbClr val="848484">
                  <a:lumMod val="75000"/>
                </a:srgbClr>
              </a:solidFill>
              <a:latin typeface="+mn-lt"/>
            </a:endParaRP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Clr>
                <a:srgbClr val="487D2F">
                  <a:lumMod val="75000"/>
                </a:srgbClr>
              </a:buClr>
              <a:buSzPct val="100000"/>
              <a:buFont typeface="Arial Narrow" panose="020B0606020202030204" pitchFamily="34" charset="0"/>
              <a:buChar char="›"/>
              <a:defRPr/>
            </a:pPr>
            <a:r>
              <a:rPr lang="en-US" sz="1200" dirty="0" smtClean="0">
                <a:solidFill>
                  <a:srgbClr val="848484">
                    <a:lumMod val="75000"/>
                  </a:srgbClr>
                </a:solidFill>
                <a:latin typeface="+mn-lt"/>
              </a:rPr>
              <a:t>Combine fundamental analysis with SRI/ESG overviews</a:t>
            </a: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Clr>
                <a:srgbClr val="487D2F">
                  <a:lumMod val="75000"/>
                </a:srgbClr>
              </a:buClr>
              <a:buSzPct val="100000"/>
              <a:buFont typeface="Arial Narrow" panose="020B0606020202030204" pitchFamily="34" charset="0"/>
              <a:buChar char="›"/>
              <a:defRPr/>
            </a:pPr>
            <a:r>
              <a:rPr lang="en-US" sz="1200" dirty="0" smtClean="0">
                <a:solidFill>
                  <a:srgbClr val="848484">
                    <a:lumMod val="75000"/>
                  </a:srgbClr>
                </a:solidFill>
                <a:latin typeface="+mn-lt"/>
              </a:rPr>
              <a:t>Monitor existing names and enhance screening process</a:t>
            </a: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Clr>
                <a:srgbClr val="487D2F">
                  <a:lumMod val="75000"/>
                </a:srgbClr>
              </a:buClr>
              <a:buSzPct val="100000"/>
              <a:buFont typeface="Arial Narrow" panose="020B0606020202030204" pitchFamily="34" charset="0"/>
              <a:buChar char="›"/>
              <a:defRPr/>
            </a:pPr>
            <a:r>
              <a:rPr lang="en-US" sz="1200" dirty="0" smtClean="0">
                <a:solidFill>
                  <a:srgbClr val="848484">
                    <a:lumMod val="75000"/>
                  </a:srgbClr>
                </a:solidFill>
                <a:latin typeface="+mn-lt"/>
              </a:rPr>
              <a:t>Evaluate positive or negative trends</a:t>
            </a:r>
            <a:endParaRPr lang="en-US" sz="1200" dirty="0">
              <a:solidFill>
                <a:srgbClr val="848484">
                  <a:lumMod val="75000"/>
                </a:srgbClr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284" y="2517968"/>
            <a:ext cx="4428596" cy="384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RepRisk</a:t>
            </a:r>
            <a:r>
              <a:rPr lang="en-US" dirty="0" smtClean="0"/>
              <a:t> Topic Tags </a:t>
            </a:r>
            <a:br>
              <a:rPr lang="en-US" dirty="0" smtClean="0"/>
            </a:br>
            <a:r>
              <a:rPr lang="en-US" dirty="0" smtClean="0"/>
              <a:t>Exclusion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2" y="1148914"/>
            <a:ext cx="8299938" cy="50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RepRisk</a:t>
            </a:r>
            <a:r>
              <a:rPr lang="en-US" dirty="0" smtClean="0"/>
              <a:t> Topic Tags</a:t>
            </a:r>
            <a:br>
              <a:rPr lang="en-US" dirty="0" smtClean="0"/>
            </a:br>
            <a:r>
              <a:rPr lang="en-US" dirty="0" smtClean="0"/>
              <a:t>Exclusion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66" y="1104233"/>
            <a:ext cx="6861266" cy="561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Socially Responsible Investing </a:t>
            </a:r>
            <a:r>
              <a:rPr lang="en-US" dirty="0" smtClean="0"/>
              <a:t>(</a:t>
            </a:r>
            <a:r>
              <a:rPr lang="en-US" dirty="0" err="1" smtClean="0"/>
              <a:t>Eurosif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94037" y="6611779"/>
            <a:ext cx="2118946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9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Source JP Morgan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12" y="1110802"/>
            <a:ext cx="7868092" cy="509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ESG issues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47" y="1540841"/>
            <a:ext cx="8142735" cy="381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65CA7E1-A3A9-451F-A570-ABE4364F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725D688-0845-45F8-B000-55D996B7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Crestwood’s </a:t>
            </a:r>
            <a:r>
              <a:rPr lang="en-US" dirty="0"/>
              <a:t>Focus List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489F087-011C-4F89-943D-81D23E805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58" y="2101620"/>
            <a:ext cx="3691579" cy="28840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6FB12E9-5AD8-41A5-A35F-A10965C0D942}"/>
              </a:ext>
            </a:extLst>
          </p:cNvPr>
          <p:cNvSpPr txBox="1"/>
          <p:nvPr/>
        </p:nvSpPr>
        <p:spPr>
          <a:xfrm>
            <a:off x="145496" y="5170562"/>
            <a:ext cx="3842905" cy="90024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buSzPct val="80000"/>
            </a:pPr>
            <a:r>
              <a:rPr lang="en-US" sz="105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Source: </a:t>
            </a:r>
            <a:r>
              <a:rPr lang="en-US" sz="1050" dirty="0" err="1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Sustainalytics</a:t>
            </a:r>
            <a:r>
              <a:rPr lang="en-US" sz="105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 and Bloomberg</a:t>
            </a:r>
            <a:r>
              <a:rPr lang="en-US" sz="105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.  </a:t>
            </a:r>
            <a:r>
              <a:rPr lang="en-US" sz="105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The </a:t>
            </a:r>
            <a:r>
              <a:rPr lang="en-US" sz="105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statistics for the Focus List portfolio and S&amp;P 500 Index  are aggregated using average.</a:t>
            </a:r>
          </a:p>
          <a:p>
            <a:pPr algn="l">
              <a:buSzPct val="80000"/>
            </a:pPr>
            <a:endParaRPr lang="en-US" sz="105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algn="l">
              <a:buSzPct val="80000"/>
            </a:pPr>
            <a:endParaRPr lang="en-US" sz="105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487" y="2165409"/>
            <a:ext cx="4629425" cy="3005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158" y="1561885"/>
            <a:ext cx="3691579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Focus list already has above average ESG scores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6812" y="1516845"/>
            <a:ext cx="3691579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Better ESG companies tend to have higher ROICs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76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CF35D1A-E06F-41E3-A40A-31285C51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9B496644-1115-4FEA-AC9C-0048463D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Surveys show strong support for growth in ESG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212" y="1295400"/>
            <a:ext cx="8143588" cy="546303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Millennials and women care about ESG most</a:t>
            </a:r>
          </a:p>
          <a:p>
            <a:pPr marL="895335" lvl="1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90% of Millennials are interested in pursuing sustainable investing versus 72% of individuals</a:t>
            </a:r>
          </a:p>
          <a:p>
            <a:pPr marL="895335" lvl="1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62% of women and 49% of men systemically consider ESG issues in their investment analysis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Advisors underestimate how much responsible investing matters</a:t>
            </a:r>
          </a:p>
          <a:p>
            <a:pPr marL="895335" lvl="1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65% of clients would be more likely to stay with a financial advisor who could talk about responsible investing.  However, only 45% of advisors think that clients would be more likely to stay with them if they can talk about responsible investing</a:t>
            </a:r>
          </a:p>
          <a:p>
            <a:pPr marL="895335" lvl="1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47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% of advisors do not consider ESG issues due to perceived lack of demand from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client</a:t>
            </a:r>
          </a:p>
          <a:p>
            <a:pPr marL="895335" lvl="1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61% of investors say their advisors did not bring up responsible investing in the past 12 months</a:t>
            </a:r>
          </a:p>
          <a:p>
            <a:pPr marL="895335" lvl="1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47% of advisors indicate that responsible investing does not offer best in class choices</a:t>
            </a:r>
          </a:p>
          <a:p>
            <a:pPr marL="895335" lvl="1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44% think that responsible investing does not provide the same rate of return as other strategies</a:t>
            </a:r>
          </a:p>
          <a:p>
            <a:pPr marL="895335" lvl="1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8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CF35D1A-E06F-41E3-A40A-31285C51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B496644-1115-4FEA-AC9C-0048463D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ESG Benefits</a:t>
            </a:r>
            <a:br>
              <a:rPr lang="en-US" dirty="0" smtClean="0"/>
            </a:br>
            <a:r>
              <a:rPr lang="en-US" sz="2200" dirty="0" smtClean="0"/>
              <a:t>Responsible investing assets have shown strong growth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446" y="1978269"/>
            <a:ext cx="6350031" cy="2845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2662" y="5169877"/>
            <a:ext cx="684920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ESG accounted for $22.89 trillion, or 26 percent, of professionally managed assets in Asia, Australia, New Zealand, Canada, Europe and the U.S. at the start of 2016, according to the report. 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5469" y="1600200"/>
            <a:ext cx="4117731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Growth in ESG-Themed ETFs</a:t>
            </a:r>
          </a:p>
        </p:txBody>
      </p:sp>
    </p:spTree>
    <p:extLst>
      <p:ext uri="{BB962C8B-B14F-4D97-AF65-F5344CB8AC3E}">
        <p14:creationId xmlns:p14="http://schemas.microsoft.com/office/powerpoint/2010/main" val="663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ESG Benefits</a:t>
            </a:r>
            <a:br>
              <a:rPr lang="en-US" dirty="0" smtClean="0"/>
            </a:br>
            <a:r>
              <a:rPr lang="en-US" dirty="0" smtClean="0"/>
              <a:t>Reduced risk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07" y="1462938"/>
            <a:ext cx="6849208" cy="4300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5608" y="6049108"/>
            <a:ext cx="725365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Stocks with the worst ESG exposure have total and stock-specific volatility that is 10-15% higher.</a:t>
            </a:r>
          </a:p>
        </p:txBody>
      </p:sp>
    </p:spTree>
    <p:extLst>
      <p:ext uri="{BB962C8B-B14F-4D97-AF65-F5344CB8AC3E}">
        <p14:creationId xmlns:p14="http://schemas.microsoft.com/office/powerpoint/2010/main" val="31979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DDC588D-AAD8-4D62-BE2C-B16DBE6F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75194DC-1F05-4518-924D-8C2D5170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ESG Benefits </a:t>
            </a:r>
            <a:br>
              <a:rPr lang="en-US" sz="2400" dirty="0" smtClean="0"/>
            </a:br>
            <a:r>
              <a:rPr lang="en-US" sz="2400" dirty="0" smtClean="0"/>
              <a:t>Performance - P</a:t>
            </a:r>
            <a:r>
              <a:rPr lang="en-US" sz="2000" dirty="0" smtClean="0"/>
              <a:t>erformance enhancement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53D745-49E2-4EFE-BF19-8364FA3F1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12" y="1295400"/>
            <a:ext cx="8157828" cy="3400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212" y="5002823"/>
            <a:ext cx="8143588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Meta study of ESG studies shows:</a:t>
            </a:r>
          </a:p>
          <a:p>
            <a:pPr marL="895335" lvl="1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Lower cost of capital for firms with strong ESG (14 out of 14 studies )</a:t>
            </a:r>
          </a:p>
          <a:p>
            <a:pPr marL="895335" lvl="1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Better market-based performance (15 out of 18 studies)</a:t>
            </a:r>
          </a:p>
          <a:p>
            <a:pPr marL="895335" lvl="1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Better accounting-based performance (10 out of 12 studies)</a:t>
            </a:r>
          </a:p>
          <a:p>
            <a:pPr marL="895335" lvl="1" indent="-285750">
              <a:spcBef>
                <a:spcPts val="600"/>
              </a:spcBef>
              <a:buClr>
                <a:schemeClr val="accent1"/>
              </a:buClr>
              <a:buSzPct val="100000"/>
              <a:buFont typeface="Georgia" panose="02040502050405020303" pitchFamily="18" charset="0"/>
              <a:buChar char="›"/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77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RESWOOD MAST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7D2F"/>
      </a:accent1>
      <a:accent2>
        <a:srgbClr val="ADCB28"/>
      </a:accent2>
      <a:accent3>
        <a:srgbClr val="333043"/>
      </a:accent3>
      <a:accent4>
        <a:srgbClr val="6A6A6A"/>
      </a:accent4>
      <a:accent5>
        <a:srgbClr val="848484"/>
      </a:accent5>
      <a:accent6>
        <a:srgbClr val="FFFFFF"/>
      </a:accent6>
      <a:hlink>
        <a:srgbClr val="FFFFFF"/>
      </a:hlink>
      <a:folHlink>
        <a:srgbClr val="FFFFF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defTabSz="457189">
          <a:spcBef>
            <a:spcPct val="20000"/>
          </a:spcBef>
          <a:defRPr sz="1600" b="1" dirty="0">
            <a:solidFill>
              <a:srgbClr val="EEECE1">
                <a:lumMod val="25000"/>
              </a:srgbClr>
            </a:solidFill>
            <a:latin typeface="Georgia" panose="02040502050405020303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 marL="285750" indent="-285750" algn="l">
          <a:spcBef>
            <a:spcPts val="600"/>
          </a:spcBef>
          <a:buClr>
            <a:schemeClr val="accent1"/>
          </a:buClr>
          <a:buSzPct val="100000"/>
          <a:buFont typeface="Georgia" panose="02040502050405020303" pitchFamily="18" charset="0"/>
          <a:buChar char="›"/>
          <a:defRPr sz="1600" dirty="0" smtClean="0">
            <a:solidFill>
              <a:schemeClr val="accent4"/>
            </a:solidFill>
            <a:latin typeface="Georgia" panose="02040502050405020303" pitchFamily="18" charset="0"/>
            <a:cs typeface="Calibri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B7C3DD4-0BAB-4187-AB0D-D62528DF1196}" vid="{C0705ABC-49CE-40E7-BDB5-49F5EA0AC1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11410</TotalTime>
  <Words>850</Words>
  <Application>Microsoft Office PowerPoint</Application>
  <PresentationFormat>On-screen Show (4:3)</PresentationFormat>
  <Paragraphs>140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Socially Responsible Investing (Eurosif)</vt:lpstr>
      <vt:lpstr>ESG issues</vt:lpstr>
      <vt:lpstr>Crestwood’s Focus List</vt:lpstr>
      <vt:lpstr>Surveys show strong support for growth in ESG</vt:lpstr>
      <vt:lpstr>ESG Benefits Responsible investing assets have shown strong growth</vt:lpstr>
      <vt:lpstr>ESG Benefits Reduced risk</vt:lpstr>
      <vt:lpstr>ESG Benefits  Performance - Performance enhancement</vt:lpstr>
      <vt:lpstr>ESG Benefits  Differentiation – performance matters less</vt:lpstr>
      <vt:lpstr>Providers</vt:lpstr>
      <vt:lpstr>Providers, continued</vt:lpstr>
      <vt:lpstr>ESG rankings and services vary widely</vt:lpstr>
      <vt:lpstr>Crestwood’s equity process</vt:lpstr>
      <vt:lpstr>Governance is important</vt:lpstr>
      <vt:lpstr>Crestwood’s ESG framework</vt:lpstr>
      <vt:lpstr>McCormick</vt:lpstr>
      <vt:lpstr>McCormick Sustainalytics</vt:lpstr>
      <vt:lpstr>McCormick RepRisk</vt:lpstr>
      <vt:lpstr>Apple RepRisk</vt:lpstr>
      <vt:lpstr>Apple Sustainalytics</vt:lpstr>
      <vt:lpstr>Apple RepRisk</vt:lpstr>
      <vt:lpstr>Apple Flagged for Supply Chain Issues </vt:lpstr>
      <vt:lpstr>Cobalt Issues Not Just About Apple</vt:lpstr>
      <vt:lpstr>Third Party Assessment Participation 3TG and Cobalt</vt:lpstr>
      <vt:lpstr>How will we implement ESG into our process? Improving process by reducing risk</vt:lpstr>
      <vt:lpstr>RepRisk Topic Tags  Exclusion</vt:lpstr>
      <vt:lpstr>RepRisk Topic Tags Exclusion</vt:lpstr>
    </vt:vector>
  </TitlesOfParts>
  <Company>External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Alyson Nickse</dc:creator>
  <cp:lastModifiedBy>John Ingram</cp:lastModifiedBy>
  <cp:revision>597</cp:revision>
  <cp:lastPrinted>2018-05-07T13:35:50Z</cp:lastPrinted>
  <dcterms:created xsi:type="dcterms:W3CDTF">2016-04-14T18:06:49Z</dcterms:created>
  <dcterms:modified xsi:type="dcterms:W3CDTF">2018-05-09T18:11:57Z</dcterms:modified>
</cp:coreProperties>
</file>