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419" r:id="rId3"/>
    <p:sldId id="423" r:id="rId4"/>
    <p:sldId id="424" r:id="rId5"/>
    <p:sldId id="422" r:id="rId6"/>
    <p:sldId id="372" r:id="rId7"/>
    <p:sldId id="391" r:id="rId8"/>
    <p:sldId id="399" r:id="rId9"/>
    <p:sldId id="401" r:id="rId10"/>
    <p:sldId id="374" r:id="rId11"/>
    <p:sldId id="377" r:id="rId12"/>
    <p:sldId id="373" r:id="rId13"/>
    <p:sldId id="408" r:id="rId14"/>
    <p:sldId id="375" r:id="rId15"/>
    <p:sldId id="378" r:id="rId16"/>
    <p:sldId id="409" r:id="rId17"/>
    <p:sldId id="394" r:id="rId18"/>
    <p:sldId id="412" r:id="rId19"/>
    <p:sldId id="413" r:id="rId20"/>
    <p:sldId id="414" r:id="rId21"/>
    <p:sldId id="415" r:id="rId22"/>
    <p:sldId id="416" r:id="rId23"/>
    <p:sldId id="417" r:id="rId24"/>
    <p:sldId id="418" r:id="rId25"/>
  </p:sldIdLst>
  <p:sldSz cx="9144000" cy="6858000" type="screen4x3"/>
  <p:notesSz cx="6954838" cy="9240838"/>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397122-AE2D-46BE-8BA9-AADBF4789D72}">
          <p14:sldIdLst>
            <p14:sldId id="256"/>
            <p14:sldId id="419"/>
            <p14:sldId id="423"/>
            <p14:sldId id="424"/>
            <p14:sldId id="422"/>
            <p14:sldId id="372"/>
            <p14:sldId id="391"/>
            <p14:sldId id="399"/>
            <p14:sldId id="401"/>
            <p14:sldId id="374"/>
            <p14:sldId id="377"/>
            <p14:sldId id="373"/>
            <p14:sldId id="408"/>
            <p14:sldId id="375"/>
            <p14:sldId id="378"/>
            <p14:sldId id="409"/>
            <p14:sldId id="394"/>
          </p14:sldIdLst>
        </p14:section>
        <p14:section name="Vehicles" id="{9294C81C-F430-43CE-BC61-DA527AE51DFB}">
          <p14:sldIdLst>
            <p14:sldId id="412"/>
            <p14:sldId id="413"/>
            <p14:sldId id="414"/>
            <p14:sldId id="415"/>
            <p14:sldId id="416"/>
            <p14:sldId id="417"/>
            <p14:sldId id="418"/>
          </p14:sldIdLst>
        </p14:section>
      </p14:sectionLst>
    </p:ext>
    <p:ext uri="{EFAFB233-063F-42B5-8137-9DF3F51BA10A}">
      <p15:sldGuideLst xmlns:p15="http://schemas.microsoft.com/office/powerpoint/2012/main">
        <p15:guide id="1" orient="horz" pos="211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6A6A6A"/>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711" autoAdjust="0"/>
  </p:normalViewPr>
  <p:slideViewPr>
    <p:cSldViewPr snapToGrid="0">
      <p:cViewPr varScale="1">
        <p:scale>
          <a:sx n="109" d="100"/>
          <a:sy n="109" d="100"/>
        </p:scale>
        <p:origin x="768" y="96"/>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92"/>
    </p:cViewPr>
  </p:sorterViewPr>
  <p:notesViewPr>
    <p:cSldViewPr snapToGrid="0">
      <p:cViewPr varScale="1">
        <p:scale>
          <a:sx n="59" d="100"/>
          <a:sy n="59" d="100"/>
        </p:scale>
        <p:origin x="207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14393" cy="463936"/>
          </a:xfrm>
          <a:prstGeom prst="rect">
            <a:avLst/>
          </a:prstGeom>
        </p:spPr>
        <p:txBody>
          <a:bodyPr vert="horz" lIns="90796" tIns="45398" rIns="90796" bIns="45398" rtlCol="0"/>
          <a:lstStyle>
            <a:lvl1pPr algn="l">
              <a:defRPr sz="1200"/>
            </a:lvl1pPr>
          </a:lstStyle>
          <a:p>
            <a:endParaRPr lang="en-US"/>
          </a:p>
        </p:txBody>
      </p:sp>
      <p:sp>
        <p:nvSpPr>
          <p:cNvPr id="3" name="Date Placeholder 2"/>
          <p:cNvSpPr>
            <a:spLocks noGrp="1"/>
          </p:cNvSpPr>
          <p:nvPr>
            <p:ph type="dt" sz="quarter" idx="1"/>
          </p:nvPr>
        </p:nvSpPr>
        <p:spPr>
          <a:xfrm>
            <a:off x="3938872" y="1"/>
            <a:ext cx="3014393" cy="463936"/>
          </a:xfrm>
          <a:prstGeom prst="rect">
            <a:avLst/>
          </a:prstGeom>
        </p:spPr>
        <p:txBody>
          <a:bodyPr vert="horz" lIns="90796" tIns="45398" rIns="90796" bIns="45398" rtlCol="0"/>
          <a:lstStyle>
            <a:lvl1pPr algn="r">
              <a:defRPr sz="1200"/>
            </a:lvl1pPr>
          </a:lstStyle>
          <a:p>
            <a:fld id="{D3942B00-0091-4282-8EF2-C2A3B3A7D1F1}" type="datetimeFigureOut">
              <a:rPr lang="en-US" smtClean="0"/>
              <a:t>7/12/2018</a:t>
            </a:fld>
            <a:endParaRPr lang="en-US"/>
          </a:p>
        </p:txBody>
      </p:sp>
      <p:sp>
        <p:nvSpPr>
          <p:cNvPr id="4" name="Footer Placeholder 3"/>
          <p:cNvSpPr>
            <a:spLocks noGrp="1"/>
          </p:cNvSpPr>
          <p:nvPr>
            <p:ph type="ftr" sz="quarter" idx="2"/>
          </p:nvPr>
        </p:nvSpPr>
        <p:spPr>
          <a:xfrm>
            <a:off x="2" y="8776904"/>
            <a:ext cx="3014393" cy="463936"/>
          </a:xfrm>
          <a:prstGeom prst="rect">
            <a:avLst/>
          </a:prstGeom>
        </p:spPr>
        <p:txBody>
          <a:bodyPr vert="horz" lIns="90796" tIns="45398" rIns="90796" bIns="45398" rtlCol="0" anchor="b"/>
          <a:lstStyle>
            <a:lvl1pPr algn="l">
              <a:defRPr sz="1200"/>
            </a:lvl1pPr>
          </a:lstStyle>
          <a:p>
            <a:endParaRPr lang="en-US"/>
          </a:p>
        </p:txBody>
      </p:sp>
      <p:sp>
        <p:nvSpPr>
          <p:cNvPr id="5" name="Slide Number Placeholder 4"/>
          <p:cNvSpPr>
            <a:spLocks noGrp="1"/>
          </p:cNvSpPr>
          <p:nvPr>
            <p:ph type="sldNum" sz="quarter" idx="3"/>
          </p:nvPr>
        </p:nvSpPr>
        <p:spPr>
          <a:xfrm>
            <a:off x="3938872" y="8776904"/>
            <a:ext cx="3014393" cy="463936"/>
          </a:xfrm>
          <a:prstGeom prst="rect">
            <a:avLst/>
          </a:prstGeom>
        </p:spPr>
        <p:txBody>
          <a:bodyPr vert="horz" lIns="90796" tIns="45398" rIns="90796" bIns="45398" rtlCol="0" anchor="b"/>
          <a:lstStyle>
            <a:lvl1pPr algn="r">
              <a:defRPr sz="1200"/>
            </a:lvl1pPr>
          </a:lstStyle>
          <a:p>
            <a:fld id="{3290999A-3CD9-4087-A6AB-F4915EF567F9}" type="slidenum">
              <a:rPr lang="en-US" smtClean="0"/>
              <a:t>‹#›</a:t>
            </a:fld>
            <a:endParaRPr lang="en-US"/>
          </a:p>
        </p:txBody>
      </p:sp>
    </p:spTree>
    <p:extLst>
      <p:ext uri="{BB962C8B-B14F-4D97-AF65-F5344CB8AC3E}">
        <p14:creationId xmlns:p14="http://schemas.microsoft.com/office/powerpoint/2010/main" val="12381375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14393" cy="463936"/>
          </a:xfrm>
          <a:prstGeom prst="rect">
            <a:avLst/>
          </a:prstGeom>
        </p:spPr>
        <p:txBody>
          <a:bodyPr vert="horz" lIns="90796" tIns="45398" rIns="90796" bIns="45398" rtlCol="0"/>
          <a:lstStyle>
            <a:lvl1pPr algn="l">
              <a:defRPr sz="1200"/>
            </a:lvl1pPr>
          </a:lstStyle>
          <a:p>
            <a:endParaRPr lang="en-US"/>
          </a:p>
        </p:txBody>
      </p:sp>
      <p:sp>
        <p:nvSpPr>
          <p:cNvPr id="3" name="Date Placeholder 2"/>
          <p:cNvSpPr>
            <a:spLocks noGrp="1"/>
          </p:cNvSpPr>
          <p:nvPr>
            <p:ph type="dt" idx="1"/>
          </p:nvPr>
        </p:nvSpPr>
        <p:spPr>
          <a:xfrm>
            <a:off x="3938872" y="1"/>
            <a:ext cx="3014393" cy="463936"/>
          </a:xfrm>
          <a:prstGeom prst="rect">
            <a:avLst/>
          </a:prstGeom>
        </p:spPr>
        <p:txBody>
          <a:bodyPr vert="horz" lIns="90796" tIns="45398" rIns="90796" bIns="45398" rtlCol="0"/>
          <a:lstStyle>
            <a:lvl1pPr algn="r">
              <a:defRPr sz="1200"/>
            </a:lvl1pPr>
          </a:lstStyle>
          <a:p>
            <a:fld id="{11D1F14B-0ED0-4426-8B6E-A5019F5DA26F}" type="datetimeFigureOut">
              <a:rPr lang="en-US" smtClean="0"/>
              <a:t>7/12/2018</a:t>
            </a:fld>
            <a:endParaRPr lang="en-US"/>
          </a:p>
        </p:txBody>
      </p:sp>
      <p:sp>
        <p:nvSpPr>
          <p:cNvPr id="4" name="Slide Image Placeholder 3"/>
          <p:cNvSpPr>
            <a:spLocks noGrp="1" noRot="1" noChangeAspect="1"/>
          </p:cNvSpPr>
          <p:nvPr>
            <p:ph type="sldImg" idx="2"/>
          </p:nvPr>
        </p:nvSpPr>
        <p:spPr>
          <a:xfrm>
            <a:off x="1400175" y="1155700"/>
            <a:ext cx="4154488" cy="3117850"/>
          </a:xfrm>
          <a:prstGeom prst="rect">
            <a:avLst/>
          </a:prstGeom>
          <a:noFill/>
          <a:ln w="12700">
            <a:solidFill>
              <a:prstClr val="black"/>
            </a:solidFill>
          </a:ln>
        </p:spPr>
        <p:txBody>
          <a:bodyPr vert="horz" lIns="90796" tIns="45398" rIns="90796" bIns="45398" rtlCol="0" anchor="ctr"/>
          <a:lstStyle/>
          <a:p>
            <a:endParaRPr lang="en-US"/>
          </a:p>
        </p:txBody>
      </p:sp>
      <p:sp>
        <p:nvSpPr>
          <p:cNvPr id="5" name="Notes Placeholder 4"/>
          <p:cNvSpPr>
            <a:spLocks noGrp="1"/>
          </p:cNvSpPr>
          <p:nvPr>
            <p:ph type="body" sz="quarter" idx="3"/>
          </p:nvPr>
        </p:nvSpPr>
        <p:spPr>
          <a:xfrm>
            <a:off x="696115" y="4446838"/>
            <a:ext cx="5562610" cy="3638896"/>
          </a:xfrm>
          <a:prstGeom prst="rect">
            <a:avLst/>
          </a:prstGeom>
        </p:spPr>
        <p:txBody>
          <a:bodyPr vert="horz" lIns="90796" tIns="45398" rIns="90796" bIns="4539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76904"/>
            <a:ext cx="3014393" cy="463936"/>
          </a:xfrm>
          <a:prstGeom prst="rect">
            <a:avLst/>
          </a:prstGeom>
        </p:spPr>
        <p:txBody>
          <a:bodyPr vert="horz" lIns="90796" tIns="45398" rIns="90796" bIns="45398" rtlCol="0" anchor="b"/>
          <a:lstStyle>
            <a:lvl1pPr algn="l">
              <a:defRPr sz="1200"/>
            </a:lvl1pPr>
          </a:lstStyle>
          <a:p>
            <a:endParaRPr lang="en-US"/>
          </a:p>
        </p:txBody>
      </p:sp>
      <p:sp>
        <p:nvSpPr>
          <p:cNvPr id="7" name="Slide Number Placeholder 6"/>
          <p:cNvSpPr>
            <a:spLocks noGrp="1"/>
          </p:cNvSpPr>
          <p:nvPr>
            <p:ph type="sldNum" sz="quarter" idx="5"/>
          </p:nvPr>
        </p:nvSpPr>
        <p:spPr>
          <a:xfrm>
            <a:off x="3938872" y="8776904"/>
            <a:ext cx="3014393" cy="463936"/>
          </a:xfrm>
          <a:prstGeom prst="rect">
            <a:avLst/>
          </a:prstGeom>
        </p:spPr>
        <p:txBody>
          <a:bodyPr vert="horz" lIns="90796" tIns="45398" rIns="90796" bIns="45398" rtlCol="0" anchor="b"/>
          <a:lstStyle>
            <a:lvl1pPr algn="r">
              <a:defRPr sz="1200"/>
            </a:lvl1pPr>
          </a:lstStyle>
          <a:p>
            <a:fld id="{5352454F-B8C5-455B-A4DD-2644173274A8}" type="slidenum">
              <a:rPr lang="en-US" smtClean="0"/>
              <a:t>‹#›</a:t>
            </a:fld>
            <a:endParaRPr lang="en-US"/>
          </a:p>
        </p:txBody>
      </p:sp>
    </p:spTree>
    <p:extLst>
      <p:ext uri="{BB962C8B-B14F-4D97-AF65-F5344CB8AC3E}">
        <p14:creationId xmlns:p14="http://schemas.microsoft.com/office/powerpoint/2010/main" val="2821369385"/>
      </p:ext>
    </p:extLst>
  </p:cSld>
  <p:clrMap bg1="lt1" tx1="dk1" bg2="lt2" tx2="dk2" accent1="accent1" accent2="accent2" accent3="accent3" accent4="accent4" accent5="accent5" accent6="accent6" hlink="hlink" folHlink="folHlink"/>
  <p:hf hdr="0" dt="0"/>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1155700"/>
            <a:ext cx="4154488" cy="31178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352454F-B8C5-455B-A4DD-2644173274A8}" type="slidenum">
              <a:rPr lang="en-US" smtClean="0"/>
              <a:t>1</a:t>
            </a:fld>
            <a:endParaRPr lang="en-US" dirty="0"/>
          </a:p>
        </p:txBody>
      </p:sp>
    </p:spTree>
    <p:extLst>
      <p:ext uri="{BB962C8B-B14F-4D97-AF65-F5344CB8AC3E}">
        <p14:creationId xmlns:p14="http://schemas.microsoft.com/office/powerpoint/2010/main" val="4106141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0" y="1225550"/>
            <a:ext cx="4411663" cy="3309938"/>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352454F-B8C5-455B-A4DD-2644173274A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64642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2" name="Picture 11" descr="Graphic_ArrowsOnly.ai"/>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1894702"/>
            <a:ext cx="9144000" cy="4963297"/>
          </a:xfrm>
          <a:prstGeom prst="rect">
            <a:avLst/>
          </a:prstGeom>
        </p:spPr>
      </p:pic>
      <p:pic>
        <p:nvPicPr>
          <p:cNvPr id="2" name="Picture 1" descr="CA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1202" y="110016"/>
            <a:ext cx="1892300" cy="866548"/>
          </a:xfrm>
          <a:prstGeom prst="rect">
            <a:avLst/>
          </a:prstGeom>
        </p:spPr>
      </p:pic>
      <p:sp>
        <p:nvSpPr>
          <p:cNvPr id="13" name="Slide Number Placeholder 12"/>
          <p:cNvSpPr>
            <a:spLocks noGrp="1"/>
          </p:cNvSpPr>
          <p:nvPr>
            <p:ph type="sldNum" sz="quarter" idx="12"/>
          </p:nvPr>
        </p:nvSpPr>
        <p:spPr/>
        <p:txBody>
          <a:bodyPr/>
          <a:lstStyle/>
          <a:p>
            <a:fld id="{BA4111AF-6F6F-0643-B4DB-D5DDF114BF9E}" type="slidenum">
              <a:rPr lang="en-US" smtClean="0"/>
              <a:pPr/>
              <a:t>‹#›</a:t>
            </a:fld>
            <a:endParaRPr lang="en-US" dirty="0"/>
          </a:p>
        </p:txBody>
      </p:sp>
      <p:cxnSp>
        <p:nvCxnSpPr>
          <p:cNvPr id="8" name="Straight Connector 7"/>
          <p:cNvCxnSpPr/>
          <p:nvPr userDrawn="1"/>
        </p:nvCxnSpPr>
        <p:spPr>
          <a:xfrm flipH="1">
            <a:off x="543212" y="1082637"/>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9" name="Shape 42"/>
          <p:cNvSpPr txBox="1">
            <a:spLocks/>
          </p:cNvSpPr>
          <p:nvPr userDrawn="1"/>
        </p:nvSpPr>
        <p:spPr>
          <a:xfrm>
            <a:off x="598130" y="1318085"/>
            <a:ext cx="8824452"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endParaRPr lang="en-US" sz="2600" spc="40" dirty="0">
              <a:solidFill>
                <a:schemeClr val="accent1"/>
              </a:solidFill>
              <a:latin typeface="Georgia"/>
              <a:cs typeface="Georgia"/>
            </a:endParaRPr>
          </a:p>
        </p:txBody>
      </p:sp>
      <p:sp>
        <p:nvSpPr>
          <p:cNvPr id="5" name="Title 4"/>
          <p:cNvSpPr>
            <a:spLocks noGrp="1"/>
          </p:cNvSpPr>
          <p:nvPr>
            <p:ph type="title"/>
          </p:nvPr>
        </p:nvSpPr>
        <p:spPr>
          <a:xfrm>
            <a:off x="543212" y="274639"/>
            <a:ext cx="6701650" cy="683723"/>
          </a:xfrm>
        </p:spPr>
        <p:txBody>
          <a:bodyPr/>
          <a:lstStyle/>
          <a:p>
            <a:r>
              <a:rPr lang="en-US" dirty="0" smtClean="0"/>
              <a:t>Click to edit Master title style</a:t>
            </a:r>
            <a:endParaRPr lang="en-US" dirty="0"/>
          </a:p>
        </p:txBody>
      </p:sp>
      <p:sp>
        <p:nvSpPr>
          <p:cNvPr id="11" name="Text Placeholder 10"/>
          <p:cNvSpPr>
            <a:spLocks noGrp="1"/>
          </p:cNvSpPr>
          <p:nvPr>
            <p:ph type="body" sz="quarter" idx="13"/>
          </p:nvPr>
        </p:nvSpPr>
        <p:spPr>
          <a:xfrm>
            <a:off x="298450" y="1317625"/>
            <a:ext cx="4088023" cy="2197100"/>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4"/>
          </p:nvPr>
        </p:nvSpPr>
        <p:spPr>
          <a:xfrm>
            <a:off x="4776424" y="3798888"/>
            <a:ext cx="4097947" cy="2197466"/>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hart Placeholder 15"/>
          <p:cNvSpPr>
            <a:spLocks noGrp="1"/>
          </p:cNvSpPr>
          <p:nvPr>
            <p:ph type="chart" sz="quarter" idx="15"/>
          </p:nvPr>
        </p:nvSpPr>
        <p:spPr>
          <a:xfrm>
            <a:off x="298450" y="3798888"/>
            <a:ext cx="4088023" cy="2197100"/>
          </a:xfrm>
        </p:spPr>
        <p:txBody>
          <a:bodyPr/>
          <a:lstStyle>
            <a:lvl1pPr algn="ctr">
              <a:defRPr>
                <a:solidFill>
                  <a:schemeClr val="accent5">
                    <a:lumMod val="75000"/>
                  </a:schemeClr>
                </a:solidFill>
              </a:defRPr>
            </a:lvl1pPr>
          </a:lstStyle>
          <a:p>
            <a:endParaRPr lang="en-US" dirty="0"/>
          </a:p>
        </p:txBody>
      </p:sp>
      <p:sp>
        <p:nvSpPr>
          <p:cNvPr id="17" name="Chart Placeholder 15"/>
          <p:cNvSpPr>
            <a:spLocks noGrp="1"/>
          </p:cNvSpPr>
          <p:nvPr>
            <p:ph type="chart" sz="quarter" idx="16"/>
          </p:nvPr>
        </p:nvSpPr>
        <p:spPr>
          <a:xfrm>
            <a:off x="4776424" y="1317625"/>
            <a:ext cx="4097948" cy="2197100"/>
          </a:xfrm>
        </p:spPr>
        <p:txBody>
          <a:bodyPr/>
          <a:lstStyle>
            <a:lvl1pPr algn="ctr">
              <a:defRPr>
                <a:solidFill>
                  <a:schemeClr val="accent5">
                    <a:lumMod val="75000"/>
                  </a:schemeClr>
                </a:solidFill>
              </a:defRPr>
            </a:lvl1pPr>
          </a:lstStyle>
          <a:p>
            <a:endParaRPr lang="en-US" dirty="0"/>
          </a:p>
        </p:txBody>
      </p:sp>
      <p:sp>
        <p:nvSpPr>
          <p:cNvPr id="1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Tree>
    <p:extLst>
      <p:ext uri="{BB962C8B-B14F-4D97-AF65-F5344CB8AC3E}">
        <p14:creationId xmlns:p14="http://schemas.microsoft.com/office/powerpoint/2010/main" val="42467649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s">
    <p:spTree>
      <p:nvGrpSpPr>
        <p:cNvPr id="1" name=""/>
        <p:cNvGrpSpPr/>
        <p:nvPr/>
      </p:nvGrpSpPr>
      <p:grpSpPr>
        <a:xfrm>
          <a:off x="0" y="0"/>
          <a:ext cx="0" cy="0"/>
          <a:chOff x="0" y="0"/>
          <a:chExt cx="0" cy="0"/>
        </a:xfrm>
      </p:grpSpPr>
      <p:sp>
        <p:nvSpPr>
          <p:cNvPr id="4" name="Shape 42"/>
          <p:cNvSpPr txBox="1">
            <a:spLocks/>
          </p:cNvSpPr>
          <p:nvPr userDrawn="1"/>
        </p:nvSpPr>
        <p:spPr>
          <a:xfrm>
            <a:off x="-129552" y="5144196"/>
            <a:ext cx="8744959"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r">
              <a:defRPr sz="1800">
                <a:solidFill>
                  <a:srgbClr val="000000"/>
                </a:solidFill>
              </a:defRPr>
            </a:pPr>
            <a:endParaRPr lang="en-US" sz="2600" spc="40" dirty="0">
              <a:solidFill>
                <a:srgbClr val="487D2F"/>
              </a:solidFill>
              <a:latin typeface="Georgia"/>
              <a:cs typeface="Georgia"/>
            </a:endParaRPr>
          </a:p>
        </p:txBody>
      </p:sp>
      <p:pic>
        <p:nvPicPr>
          <p:cNvPr id="5" name="Picture 4" descr="Graphic_TitlePag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91783"/>
            <a:ext cx="9144000" cy="2447925"/>
          </a:xfrm>
          <a:prstGeom prst="rect">
            <a:avLst/>
          </a:prstGeom>
        </p:spPr>
      </p:pic>
      <p:cxnSp>
        <p:nvCxnSpPr>
          <p:cNvPr id="7" name="Straight Connector 6"/>
          <p:cNvCxnSpPr/>
          <p:nvPr userDrawn="1"/>
        </p:nvCxnSpPr>
        <p:spPr>
          <a:xfrm flipH="1">
            <a:off x="543212" y="5654308"/>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userDrawn="1"/>
        </p:nvPicPr>
        <p:blipFill>
          <a:blip r:embed="rId3"/>
          <a:stretch>
            <a:fillRect/>
          </a:stretch>
        </p:blipFill>
        <p:spPr>
          <a:xfrm>
            <a:off x="3507884" y="1412575"/>
            <a:ext cx="2011854" cy="774259"/>
          </a:xfrm>
          <a:prstGeom prst="rect">
            <a:avLst/>
          </a:prstGeom>
        </p:spPr>
      </p:pic>
      <p:sp>
        <p:nvSpPr>
          <p:cNvPr id="6"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Tree>
    <p:extLst>
      <p:ext uri="{BB962C8B-B14F-4D97-AF65-F5344CB8AC3E}">
        <p14:creationId xmlns:p14="http://schemas.microsoft.com/office/powerpoint/2010/main" val="26331118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Tree>
    <p:extLst>
      <p:ext uri="{BB962C8B-B14F-4D97-AF65-F5344CB8AC3E}">
        <p14:creationId xmlns:p14="http://schemas.microsoft.com/office/powerpoint/2010/main" val="7567199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bg1"/>
        </a:solidFill>
        <a:effectLst/>
      </p:bgPr>
    </p:bg>
    <p:spTree>
      <p:nvGrpSpPr>
        <p:cNvPr id="1" name=""/>
        <p:cNvGrpSpPr/>
        <p:nvPr/>
      </p:nvGrpSpPr>
      <p:grpSpPr>
        <a:xfrm>
          <a:off x="0" y="0"/>
          <a:ext cx="0" cy="0"/>
          <a:chOff x="0" y="0"/>
          <a:chExt cx="0" cy="0"/>
        </a:xfrm>
      </p:grpSpPr>
      <p:pic>
        <p:nvPicPr>
          <p:cNvPr id="7" name="Picture 6" descr="Graphic_ArrowsOnly.ai"/>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1894702"/>
            <a:ext cx="9144000" cy="4963297"/>
          </a:xfrm>
          <a:prstGeom prst="rect">
            <a:avLst/>
          </a:prstGeom>
        </p:spPr>
      </p:pic>
      <p:sp>
        <p:nvSpPr>
          <p:cNvPr id="13" name="Slide Number Placeholder 12"/>
          <p:cNvSpPr>
            <a:spLocks noGrp="1"/>
          </p:cNvSpPr>
          <p:nvPr>
            <p:ph type="sldNum" sz="quarter" idx="12"/>
          </p:nvPr>
        </p:nvSpPr>
        <p:spPr/>
        <p:txBody>
          <a:bodyPr/>
          <a:lstStyle/>
          <a:p>
            <a:fld id="{BA4111AF-6F6F-0643-B4DB-D5DDF114BF9E}" type="slidenum">
              <a:rPr lang="en-US" smtClean="0"/>
              <a:pPr/>
              <a:t>‹#›</a:t>
            </a:fld>
            <a:endParaRPr lang="en-US" dirty="0"/>
          </a:p>
        </p:txBody>
      </p:sp>
      <p:sp>
        <p:nvSpPr>
          <p:cNvPr id="9" name="Shape 42"/>
          <p:cNvSpPr txBox="1">
            <a:spLocks/>
          </p:cNvSpPr>
          <p:nvPr userDrawn="1"/>
        </p:nvSpPr>
        <p:spPr>
          <a:xfrm>
            <a:off x="598130" y="1318085"/>
            <a:ext cx="8824452"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endParaRPr lang="en-US" sz="2600" spc="40" dirty="0">
              <a:solidFill>
                <a:schemeClr val="accent1"/>
              </a:solidFill>
              <a:latin typeface="Georgia"/>
              <a:cs typeface="Georgia"/>
            </a:endParaRPr>
          </a:p>
        </p:txBody>
      </p:sp>
      <p:sp>
        <p:nvSpPr>
          <p:cNvPr id="10" name="Shape 42"/>
          <p:cNvSpPr txBox="1">
            <a:spLocks/>
          </p:cNvSpPr>
          <p:nvPr userDrawn="1"/>
        </p:nvSpPr>
        <p:spPr>
          <a:xfrm>
            <a:off x="598130" y="2502292"/>
            <a:ext cx="7352271" cy="2332488"/>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marL="0" indent="0" algn="l">
              <a:lnSpc>
                <a:spcPct val="80000"/>
              </a:lnSpc>
              <a:buSzPct val="80000"/>
              <a:buNone/>
              <a:defRPr sz="1800">
                <a:solidFill>
                  <a:srgbClr val="000000"/>
                </a:solidFill>
              </a:defRPr>
            </a:pPr>
            <a:endParaRPr lang="en-US" sz="1600" dirty="0">
              <a:solidFill>
                <a:schemeClr val="accent6">
                  <a:lumMod val="50000"/>
                </a:schemeClr>
              </a:solidFill>
              <a:latin typeface="Georgia" panose="02040502050405020303" pitchFamily="18" charset="0"/>
              <a:cs typeface="Calibri Light"/>
            </a:endParaRPr>
          </a:p>
        </p:txBody>
      </p:sp>
      <p:pic>
        <p:nvPicPr>
          <p:cNvPr id="11" name="Picture 10" descr="CA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1202" y="110016"/>
            <a:ext cx="1892300" cy="866548"/>
          </a:xfrm>
          <a:prstGeom prst="rect">
            <a:avLst/>
          </a:prstGeom>
        </p:spPr>
      </p:pic>
      <p:cxnSp>
        <p:nvCxnSpPr>
          <p:cNvPr id="12" name="Straight Connector 11"/>
          <p:cNvCxnSpPr/>
          <p:nvPr userDrawn="1"/>
        </p:nvCxnSpPr>
        <p:spPr>
          <a:xfrm flipH="1">
            <a:off x="543212" y="1082637"/>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14" name="Title 4"/>
          <p:cNvSpPr>
            <a:spLocks noGrp="1"/>
          </p:cNvSpPr>
          <p:nvPr>
            <p:ph type="title"/>
          </p:nvPr>
        </p:nvSpPr>
        <p:spPr>
          <a:xfrm>
            <a:off x="543212" y="274639"/>
            <a:ext cx="6701650" cy="683723"/>
          </a:xfrm>
        </p:spPr>
        <p:txBody>
          <a:bodyPr/>
          <a:lstStyle/>
          <a:p>
            <a:r>
              <a:rPr lang="en-US" dirty="0" smtClean="0"/>
              <a:t>Click to edit Master title style</a:t>
            </a:r>
            <a:endParaRPr lang="en-US" dirty="0"/>
          </a:p>
        </p:txBody>
      </p:sp>
      <p:sp>
        <p:nvSpPr>
          <p:cNvPr id="1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Tree>
    <p:extLst>
      <p:ext uri="{BB962C8B-B14F-4D97-AF65-F5344CB8AC3E}">
        <p14:creationId xmlns:p14="http://schemas.microsoft.com/office/powerpoint/2010/main" val="39010928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pic>
        <p:nvPicPr>
          <p:cNvPr id="7" name="Picture 6" descr="Graphic_ArrowsOnly.ai"/>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1894703"/>
            <a:ext cx="9144000" cy="4963297"/>
          </a:xfrm>
          <a:prstGeom prst="rect">
            <a:avLst/>
          </a:prstGeom>
        </p:spPr>
      </p:pic>
      <p:pic>
        <p:nvPicPr>
          <p:cNvPr id="2" name="Picture 1" descr="CA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3570" y="58502"/>
            <a:ext cx="1892300" cy="866548"/>
          </a:xfrm>
          <a:prstGeom prst="rect">
            <a:avLst/>
          </a:prstGeom>
        </p:spPr>
      </p:pic>
      <p:sp>
        <p:nvSpPr>
          <p:cNvPr id="13" name="Slide Number Placeholder 12"/>
          <p:cNvSpPr>
            <a:spLocks noGrp="1"/>
          </p:cNvSpPr>
          <p:nvPr>
            <p:ph type="sldNum" sz="quarter" idx="12"/>
          </p:nvPr>
        </p:nvSpPr>
        <p:spPr/>
        <p:txBody>
          <a:bodyPr/>
          <a:lstStyle/>
          <a:p>
            <a:fld id="{BA4111AF-6F6F-0643-B4DB-D5DDF114BF9E}" type="slidenum">
              <a:rPr lang="en-US" smtClean="0">
                <a:solidFill>
                  <a:srgbClr val="FFFFFF">
                    <a:lumMod val="50000"/>
                  </a:srgbClr>
                </a:solidFill>
              </a:rPr>
              <a:pPr/>
              <a:t>‹#›</a:t>
            </a:fld>
            <a:endParaRPr lang="en-US" dirty="0">
              <a:solidFill>
                <a:srgbClr val="FFFFFF">
                  <a:lumMod val="50000"/>
                </a:srgbClr>
              </a:solidFill>
            </a:endParaRPr>
          </a:p>
        </p:txBody>
      </p:sp>
      <p:cxnSp>
        <p:nvCxnSpPr>
          <p:cNvPr id="8" name="Straight Connector 7"/>
          <p:cNvCxnSpPr/>
          <p:nvPr userDrawn="1"/>
        </p:nvCxnSpPr>
        <p:spPr>
          <a:xfrm flipH="1">
            <a:off x="543212" y="1285812"/>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9" name="Shape 42"/>
          <p:cNvSpPr txBox="1">
            <a:spLocks/>
          </p:cNvSpPr>
          <p:nvPr userDrawn="1"/>
        </p:nvSpPr>
        <p:spPr>
          <a:xfrm>
            <a:off x="598130" y="1318085"/>
            <a:ext cx="8824452"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endParaRPr lang="en-US" sz="2600" spc="40" dirty="0">
              <a:solidFill>
                <a:srgbClr val="487D2F"/>
              </a:solidFill>
              <a:cs typeface="Georgia"/>
            </a:endParaRPr>
          </a:p>
        </p:txBody>
      </p:sp>
      <p:sp>
        <p:nvSpPr>
          <p:cNvPr id="10" name="Shape 42"/>
          <p:cNvSpPr txBox="1">
            <a:spLocks/>
          </p:cNvSpPr>
          <p:nvPr userDrawn="1"/>
        </p:nvSpPr>
        <p:spPr>
          <a:xfrm>
            <a:off x="598130" y="2502292"/>
            <a:ext cx="7352271" cy="2332488"/>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lnSpc>
                <a:spcPct val="80000"/>
              </a:lnSpc>
              <a:buSzPct val="80000"/>
              <a:defRPr sz="1800">
                <a:solidFill>
                  <a:srgbClr val="000000"/>
                </a:solidFill>
              </a:defRPr>
            </a:pPr>
            <a:endParaRPr lang="en-US" sz="1600" dirty="0">
              <a:solidFill>
                <a:srgbClr val="FFFFFF">
                  <a:lumMod val="50000"/>
                </a:srgbClr>
              </a:solidFill>
              <a:cs typeface="Calibri Light"/>
            </a:endParaRPr>
          </a:p>
        </p:txBody>
      </p:sp>
    </p:spTree>
    <p:extLst>
      <p:ext uri="{BB962C8B-B14F-4D97-AF65-F5344CB8AC3E}">
        <p14:creationId xmlns:p14="http://schemas.microsoft.com/office/powerpoint/2010/main" val="28562074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6787662" cy="6837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22131"/>
            <a:ext cx="8229600" cy="49040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baseline="0">
                <a:solidFill>
                  <a:schemeClr val="tx1">
                    <a:tint val="75000"/>
                  </a:schemeClr>
                </a:solidFill>
                <a:latin typeface="Georgia" panose="02040502050405020303" pitchFamily="18" charset="0"/>
              </a:defRPr>
            </a:lvl1pPr>
          </a:lstStyle>
          <a:p>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accent6">
                    <a:lumMod val="50000"/>
                  </a:schemeClr>
                </a:solidFill>
                <a:latin typeface="Georgia" panose="02040502050405020303" pitchFamily="18" charset="0"/>
              </a:defRPr>
            </a:lvl1pPr>
          </a:lstStyle>
          <a:p>
            <a:fld id="{BA4111AF-6F6F-0643-B4DB-D5DDF114BF9E}" type="slidenum">
              <a:rPr lang="en-US" smtClean="0"/>
              <a:pPr/>
              <a:t>‹#›</a:t>
            </a:fld>
            <a:endParaRPr lang="en-US" dirty="0"/>
          </a:p>
        </p:txBody>
      </p:sp>
    </p:spTree>
    <p:extLst>
      <p:ext uri="{BB962C8B-B14F-4D97-AF65-F5344CB8AC3E}">
        <p14:creationId xmlns:p14="http://schemas.microsoft.com/office/powerpoint/2010/main" val="350710528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9" r:id="rId4"/>
    <p:sldLayoutId id="2147483660" r:id="rId5"/>
  </p:sldLayoutIdLst>
  <p:timing>
    <p:tnLst>
      <p:par>
        <p:cTn id="1" dur="indefinite" restart="never" nodeType="tmRoot"/>
      </p:par>
    </p:tnLst>
  </p:timing>
  <p:hf hdr="0" ftr="0" dt="0"/>
  <p:txStyles>
    <p:titleStyle>
      <a:lvl1pPr algn="l" defTabSz="457189" rtl="0" eaLnBrk="1" latinLnBrk="0" hangingPunct="1">
        <a:spcBef>
          <a:spcPct val="0"/>
        </a:spcBef>
        <a:buNone/>
        <a:defRPr sz="2600" kern="1200">
          <a:solidFill>
            <a:schemeClr val="accent1"/>
          </a:solidFill>
          <a:latin typeface="Georgia" panose="02040502050405020303" pitchFamily="18" charset="0"/>
          <a:ea typeface="+mj-ea"/>
          <a:cs typeface="+mj-cs"/>
        </a:defRPr>
      </a:lvl1pPr>
    </p:titleStyle>
    <p:bodyStyle>
      <a:lvl1pPr marL="0" indent="0" algn="l" defTabSz="457189" rtl="0" eaLnBrk="1" latinLnBrk="0" hangingPunct="1">
        <a:spcBef>
          <a:spcPts val="600"/>
        </a:spcBef>
        <a:buFont typeface="Arial"/>
        <a:buNone/>
        <a:defRPr sz="1600" b="1" kern="1200" baseline="0">
          <a:solidFill>
            <a:schemeClr val="accent5">
              <a:lumMod val="75000"/>
            </a:schemeClr>
          </a:solidFill>
          <a:latin typeface="Georgia" panose="02040502050405020303" pitchFamily="18" charset="0"/>
          <a:ea typeface="+mn-ea"/>
          <a:cs typeface="+mn-cs"/>
        </a:defRPr>
      </a:lvl1pPr>
      <a:lvl2pPr marL="742932" indent="-285744" algn="l" defTabSz="457189" rtl="0" eaLnBrk="1" latinLnBrk="0" hangingPunct="1">
        <a:spcBef>
          <a:spcPts val="600"/>
        </a:spcBef>
        <a:buClr>
          <a:schemeClr val="accent1">
            <a:lumMod val="60000"/>
            <a:lumOff val="40000"/>
          </a:schemeClr>
        </a:buClr>
        <a:buFont typeface="Georgia" panose="02040502050405020303" pitchFamily="18" charset="0"/>
        <a:buChar char="›"/>
        <a:defRPr sz="1400" kern="1200" baseline="0">
          <a:solidFill>
            <a:schemeClr val="accent5">
              <a:lumMod val="75000"/>
            </a:schemeClr>
          </a:solidFill>
          <a:latin typeface="Georgia" panose="02040502050405020303" pitchFamily="18" charset="0"/>
          <a:ea typeface="+mn-ea"/>
          <a:cs typeface="+mn-cs"/>
        </a:defRPr>
      </a:lvl2pPr>
      <a:lvl3pPr marL="1142971" indent="-228594" algn="l" defTabSz="457189" rtl="0" eaLnBrk="1" latinLnBrk="0" hangingPunct="1">
        <a:spcBef>
          <a:spcPts val="6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3pPr>
      <a:lvl4pPr marL="1600160" indent="-228594" algn="l" defTabSz="457189" rtl="0" eaLnBrk="1" latinLnBrk="0" hangingPunct="1">
        <a:spcBef>
          <a:spcPts val="6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4pPr>
      <a:lvl5pPr marL="2057349" indent="-228594" algn="l" defTabSz="457189" rtl="0" eaLnBrk="1" latinLnBrk="0" hangingPunct="1">
        <a:spcBef>
          <a:spcPts val="6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42"/>
          <p:cNvSpPr txBox="1">
            <a:spLocks/>
          </p:cNvSpPr>
          <p:nvPr/>
        </p:nvSpPr>
        <p:spPr>
          <a:xfrm>
            <a:off x="543212" y="5144196"/>
            <a:ext cx="8198116"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r">
              <a:defRPr sz="1800">
                <a:solidFill>
                  <a:srgbClr val="000000"/>
                </a:solidFill>
              </a:defRPr>
            </a:pPr>
            <a:r>
              <a:rPr lang="en-US" sz="2600" spc="40" dirty="0" smtClean="0">
                <a:solidFill>
                  <a:srgbClr val="487D2F"/>
                </a:solidFill>
                <a:latin typeface="Georgia"/>
                <a:cs typeface="Georgia"/>
              </a:rPr>
              <a:t>2018 Q2 performance review</a:t>
            </a:r>
            <a:endParaRPr lang="en-US" sz="2600" spc="40" dirty="0">
              <a:solidFill>
                <a:srgbClr val="487D2F"/>
              </a:solidFill>
              <a:latin typeface="Georgia"/>
              <a:cs typeface="Georgia"/>
            </a:endParaRPr>
          </a:p>
        </p:txBody>
      </p:sp>
      <p:pic>
        <p:nvPicPr>
          <p:cNvPr id="12" name="Picture 11" descr="Graphic_TitlePage.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1783"/>
            <a:ext cx="9144000" cy="2447925"/>
          </a:xfrm>
          <a:prstGeom prst="rect">
            <a:avLst/>
          </a:prstGeom>
        </p:spPr>
      </p:pic>
      <p:sp>
        <p:nvSpPr>
          <p:cNvPr id="10" name="TextBox 9"/>
          <p:cNvSpPr txBox="1"/>
          <p:nvPr/>
        </p:nvSpPr>
        <p:spPr>
          <a:xfrm>
            <a:off x="5934075" y="4550586"/>
            <a:ext cx="3209925" cy="338554"/>
          </a:xfrm>
          <a:prstGeom prst="rect">
            <a:avLst/>
          </a:prstGeom>
          <a:noFill/>
        </p:spPr>
        <p:txBody>
          <a:bodyPr wrap="square" rtlCol="0">
            <a:spAutoFit/>
          </a:bodyPr>
          <a:lstStyle/>
          <a:p>
            <a:pPr algn="r"/>
            <a:r>
              <a:rPr lang="en-US" sz="1600" dirty="0" smtClean="0">
                <a:solidFill>
                  <a:srgbClr val="FF0000"/>
                </a:solidFill>
                <a:latin typeface="Georgia" panose="02040502050405020303" pitchFamily="18" charset="0"/>
              </a:rPr>
              <a:t>July, 2018</a:t>
            </a:r>
            <a:endParaRPr lang="en-US" sz="1600" dirty="0">
              <a:solidFill>
                <a:srgbClr val="FF0000"/>
              </a:solidFill>
              <a:latin typeface="Georgia" panose="02040502050405020303" pitchFamily="18" charset="0"/>
            </a:endParaRPr>
          </a:p>
        </p:txBody>
      </p:sp>
      <p:cxnSp>
        <p:nvCxnSpPr>
          <p:cNvPr id="15" name="Straight Connector 14"/>
          <p:cNvCxnSpPr/>
          <p:nvPr/>
        </p:nvCxnSpPr>
        <p:spPr>
          <a:xfrm flipH="1">
            <a:off x="543212" y="5654308"/>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160" y="1390322"/>
            <a:ext cx="2011680" cy="773722"/>
          </a:xfrm>
          <a:prstGeom prst="rect">
            <a:avLst/>
          </a:prstGeom>
        </p:spPr>
      </p:pic>
      <p:sp>
        <p:nvSpPr>
          <p:cNvPr id="7"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solidFill>
                  <a:schemeClr val="bg2">
                    <a:lumMod val="25000"/>
                  </a:schemeClr>
                </a:solidFill>
              </a:rPr>
              <a:t>Internal use only</a:t>
            </a:r>
            <a:endParaRPr lang="en-US" dirty="0">
              <a:solidFill>
                <a:schemeClr val="bg2">
                  <a:lumMod val="25000"/>
                </a:schemeClr>
              </a:solidFill>
            </a:endParaRPr>
          </a:p>
        </p:txBody>
      </p:sp>
    </p:spTree>
    <p:extLst>
      <p:ext uri="{BB962C8B-B14F-4D97-AF65-F5344CB8AC3E}">
        <p14:creationId xmlns:p14="http://schemas.microsoft.com/office/powerpoint/2010/main" val="400728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10</a:t>
            </a:fld>
            <a:endParaRPr lang="en-US" dirty="0"/>
          </a:p>
        </p:txBody>
      </p:sp>
      <p:sp>
        <p:nvSpPr>
          <p:cNvPr id="7" name="Shape 42"/>
          <p:cNvSpPr txBox="1">
            <a:spLocks/>
          </p:cNvSpPr>
          <p:nvPr/>
        </p:nvSpPr>
        <p:spPr>
          <a:xfrm>
            <a:off x="473844" y="183878"/>
            <a:ext cx="8824452" cy="770907"/>
          </a:xfrm>
          <a:prstGeom prst="rect">
            <a:avLst/>
          </a:prstGeom>
        </p:spPr>
        <p:txBody>
          <a:bodyPr anchor="ct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r>
              <a:rPr lang="en-US" sz="2600" dirty="0" smtClean="0">
                <a:solidFill>
                  <a:schemeClr val="accent1"/>
                </a:solidFill>
                <a:latin typeface="Georgia" panose="02040502050405020303" pitchFamily="18" charset="0"/>
                <a:ea typeface="+mj-ea"/>
                <a:cs typeface="+mj-cs"/>
              </a:rPr>
              <a:t>U.S. stock market ETFs</a:t>
            </a:r>
            <a:endParaRPr lang="en-US" sz="2600" dirty="0">
              <a:solidFill>
                <a:schemeClr val="accent1"/>
              </a:solidFill>
              <a:latin typeface="Georgia" panose="02040502050405020303" pitchFamily="18" charset="0"/>
              <a:ea typeface="+mj-ea"/>
              <a:cs typeface="+mj-cs"/>
            </a:endParaRPr>
          </a:p>
        </p:txBody>
      </p:sp>
      <p:sp>
        <p:nvSpPr>
          <p:cNvPr id="8" name="TextBox 5"/>
          <p:cNvSpPr txBox="1">
            <a:spLocks noChangeArrowheads="1"/>
          </p:cNvSpPr>
          <p:nvPr/>
        </p:nvSpPr>
        <p:spPr bwMode="auto">
          <a:xfrm>
            <a:off x="7421917" y="6248629"/>
            <a:ext cx="772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eaLnBrk="1" fontAlgn="auto" hangingPunct="1">
              <a:spcBef>
                <a:spcPct val="50000"/>
              </a:spcBef>
              <a:spcAft>
                <a:spcPts val="0"/>
              </a:spcAft>
              <a:buClrTx/>
              <a:buSzTx/>
              <a:buFontTx/>
              <a:buNone/>
            </a:pPr>
            <a:r>
              <a:rPr lang="en-US" altLang="en-US" sz="800" dirty="0" smtClean="0">
                <a:solidFill>
                  <a:schemeClr val="accent6">
                    <a:lumMod val="50000"/>
                  </a:schemeClr>
                </a:solidFill>
                <a:ea typeface="MS PGothic" pitchFamily="34" charset="-128"/>
              </a:rPr>
              <a:t>Source: Factset</a:t>
            </a:r>
            <a:endParaRPr lang="en-US" altLang="en-US" sz="600" dirty="0">
              <a:solidFill>
                <a:schemeClr val="accent6">
                  <a:lumMod val="50000"/>
                </a:schemeClr>
              </a:solidFill>
              <a:ea typeface="MS PGothic" pitchFamily="34" charset="-128"/>
            </a:endParaRPr>
          </a:p>
        </p:txBody>
      </p:sp>
      <p:sp>
        <p:nvSpPr>
          <p:cNvPr id="6"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pic>
        <p:nvPicPr>
          <p:cNvPr id="3" name="Picture 2"/>
          <p:cNvPicPr>
            <a:picLocks noChangeAspect="1"/>
          </p:cNvPicPr>
          <p:nvPr/>
        </p:nvPicPr>
        <p:blipFill>
          <a:blip r:embed="rId2"/>
          <a:stretch>
            <a:fillRect/>
          </a:stretch>
        </p:blipFill>
        <p:spPr>
          <a:xfrm>
            <a:off x="0" y="1611085"/>
            <a:ext cx="9144000" cy="3635829"/>
          </a:xfrm>
          <a:prstGeom prst="rect">
            <a:avLst/>
          </a:prstGeom>
        </p:spPr>
      </p:pic>
    </p:spTree>
    <p:extLst>
      <p:ext uri="{BB962C8B-B14F-4D97-AF65-F5344CB8AC3E}">
        <p14:creationId xmlns:p14="http://schemas.microsoft.com/office/powerpoint/2010/main" val="2035621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11</a:t>
            </a:fld>
            <a:endParaRPr lang="en-US" dirty="0"/>
          </a:p>
        </p:txBody>
      </p:sp>
      <p:sp>
        <p:nvSpPr>
          <p:cNvPr id="3" name="Title 2"/>
          <p:cNvSpPr>
            <a:spLocks noGrp="1"/>
          </p:cNvSpPr>
          <p:nvPr>
            <p:ph type="title"/>
          </p:nvPr>
        </p:nvSpPr>
        <p:spPr/>
        <p:txBody>
          <a:bodyPr/>
          <a:lstStyle/>
          <a:p>
            <a:r>
              <a:rPr lang="en-US" dirty="0" smtClean="0"/>
              <a:t>Active bond managers</a:t>
            </a:r>
            <a:endParaRPr lang="en-US" dirty="0"/>
          </a:p>
        </p:txBody>
      </p:sp>
      <p:sp>
        <p:nvSpPr>
          <p:cNvPr id="6"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pic>
        <p:nvPicPr>
          <p:cNvPr id="4" name="Picture 3"/>
          <p:cNvPicPr>
            <a:picLocks noChangeAspect="1"/>
          </p:cNvPicPr>
          <p:nvPr/>
        </p:nvPicPr>
        <p:blipFill>
          <a:blip r:embed="rId2"/>
          <a:stretch>
            <a:fillRect/>
          </a:stretch>
        </p:blipFill>
        <p:spPr>
          <a:xfrm>
            <a:off x="0" y="1611085"/>
            <a:ext cx="9144000" cy="3635829"/>
          </a:xfrm>
          <a:prstGeom prst="rect">
            <a:avLst/>
          </a:prstGeom>
        </p:spPr>
      </p:pic>
    </p:spTree>
    <p:extLst>
      <p:ext uri="{BB962C8B-B14F-4D97-AF65-F5344CB8AC3E}">
        <p14:creationId xmlns:p14="http://schemas.microsoft.com/office/powerpoint/2010/main" val="4192709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12</a:t>
            </a:fld>
            <a:endParaRPr lang="en-US" dirty="0"/>
          </a:p>
        </p:txBody>
      </p:sp>
      <p:sp>
        <p:nvSpPr>
          <p:cNvPr id="3" name="Title 2"/>
          <p:cNvSpPr>
            <a:spLocks noGrp="1"/>
          </p:cNvSpPr>
          <p:nvPr>
            <p:ph type="title"/>
          </p:nvPr>
        </p:nvSpPr>
        <p:spPr/>
        <p:txBody>
          <a:bodyPr>
            <a:normAutofit fontScale="90000"/>
          </a:bodyPr>
          <a:lstStyle/>
          <a:p>
            <a:r>
              <a:rPr lang="en-US" dirty="0" smtClean="0"/>
              <a:t>MLPs and REITs have recovered some ground</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pic>
        <p:nvPicPr>
          <p:cNvPr id="4" name="Picture 3"/>
          <p:cNvPicPr>
            <a:picLocks noChangeAspect="1"/>
          </p:cNvPicPr>
          <p:nvPr/>
        </p:nvPicPr>
        <p:blipFill>
          <a:blip r:embed="rId2"/>
          <a:stretch>
            <a:fillRect/>
          </a:stretch>
        </p:blipFill>
        <p:spPr>
          <a:xfrm>
            <a:off x="0" y="1611085"/>
            <a:ext cx="9144000" cy="3635829"/>
          </a:xfrm>
          <a:prstGeom prst="rect">
            <a:avLst/>
          </a:prstGeom>
        </p:spPr>
      </p:pic>
    </p:spTree>
    <p:extLst>
      <p:ext uri="{BB962C8B-B14F-4D97-AF65-F5344CB8AC3E}">
        <p14:creationId xmlns:p14="http://schemas.microsoft.com/office/powerpoint/2010/main" val="2522428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13</a:t>
            </a:fld>
            <a:endParaRPr lang="en-US" dirty="0"/>
          </a:p>
        </p:txBody>
      </p:sp>
      <p:sp>
        <p:nvSpPr>
          <p:cNvPr id="3" name="Title 2"/>
          <p:cNvSpPr>
            <a:spLocks noGrp="1"/>
          </p:cNvSpPr>
          <p:nvPr>
            <p:ph type="title"/>
          </p:nvPr>
        </p:nvSpPr>
        <p:spPr/>
        <p:txBody>
          <a:bodyPr>
            <a:normAutofit/>
          </a:bodyPr>
          <a:lstStyle/>
          <a:p>
            <a:r>
              <a:rPr lang="en-US" dirty="0" smtClean="0"/>
              <a:t>AQR Market Neutral has struggled</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pic>
        <p:nvPicPr>
          <p:cNvPr id="6" name="Picture 5"/>
          <p:cNvPicPr>
            <a:picLocks noChangeAspect="1"/>
          </p:cNvPicPr>
          <p:nvPr/>
        </p:nvPicPr>
        <p:blipFill>
          <a:blip r:embed="rId2"/>
          <a:stretch>
            <a:fillRect/>
          </a:stretch>
        </p:blipFill>
        <p:spPr>
          <a:xfrm>
            <a:off x="228600" y="1206639"/>
            <a:ext cx="8686800" cy="3454037"/>
          </a:xfrm>
          <a:prstGeom prst="rect">
            <a:avLst/>
          </a:prstGeom>
        </p:spPr>
      </p:pic>
      <p:sp>
        <p:nvSpPr>
          <p:cNvPr id="4" name="TextBox 3"/>
          <p:cNvSpPr txBox="1"/>
          <p:nvPr/>
        </p:nvSpPr>
        <p:spPr>
          <a:xfrm>
            <a:off x="228600" y="4976446"/>
            <a:ext cx="8387862" cy="1572738"/>
          </a:xfrm>
          <a:prstGeom prst="rect">
            <a:avLst/>
          </a:prstGeom>
        </p:spPr>
        <p:txBody>
          <a:bodyPr wrap="square" rtlCol="0">
            <a:spAutoFit/>
          </a:bodyPr>
          <a:lstStyle/>
          <a:p>
            <a:pPr marL="285750" indent="-168275">
              <a:spcBef>
                <a:spcPts val="600"/>
              </a:spcBef>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rPr>
              <a:t>Underperformance in stock selection has been a value vs. growth story across the board at AQR </a:t>
            </a:r>
          </a:p>
          <a:p>
            <a:pPr marL="285750" indent="-168275">
              <a:spcBef>
                <a:spcPts val="600"/>
              </a:spcBef>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rPr>
              <a:t>Companies deemed more expensive have been outperforming those less expensive</a:t>
            </a:r>
          </a:p>
          <a:p>
            <a:pPr marL="285750" indent="-168275">
              <a:spcBef>
                <a:spcPts val="600"/>
              </a:spcBef>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rPr>
              <a:t>Strategy does not change its factor weights so performance should turn around when the signals turn</a:t>
            </a:r>
          </a:p>
          <a:p>
            <a:pPr marL="285750" indent="-168275">
              <a:spcBef>
                <a:spcPts val="600"/>
              </a:spcBef>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rPr>
              <a:t>While performance is atypical in magnitude and direction, returns are within broad distribution for the strategy, just at the outer bounds</a:t>
            </a:r>
          </a:p>
          <a:p>
            <a:pPr marL="171450" indent="-171450" algn="l">
              <a:lnSpc>
                <a:spcPct val="70000"/>
              </a:lnSpc>
              <a:buSzPct val="80000"/>
              <a:buFontTx/>
              <a:buBlip>
                <a:blip r:embed="rId3"/>
              </a:buBlip>
            </a:pPr>
            <a:endParaRPr lang="en-US" sz="1600" dirty="0" smtClean="0">
              <a:solidFill>
                <a:schemeClr val="accent4">
                  <a:lumMod val="75000"/>
                </a:schemeClr>
              </a:solidFill>
              <a:latin typeface="Georgia" panose="02040502050405020303" pitchFamily="18" charset="0"/>
              <a:cs typeface="Calibri Light"/>
            </a:endParaRPr>
          </a:p>
        </p:txBody>
      </p:sp>
    </p:spTree>
    <p:extLst>
      <p:ext uri="{BB962C8B-B14F-4D97-AF65-F5344CB8AC3E}">
        <p14:creationId xmlns:p14="http://schemas.microsoft.com/office/powerpoint/2010/main" val="3177685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14</a:t>
            </a:fld>
            <a:endParaRPr lang="en-US" dirty="0"/>
          </a:p>
        </p:txBody>
      </p:sp>
      <p:sp>
        <p:nvSpPr>
          <p:cNvPr id="3" name="Title 2"/>
          <p:cNvSpPr>
            <a:spLocks noGrp="1"/>
          </p:cNvSpPr>
          <p:nvPr>
            <p:ph type="title"/>
          </p:nvPr>
        </p:nvSpPr>
        <p:spPr/>
        <p:txBody>
          <a:bodyPr>
            <a:normAutofit fontScale="90000"/>
          </a:bodyPr>
          <a:lstStyle/>
          <a:p>
            <a:r>
              <a:rPr lang="en-US" sz="3100" dirty="0" smtClean="0"/>
              <a:t>Vehicle performance </a:t>
            </a:r>
            <a:r>
              <a:rPr lang="en-US" dirty="0" smtClean="0"/>
              <a:t/>
            </a:r>
            <a:br>
              <a:rPr lang="en-US" dirty="0" smtClean="0"/>
            </a:br>
            <a:r>
              <a:rPr lang="en-US" sz="1800" dirty="0" smtClean="0"/>
              <a:t>as of 6/30/18</a:t>
            </a:r>
            <a:endParaRPr lang="en-US" sz="1800" dirty="0"/>
          </a:p>
        </p:txBody>
      </p:sp>
      <p:sp>
        <p:nvSpPr>
          <p:cNvPr id="6" name="Footer Placeholder 4"/>
          <p:cNvSpPr>
            <a:spLocks noGrp="1"/>
          </p:cNvSpPr>
          <p:nvPr>
            <p:ph type="ftr" sz="quarter" idx="3"/>
          </p:nvPr>
        </p:nvSpPr>
        <p:spPr>
          <a:xfrm>
            <a:off x="3124200" y="6398296"/>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pic>
        <p:nvPicPr>
          <p:cNvPr id="5" name="Picture 4"/>
          <p:cNvPicPr>
            <a:picLocks noChangeAspect="1"/>
          </p:cNvPicPr>
          <p:nvPr/>
        </p:nvPicPr>
        <p:blipFill>
          <a:blip r:embed="rId2"/>
          <a:stretch>
            <a:fillRect/>
          </a:stretch>
        </p:blipFill>
        <p:spPr>
          <a:xfrm>
            <a:off x="0" y="1259876"/>
            <a:ext cx="9144000" cy="5129561"/>
          </a:xfrm>
          <a:prstGeom prst="rect">
            <a:avLst/>
          </a:prstGeom>
        </p:spPr>
      </p:pic>
    </p:spTree>
    <p:extLst>
      <p:ext uri="{BB962C8B-B14F-4D97-AF65-F5344CB8AC3E}">
        <p14:creationId xmlns:p14="http://schemas.microsoft.com/office/powerpoint/2010/main" val="2601034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15</a:t>
            </a:fld>
            <a:endParaRPr lang="en-US" dirty="0"/>
          </a:p>
        </p:txBody>
      </p:sp>
      <p:sp>
        <p:nvSpPr>
          <p:cNvPr id="3" name="Title 2"/>
          <p:cNvSpPr>
            <a:spLocks noGrp="1"/>
          </p:cNvSpPr>
          <p:nvPr>
            <p:ph type="title"/>
          </p:nvPr>
        </p:nvSpPr>
        <p:spPr/>
        <p:txBody>
          <a:bodyPr>
            <a:normAutofit fontScale="90000"/>
          </a:bodyPr>
          <a:lstStyle/>
          <a:p>
            <a:r>
              <a:rPr lang="en-US" dirty="0"/>
              <a:t>Growth Model </a:t>
            </a:r>
            <a:r>
              <a:rPr lang="en-US" dirty="0" smtClean="0"/>
              <a:t>attribution </a:t>
            </a:r>
            <a:r>
              <a:rPr lang="en-US" dirty="0"/>
              <a:t/>
            </a:r>
            <a:br>
              <a:rPr lang="en-US" dirty="0"/>
            </a:br>
            <a:r>
              <a:rPr lang="en-US" sz="2000" dirty="0" smtClean="0"/>
              <a:t>Year-to-Date relative to 75% ACWI &amp; 25% US Aggregate</a:t>
            </a:r>
            <a:endParaRPr lang="en-US" sz="2000" dirty="0"/>
          </a:p>
        </p:txBody>
      </p:sp>
      <p:sp>
        <p:nvSpPr>
          <p:cNvPr id="6"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8" name="TextBox 7"/>
          <p:cNvSpPr txBox="1"/>
          <p:nvPr/>
        </p:nvSpPr>
        <p:spPr>
          <a:xfrm>
            <a:off x="1067586" y="3911367"/>
            <a:ext cx="7008828" cy="1046440"/>
          </a:xfrm>
          <a:prstGeom prst="rect">
            <a:avLst/>
          </a:prstGeom>
        </p:spPr>
        <p:txBody>
          <a:bodyPr wrap="square" rtlCol="0">
            <a:spAutoFit/>
          </a:bodyPr>
          <a:lstStyle/>
          <a:p>
            <a:pPr marL="285750" indent="-168275">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rPr>
              <a:t>US stock outperformance and overweight added value</a:t>
            </a:r>
          </a:p>
          <a:p>
            <a:pPr marL="285750" indent="-168275">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rPr>
              <a:t>Lower duration helped bonds</a:t>
            </a:r>
          </a:p>
          <a:p>
            <a:pPr marL="285750" indent="-168275">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rPr>
              <a:t>Alternatives lagged</a:t>
            </a:r>
          </a:p>
        </p:txBody>
      </p:sp>
      <p:pic>
        <p:nvPicPr>
          <p:cNvPr id="9" name="Picture 8"/>
          <p:cNvPicPr>
            <a:picLocks noChangeAspect="1"/>
          </p:cNvPicPr>
          <p:nvPr/>
        </p:nvPicPr>
        <p:blipFill>
          <a:blip r:embed="rId2"/>
          <a:stretch>
            <a:fillRect/>
          </a:stretch>
        </p:blipFill>
        <p:spPr>
          <a:xfrm>
            <a:off x="0" y="1730858"/>
            <a:ext cx="9144000" cy="2077438"/>
          </a:xfrm>
          <a:prstGeom prst="rect">
            <a:avLst/>
          </a:prstGeom>
        </p:spPr>
      </p:pic>
    </p:spTree>
    <p:extLst>
      <p:ext uri="{BB962C8B-B14F-4D97-AF65-F5344CB8AC3E}">
        <p14:creationId xmlns:p14="http://schemas.microsoft.com/office/powerpoint/2010/main" val="393048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16</a:t>
            </a:fld>
            <a:endParaRPr lang="en-US" dirty="0"/>
          </a:p>
        </p:txBody>
      </p:sp>
      <p:sp>
        <p:nvSpPr>
          <p:cNvPr id="3" name="Title 2"/>
          <p:cNvSpPr>
            <a:spLocks noGrp="1"/>
          </p:cNvSpPr>
          <p:nvPr>
            <p:ph type="title"/>
          </p:nvPr>
        </p:nvSpPr>
        <p:spPr/>
        <p:txBody>
          <a:bodyPr>
            <a:normAutofit fontScale="90000"/>
          </a:bodyPr>
          <a:lstStyle/>
          <a:p>
            <a:r>
              <a:rPr lang="en-US" dirty="0"/>
              <a:t>Growth Model </a:t>
            </a:r>
            <a:r>
              <a:rPr lang="en-US" dirty="0" smtClean="0"/>
              <a:t>attribution </a:t>
            </a:r>
            <a:r>
              <a:rPr lang="en-US" dirty="0"/>
              <a:t/>
            </a:r>
            <a:br>
              <a:rPr lang="en-US" dirty="0"/>
            </a:br>
            <a:r>
              <a:rPr lang="en-US" sz="2000" dirty="0" smtClean="0"/>
              <a:t>One year relative to 75% ACWI &amp; 25% US Aggregate</a:t>
            </a:r>
            <a:endParaRPr lang="en-US" sz="2000" dirty="0"/>
          </a:p>
        </p:txBody>
      </p:sp>
      <p:sp>
        <p:nvSpPr>
          <p:cNvPr id="6"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8" name="TextBox 7"/>
          <p:cNvSpPr txBox="1"/>
          <p:nvPr/>
        </p:nvSpPr>
        <p:spPr>
          <a:xfrm>
            <a:off x="1067586" y="3911367"/>
            <a:ext cx="7008828" cy="1046440"/>
          </a:xfrm>
          <a:prstGeom prst="rect">
            <a:avLst/>
          </a:prstGeom>
        </p:spPr>
        <p:txBody>
          <a:bodyPr wrap="square" rtlCol="0">
            <a:spAutoFit/>
          </a:bodyPr>
          <a:lstStyle/>
          <a:p>
            <a:pPr marL="285750" indent="-168275">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rPr>
              <a:t>US stock outperformance and overweight added value</a:t>
            </a:r>
          </a:p>
          <a:p>
            <a:pPr marL="285750" indent="-168275">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rPr>
              <a:t>Lower duration helped bonds</a:t>
            </a:r>
          </a:p>
          <a:p>
            <a:pPr marL="285750" indent="-168275">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rPr>
              <a:t>Alternatives lagged</a:t>
            </a:r>
          </a:p>
        </p:txBody>
      </p:sp>
      <p:pic>
        <p:nvPicPr>
          <p:cNvPr id="4" name="Picture 3"/>
          <p:cNvPicPr>
            <a:picLocks noChangeAspect="1"/>
          </p:cNvPicPr>
          <p:nvPr/>
        </p:nvPicPr>
        <p:blipFill>
          <a:blip r:embed="rId2"/>
          <a:stretch>
            <a:fillRect/>
          </a:stretch>
        </p:blipFill>
        <p:spPr>
          <a:xfrm>
            <a:off x="0" y="1686295"/>
            <a:ext cx="9144000" cy="1969561"/>
          </a:xfrm>
          <a:prstGeom prst="rect">
            <a:avLst/>
          </a:prstGeom>
        </p:spPr>
      </p:pic>
    </p:spTree>
    <p:extLst>
      <p:ext uri="{BB962C8B-B14F-4D97-AF65-F5344CB8AC3E}">
        <p14:creationId xmlns:p14="http://schemas.microsoft.com/office/powerpoint/2010/main" val="2404331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17</a:t>
            </a:fld>
            <a:endParaRPr lang="en-US" dirty="0"/>
          </a:p>
        </p:txBody>
      </p:sp>
      <p:sp>
        <p:nvSpPr>
          <p:cNvPr id="3" name="Title 2"/>
          <p:cNvSpPr>
            <a:spLocks noGrp="1"/>
          </p:cNvSpPr>
          <p:nvPr>
            <p:ph type="title"/>
          </p:nvPr>
        </p:nvSpPr>
        <p:spPr/>
        <p:txBody>
          <a:bodyPr/>
          <a:lstStyle/>
          <a:p>
            <a:r>
              <a:rPr lang="en-US" dirty="0" smtClean="0"/>
              <a:t>Growth model changes</a:t>
            </a:r>
            <a:endParaRPr lang="en-US" dirty="0"/>
          </a:p>
        </p:txBody>
      </p:sp>
      <p:sp>
        <p:nvSpPr>
          <p:cNvPr id="4" name="TextBox 25"/>
          <p:cNvSpPr txBox="1">
            <a:spLocks noChangeArrowheads="1"/>
          </p:cNvSpPr>
          <p:nvPr/>
        </p:nvSpPr>
        <p:spPr bwMode="auto">
          <a:xfrm>
            <a:off x="543213" y="1350156"/>
            <a:ext cx="3911342" cy="207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285750" indent="-285750"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marL="117475" indent="0" eaLnBrk="1" hangingPunct="1">
              <a:spcBef>
                <a:spcPts val="0"/>
              </a:spcBef>
              <a:spcAft>
                <a:spcPts val="600"/>
              </a:spcAft>
              <a:buClr>
                <a:schemeClr val="accent1">
                  <a:lumMod val="75000"/>
                </a:schemeClr>
              </a:buClr>
              <a:buSzPct val="100000"/>
              <a:buNone/>
              <a:defRPr sz="1800">
                <a:solidFill>
                  <a:srgbClr val="000000"/>
                </a:solidFill>
              </a:defRPr>
            </a:pPr>
            <a:r>
              <a:rPr lang="en-US" sz="1400" b="1" dirty="0">
                <a:solidFill>
                  <a:schemeClr val="accent4">
                    <a:lumMod val="75000"/>
                  </a:schemeClr>
                </a:solidFill>
                <a:latin typeface="+mj-lt"/>
                <a:sym typeface="Georgia"/>
              </a:rPr>
              <a:t>Portfolio changes </a:t>
            </a:r>
            <a:r>
              <a:rPr lang="en-US" sz="1400" b="1" dirty="0" smtClean="0">
                <a:solidFill>
                  <a:schemeClr val="accent4">
                    <a:lumMod val="75000"/>
                  </a:schemeClr>
                </a:solidFill>
                <a:latin typeface="+mj-lt"/>
                <a:sym typeface="Georgia"/>
              </a:rPr>
              <a:t>2018</a:t>
            </a:r>
            <a:endParaRPr lang="en-US" sz="1400" b="1" dirty="0">
              <a:solidFill>
                <a:schemeClr val="accent4">
                  <a:lumMod val="75000"/>
                </a:schemeClr>
              </a:solidFill>
              <a:latin typeface="+mj-lt"/>
              <a:sym typeface="Georgia"/>
            </a:endParaRP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mj-lt"/>
                <a:sym typeface="Georgia"/>
              </a:rPr>
              <a:t>1/30 </a:t>
            </a:r>
            <a:r>
              <a:rPr lang="en-US" sz="1400" dirty="0">
                <a:solidFill>
                  <a:schemeClr val="accent4">
                    <a:lumMod val="75000"/>
                  </a:schemeClr>
                </a:solidFill>
                <a:latin typeface="+mj-lt"/>
                <a:sym typeface="Georgia"/>
              </a:rPr>
              <a:t>reduced </a:t>
            </a:r>
            <a:r>
              <a:rPr lang="en-US" sz="1400" dirty="0" smtClean="0">
                <a:solidFill>
                  <a:schemeClr val="accent4">
                    <a:lumMod val="75000"/>
                  </a:schemeClr>
                </a:solidFill>
                <a:latin typeface="+mj-lt"/>
                <a:sym typeface="Georgia"/>
              </a:rPr>
              <a:t>bonds, US large cap, increased international stocks, MLPs and Market Neutral</a:t>
            </a:r>
            <a:endParaRPr lang="en-US" sz="1400" dirty="0">
              <a:solidFill>
                <a:schemeClr val="accent4">
                  <a:lumMod val="75000"/>
                </a:schemeClr>
              </a:solidFill>
              <a:latin typeface="+mj-lt"/>
              <a:sym typeface="Georgia"/>
            </a:endParaRPr>
          </a:p>
          <a:p>
            <a:pPr marL="117475" indent="0" eaLnBrk="1" hangingPunct="1">
              <a:spcBef>
                <a:spcPts val="0"/>
              </a:spcBef>
              <a:spcAft>
                <a:spcPts val="600"/>
              </a:spcAft>
              <a:buClr>
                <a:schemeClr val="accent1">
                  <a:lumMod val="75000"/>
                </a:schemeClr>
              </a:buClr>
              <a:buSzPct val="100000"/>
              <a:buNone/>
              <a:defRPr sz="1800">
                <a:solidFill>
                  <a:srgbClr val="000000"/>
                </a:solidFill>
              </a:defRPr>
            </a:pPr>
            <a:endParaRPr lang="en-US" sz="1400" b="1" dirty="0" smtClean="0">
              <a:solidFill>
                <a:schemeClr val="accent4">
                  <a:lumMod val="75000"/>
                </a:schemeClr>
              </a:solidFill>
              <a:latin typeface="+mn-lt"/>
              <a:sym typeface="Georgia"/>
            </a:endParaRPr>
          </a:p>
          <a:p>
            <a:pPr marL="117475" indent="0" eaLnBrk="1" hangingPunct="1">
              <a:spcBef>
                <a:spcPts val="0"/>
              </a:spcBef>
              <a:spcAft>
                <a:spcPts val="600"/>
              </a:spcAft>
              <a:buClr>
                <a:schemeClr val="accent1">
                  <a:lumMod val="75000"/>
                </a:schemeClr>
              </a:buClr>
              <a:buSzPct val="100000"/>
              <a:buNone/>
              <a:defRPr sz="1800">
                <a:solidFill>
                  <a:srgbClr val="000000"/>
                </a:solidFill>
              </a:defRPr>
            </a:pPr>
            <a:r>
              <a:rPr lang="en-US" sz="1400" b="1" dirty="0" smtClean="0">
                <a:solidFill>
                  <a:schemeClr val="accent4">
                    <a:lumMod val="75000"/>
                  </a:schemeClr>
                </a:solidFill>
                <a:latin typeface="+mn-lt"/>
                <a:sym typeface="Georgia"/>
              </a:rPr>
              <a:t>Portfolio changes 2017</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mn-lt"/>
                <a:sym typeface="Georgia"/>
              </a:rPr>
              <a:t>1/5 reduced short term bonds, increased small cap and added market neutral</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mn-lt"/>
                <a:sym typeface="Georgia"/>
              </a:rPr>
              <a:t>2/7 increased MLPs</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mn-lt"/>
                <a:sym typeface="Georgia"/>
              </a:rPr>
              <a:t>5/2 eliminated floating rate increased core bond funds and market neutral</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mn-lt"/>
                <a:sym typeface="Georgia"/>
              </a:rPr>
              <a:t>7/11 Increased international developed and reduced US large cap</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mn-lt"/>
                <a:sym typeface="Georgia"/>
              </a:rPr>
              <a:t>8/8 Switch REIT exposure to active manager, TIAA CREF Real Estate Fund</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endParaRPr lang="en-US" sz="1400" dirty="0">
              <a:solidFill>
                <a:schemeClr val="accent4">
                  <a:lumMod val="75000"/>
                </a:schemeClr>
              </a:solidFill>
              <a:latin typeface="+mn-lt"/>
              <a:sym typeface="Georgia"/>
            </a:endParaRPr>
          </a:p>
        </p:txBody>
      </p:sp>
    </p:spTree>
    <p:extLst>
      <p:ext uri="{BB962C8B-B14F-4D97-AF65-F5344CB8AC3E}">
        <p14:creationId xmlns:p14="http://schemas.microsoft.com/office/powerpoint/2010/main" val="3091901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18</a:t>
            </a:fld>
            <a:endParaRPr lang="en-US" dirty="0">
              <a:solidFill>
                <a:srgbClr val="FFFFFF">
                  <a:lumMod val="50000"/>
                </a:srgbClr>
              </a:solidFill>
            </a:endParaRPr>
          </a:p>
        </p:txBody>
      </p:sp>
      <p:sp>
        <p:nvSpPr>
          <p:cNvPr id="3" name="Title 2"/>
          <p:cNvSpPr>
            <a:spLocks noGrp="1"/>
          </p:cNvSpPr>
          <p:nvPr>
            <p:ph type="title"/>
          </p:nvPr>
        </p:nvSpPr>
        <p:spPr/>
        <p:txBody>
          <a:bodyPr/>
          <a:lstStyle/>
          <a:p>
            <a:r>
              <a:rPr lang="en-US" dirty="0" smtClean="0"/>
              <a:t>S&amp;P 500 – What happened during 2Q 2018</a:t>
            </a:r>
            <a:endParaRPr lang="en-US" dirty="0"/>
          </a:p>
        </p:txBody>
      </p:sp>
      <p:sp>
        <p:nvSpPr>
          <p:cNvPr id="6" name="Rectangle 5"/>
          <p:cNvSpPr/>
          <p:nvPr/>
        </p:nvSpPr>
        <p:spPr>
          <a:xfrm>
            <a:off x="133519" y="1051497"/>
            <a:ext cx="8876962" cy="3954929"/>
          </a:xfrm>
          <a:prstGeom prst="rect">
            <a:avLst/>
          </a:prstGeom>
        </p:spPr>
        <p:txBody>
          <a:bodyPr wrap="square">
            <a:spAutoFit/>
          </a:bodyPr>
          <a:lstStyle/>
          <a:p>
            <a:pPr marL="285750" indent="-285750">
              <a:spcBef>
                <a:spcPts val="600"/>
              </a:spcBef>
              <a:buClr>
                <a:srgbClr val="487D2F">
                  <a:lumMod val="50000"/>
                </a:srgbClr>
              </a:buClr>
              <a:buSzPct val="100000"/>
              <a:buFont typeface="Georgia" panose="02040502050405020303" pitchFamily="18" charset="0"/>
              <a:buChar char="›"/>
            </a:pPr>
            <a:r>
              <a:rPr lang="en-US" sz="1400" b="1" dirty="0">
                <a:solidFill>
                  <a:srgbClr val="EEECE1">
                    <a:lumMod val="25000"/>
                  </a:srgbClr>
                </a:solidFill>
              </a:rPr>
              <a:t>The S&amp;P 500 </a:t>
            </a:r>
            <a:r>
              <a:rPr lang="en-US" sz="1400" b="1" dirty="0" smtClean="0">
                <a:solidFill>
                  <a:srgbClr val="EEECE1">
                    <a:lumMod val="25000"/>
                  </a:srgbClr>
                </a:solidFill>
              </a:rPr>
              <a:t>is up 3.4% during 2Q 2018 (+3.8% YTD) behind </a:t>
            </a:r>
            <a:r>
              <a:rPr lang="en-US" sz="1400" b="1" dirty="0">
                <a:solidFill>
                  <a:srgbClr val="EEECE1">
                    <a:lumMod val="25000"/>
                  </a:srgbClr>
                </a:solidFill>
              </a:rPr>
              <a:t>strong </a:t>
            </a:r>
            <a:r>
              <a:rPr lang="en-US" sz="1400" b="1" dirty="0" smtClean="0">
                <a:solidFill>
                  <a:srgbClr val="EEECE1">
                    <a:lumMod val="25000"/>
                  </a:srgbClr>
                </a:solidFill>
              </a:rPr>
              <a:t>fundamentals </a:t>
            </a:r>
          </a:p>
          <a:p>
            <a:pPr marL="895335" lvl="1" indent="-285750">
              <a:spcBef>
                <a:spcPts val="600"/>
              </a:spcBef>
              <a:buClr>
                <a:srgbClr val="487D2F">
                  <a:lumMod val="50000"/>
                </a:srgbClr>
              </a:buClr>
              <a:buSzPct val="100000"/>
              <a:buFont typeface="Georgia" panose="02040502050405020303" pitchFamily="18" charset="0"/>
              <a:buChar char="›"/>
            </a:pPr>
            <a:r>
              <a:rPr lang="en-US" sz="1400" dirty="0" smtClean="0">
                <a:solidFill>
                  <a:srgbClr val="EEECE1">
                    <a:lumMod val="25000"/>
                  </a:srgbClr>
                </a:solidFill>
              </a:rPr>
              <a:t>Tech and Consumer Discretionary performed best, while Staples, Financials and Industrials performed worst</a:t>
            </a:r>
          </a:p>
          <a:p>
            <a:pPr marL="895335" lvl="1" indent="-285750">
              <a:spcBef>
                <a:spcPts val="600"/>
              </a:spcBef>
              <a:buClr>
                <a:srgbClr val="487D2F">
                  <a:lumMod val="50000"/>
                </a:srgbClr>
              </a:buClr>
              <a:buSzPct val="100000"/>
              <a:buFont typeface="Georgia" panose="02040502050405020303" pitchFamily="18" charset="0"/>
              <a:buChar char="›"/>
            </a:pPr>
            <a:r>
              <a:rPr lang="en-US" sz="1400" dirty="0" smtClean="0">
                <a:solidFill>
                  <a:srgbClr val="EEECE1">
                    <a:lumMod val="25000"/>
                  </a:srgbClr>
                </a:solidFill>
              </a:rPr>
              <a:t>Volatility decreased during the quarter:</a:t>
            </a:r>
          </a:p>
          <a:p>
            <a:pPr marL="895335" lvl="1" indent="-285750">
              <a:spcBef>
                <a:spcPts val="600"/>
              </a:spcBef>
              <a:buClr>
                <a:srgbClr val="487D2F">
                  <a:lumMod val="50000"/>
                </a:srgbClr>
              </a:buClr>
              <a:buSzPct val="100000"/>
              <a:buFont typeface="Georgia" panose="02040502050405020303" pitchFamily="18" charset="0"/>
              <a:buChar char="›"/>
            </a:pPr>
            <a:endParaRPr lang="en-US" sz="1400" dirty="0">
              <a:solidFill>
                <a:srgbClr val="EEECE1">
                  <a:lumMod val="25000"/>
                </a:srgbClr>
              </a:solidFill>
            </a:endParaRPr>
          </a:p>
          <a:p>
            <a:pPr marL="895335" lvl="1" indent="-285750">
              <a:spcBef>
                <a:spcPts val="600"/>
              </a:spcBef>
              <a:buClr>
                <a:srgbClr val="487D2F">
                  <a:lumMod val="50000"/>
                </a:srgbClr>
              </a:buClr>
              <a:buSzPct val="100000"/>
              <a:buFont typeface="Georgia" panose="02040502050405020303" pitchFamily="18" charset="0"/>
              <a:buChar char="›"/>
            </a:pPr>
            <a:endParaRPr lang="en-US" sz="1400" dirty="0" smtClean="0">
              <a:solidFill>
                <a:srgbClr val="EEECE1">
                  <a:lumMod val="25000"/>
                </a:srgbClr>
              </a:solidFill>
            </a:endParaRPr>
          </a:p>
          <a:p>
            <a:pPr lvl="1">
              <a:spcBef>
                <a:spcPts val="600"/>
              </a:spcBef>
              <a:buClr>
                <a:srgbClr val="487D2F">
                  <a:lumMod val="50000"/>
                </a:srgbClr>
              </a:buClr>
              <a:buSzPct val="100000"/>
            </a:pPr>
            <a:endParaRPr lang="en-US" sz="1400" dirty="0" smtClean="0">
              <a:solidFill>
                <a:srgbClr val="EEECE1">
                  <a:lumMod val="25000"/>
                </a:srgbClr>
              </a:solidFill>
            </a:endParaRPr>
          </a:p>
          <a:p>
            <a:pPr lvl="1">
              <a:spcBef>
                <a:spcPts val="600"/>
              </a:spcBef>
              <a:buClr>
                <a:srgbClr val="487D2F">
                  <a:lumMod val="50000"/>
                </a:srgbClr>
              </a:buClr>
              <a:buSzPct val="100000"/>
            </a:pPr>
            <a:endParaRPr lang="en-US" sz="1400" dirty="0">
              <a:solidFill>
                <a:srgbClr val="EEECE1">
                  <a:lumMod val="25000"/>
                </a:srgbClr>
              </a:solidFill>
            </a:endParaRPr>
          </a:p>
          <a:p>
            <a:pPr lvl="1">
              <a:spcBef>
                <a:spcPts val="600"/>
              </a:spcBef>
              <a:buClr>
                <a:srgbClr val="487D2F">
                  <a:lumMod val="50000"/>
                </a:srgbClr>
              </a:buClr>
              <a:buSzPct val="100000"/>
            </a:pPr>
            <a:endParaRPr lang="en-US" sz="1400" dirty="0" smtClean="0">
              <a:solidFill>
                <a:srgbClr val="EEECE1">
                  <a:lumMod val="25000"/>
                </a:srgbClr>
              </a:solidFill>
            </a:endParaRPr>
          </a:p>
          <a:p>
            <a:pPr lvl="1">
              <a:spcBef>
                <a:spcPts val="600"/>
              </a:spcBef>
              <a:buClr>
                <a:srgbClr val="487D2F">
                  <a:lumMod val="50000"/>
                </a:srgbClr>
              </a:buClr>
              <a:buSzPct val="100000"/>
            </a:pPr>
            <a:endParaRPr lang="en-US" sz="1400" dirty="0">
              <a:solidFill>
                <a:srgbClr val="EEECE1">
                  <a:lumMod val="25000"/>
                </a:srgbClr>
              </a:solidFill>
            </a:endParaRPr>
          </a:p>
          <a:p>
            <a:pPr lvl="1">
              <a:spcBef>
                <a:spcPts val="600"/>
              </a:spcBef>
              <a:buClr>
                <a:srgbClr val="487D2F">
                  <a:lumMod val="50000"/>
                </a:srgbClr>
              </a:buClr>
              <a:buSzPct val="100000"/>
            </a:pPr>
            <a:endParaRPr lang="en-US" sz="1400" dirty="0">
              <a:solidFill>
                <a:srgbClr val="EEECE1">
                  <a:lumMod val="25000"/>
                </a:srgbClr>
              </a:solidFill>
            </a:endParaRPr>
          </a:p>
          <a:p>
            <a:pPr marL="285750" indent="-285750">
              <a:spcBef>
                <a:spcPts val="600"/>
              </a:spcBef>
              <a:buClr>
                <a:srgbClr val="487D2F">
                  <a:lumMod val="50000"/>
                </a:srgbClr>
              </a:buClr>
              <a:buSzPct val="100000"/>
              <a:buFont typeface="Georgia" panose="02040502050405020303" pitchFamily="18" charset="0"/>
              <a:buChar char="›"/>
            </a:pPr>
            <a:r>
              <a:rPr lang="en-US" sz="1400" b="1" dirty="0" smtClean="0">
                <a:solidFill>
                  <a:srgbClr val="EEECE1">
                    <a:lumMod val="25000"/>
                  </a:srgbClr>
                </a:solidFill>
              </a:rPr>
              <a:t>YTD growth stocks performed best, a continuation of the 2017 trend, but in 2Q18, we saw small cap value category outperform the small cap growth category</a:t>
            </a:r>
          </a:p>
          <a:p>
            <a:pPr marL="285750" indent="-285750">
              <a:spcBef>
                <a:spcPts val="600"/>
              </a:spcBef>
              <a:buClr>
                <a:srgbClr val="487D2F">
                  <a:lumMod val="50000"/>
                </a:srgbClr>
              </a:buClr>
              <a:buSzPct val="100000"/>
              <a:buFont typeface="Georgia" panose="02040502050405020303" pitchFamily="18" charset="0"/>
              <a:buChar char="›"/>
            </a:pPr>
            <a:endParaRPr lang="en-US" sz="1400" dirty="0">
              <a:solidFill>
                <a:srgbClr val="EEECE1">
                  <a:lumMod val="25000"/>
                </a:srgbClr>
              </a:solidFill>
            </a:endParaRPr>
          </a:p>
        </p:txBody>
      </p:sp>
      <p:pic>
        <p:nvPicPr>
          <p:cNvPr id="9" name="Picture 8"/>
          <p:cNvPicPr>
            <a:picLocks noChangeAspect="1"/>
          </p:cNvPicPr>
          <p:nvPr/>
        </p:nvPicPr>
        <p:blipFill>
          <a:blip r:embed="rId2"/>
          <a:stretch>
            <a:fillRect/>
          </a:stretch>
        </p:blipFill>
        <p:spPr>
          <a:xfrm>
            <a:off x="433486" y="5409196"/>
            <a:ext cx="1828800" cy="447675"/>
          </a:xfrm>
          <a:prstGeom prst="rect">
            <a:avLst/>
          </a:prstGeom>
        </p:spPr>
      </p:pic>
      <p:pic>
        <p:nvPicPr>
          <p:cNvPr id="5" name="Picture 4"/>
          <p:cNvPicPr>
            <a:picLocks noChangeAspect="1"/>
          </p:cNvPicPr>
          <p:nvPr/>
        </p:nvPicPr>
        <p:blipFill>
          <a:blip r:embed="rId3"/>
          <a:stretch>
            <a:fillRect/>
          </a:stretch>
        </p:blipFill>
        <p:spPr>
          <a:xfrm>
            <a:off x="2356070" y="4770230"/>
            <a:ext cx="3812006" cy="1768683"/>
          </a:xfrm>
          <a:prstGeom prst="rect">
            <a:avLst/>
          </a:prstGeom>
        </p:spPr>
      </p:pic>
      <p:pic>
        <p:nvPicPr>
          <p:cNvPr id="4" name="Picture 3"/>
          <p:cNvPicPr>
            <a:picLocks noChangeAspect="1"/>
          </p:cNvPicPr>
          <p:nvPr/>
        </p:nvPicPr>
        <p:blipFill>
          <a:blip r:embed="rId4"/>
          <a:stretch>
            <a:fillRect/>
          </a:stretch>
        </p:blipFill>
        <p:spPr>
          <a:xfrm>
            <a:off x="2807110" y="2183700"/>
            <a:ext cx="3360966" cy="1895931"/>
          </a:xfrm>
          <a:prstGeom prst="rect">
            <a:avLst/>
          </a:prstGeom>
        </p:spPr>
      </p:pic>
    </p:spTree>
    <p:extLst>
      <p:ext uri="{BB962C8B-B14F-4D97-AF65-F5344CB8AC3E}">
        <p14:creationId xmlns:p14="http://schemas.microsoft.com/office/powerpoint/2010/main" val="1448537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19</a:t>
            </a:fld>
            <a:endParaRPr lang="en-US" dirty="0">
              <a:solidFill>
                <a:srgbClr val="FFFFFF">
                  <a:lumMod val="50000"/>
                </a:srgbClr>
              </a:solidFill>
            </a:endParaRPr>
          </a:p>
        </p:txBody>
      </p:sp>
      <p:sp>
        <p:nvSpPr>
          <p:cNvPr id="3" name="Title 2"/>
          <p:cNvSpPr>
            <a:spLocks noGrp="1"/>
          </p:cNvSpPr>
          <p:nvPr>
            <p:ph type="title"/>
          </p:nvPr>
        </p:nvSpPr>
        <p:spPr/>
        <p:txBody>
          <a:bodyPr>
            <a:normAutofit fontScale="90000"/>
          </a:bodyPr>
          <a:lstStyle/>
          <a:p>
            <a:r>
              <a:rPr lang="en-US" dirty="0" smtClean="0"/>
              <a:t>Sector Returns YTD and since market peak/low </a:t>
            </a:r>
            <a:endParaRPr lang="en-US" dirty="0"/>
          </a:p>
        </p:txBody>
      </p:sp>
      <p:pic>
        <p:nvPicPr>
          <p:cNvPr id="4" name="Picture 3"/>
          <p:cNvPicPr>
            <a:picLocks noChangeAspect="1"/>
          </p:cNvPicPr>
          <p:nvPr/>
        </p:nvPicPr>
        <p:blipFill>
          <a:blip r:embed="rId2"/>
          <a:stretch>
            <a:fillRect/>
          </a:stretch>
        </p:blipFill>
        <p:spPr>
          <a:xfrm>
            <a:off x="0" y="2206299"/>
            <a:ext cx="9144000" cy="2445401"/>
          </a:xfrm>
          <a:prstGeom prst="rect">
            <a:avLst/>
          </a:prstGeom>
        </p:spPr>
      </p:pic>
    </p:spTree>
    <p:extLst>
      <p:ext uri="{BB962C8B-B14F-4D97-AF65-F5344CB8AC3E}">
        <p14:creationId xmlns:p14="http://schemas.microsoft.com/office/powerpoint/2010/main" val="1517349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05100" y="6356351"/>
            <a:ext cx="381699" cy="365125"/>
          </a:xfrm>
        </p:spPr>
        <p:txBody>
          <a:bodyPr/>
          <a:lstStyle/>
          <a:p>
            <a:fld id="{BA4111AF-6F6F-0643-B4DB-D5DDF114BF9E}" type="slidenum">
              <a:rPr lang="en-US" smtClean="0">
                <a:solidFill>
                  <a:srgbClr val="FFFFFF">
                    <a:lumMod val="50000"/>
                  </a:srgbClr>
                </a:solidFill>
              </a:rPr>
              <a:pPr/>
              <a:t>2</a:t>
            </a:fld>
            <a:endParaRPr lang="en-US" dirty="0">
              <a:solidFill>
                <a:srgbClr val="FFFFFF">
                  <a:lumMod val="50000"/>
                </a:srgbClr>
              </a:solidFill>
            </a:endParaRPr>
          </a:p>
        </p:txBody>
      </p:sp>
      <p:sp>
        <p:nvSpPr>
          <p:cNvPr id="5" name="Rectangle 4"/>
          <p:cNvSpPr/>
          <p:nvPr/>
        </p:nvSpPr>
        <p:spPr>
          <a:xfrm>
            <a:off x="533401" y="1408754"/>
            <a:ext cx="8057350" cy="5391219"/>
          </a:xfrm>
          <a:prstGeom prst="rect">
            <a:avLst/>
          </a:prstGeom>
        </p:spPr>
        <p:txBody>
          <a:bodyPr wrap="square">
            <a:spAutoFit/>
          </a:bodyPr>
          <a:lstStyle/>
          <a:p>
            <a:pPr defTabSz="609585">
              <a:spcBef>
                <a:spcPts val="600"/>
              </a:spcBef>
              <a:spcAft>
                <a:spcPts val="600"/>
              </a:spcAft>
            </a:pPr>
            <a:r>
              <a:rPr lang="en-US" sz="1400" b="1" dirty="0">
                <a:solidFill>
                  <a:schemeClr val="accent4">
                    <a:lumMod val="75000"/>
                  </a:schemeClr>
                </a:solidFill>
              </a:rPr>
              <a:t>U.S. maintaining economic momentum in 2018</a:t>
            </a:r>
          </a:p>
          <a:p>
            <a:pPr marL="285750" indent="-285750" defTabSz="609585">
              <a:spcBef>
                <a:spcPts val="600"/>
              </a:spcBef>
              <a:spcAft>
                <a:spcPts val="600"/>
              </a:spcAft>
              <a:buClr>
                <a:srgbClr val="ADCB28">
                  <a:lumMod val="50000"/>
                </a:srgbClr>
              </a:buClr>
              <a:buFont typeface="Georgia" panose="02040502050405020303" pitchFamily="18" charset="0"/>
              <a:buChar char="›"/>
            </a:pPr>
            <a:r>
              <a:rPr lang="en-US" sz="1200" dirty="0">
                <a:solidFill>
                  <a:schemeClr val="accent4">
                    <a:lumMod val="75000"/>
                  </a:schemeClr>
                </a:solidFill>
              </a:rPr>
              <a:t>The U.S. economic expansion continues in 2018 with an improving labor market, positive consumer confidence, low interest rates, favorable regulatory environment and new pro-growth tax changes </a:t>
            </a:r>
            <a:endParaRPr lang="en-US" sz="1200" dirty="0" smtClean="0">
              <a:solidFill>
                <a:schemeClr val="accent4">
                  <a:lumMod val="75000"/>
                </a:schemeClr>
              </a:solidFill>
            </a:endParaRPr>
          </a:p>
          <a:p>
            <a:pPr marL="285750" indent="-285750" defTabSz="609585">
              <a:spcBef>
                <a:spcPts val="600"/>
              </a:spcBef>
              <a:spcAft>
                <a:spcPts val="600"/>
              </a:spcAft>
              <a:buClr>
                <a:srgbClr val="ADCB28">
                  <a:lumMod val="50000"/>
                </a:srgbClr>
              </a:buClr>
              <a:buFont typeface="Georgia" panose="02040502050405020303" pitchFamily="18" charset="0"/>
              <a:buChar char="›"/>
            </a:pPr>
            <a:r>
              <a:rPr lang="en-US" sz="1200" dirty="0" smtClean="0">
                <a:solidFill>
                  <a:schemeClr val="accent4">
                    <a:lumMod val="75000"/>
                  </a:schemeClr>
                </a:solidFill>
              </a:rPr>
              <a:t>Expect benefits of tax cuts and regulation rollbacks to outweigh potential drag from higher tariffs and reduced immigration.   </a:t>
            </a:r>
            <a:endParaRPr lang="en-US" sz="1200" dirty="0">
              <a:solidFill>
                <a:schemeClr val="accent4">
                  <a:lumMod val="75000"/>
                </a:schemeClr>
              </a:solidFill>
            </a:endParaRPr>
          </a:p>
          <a:p>
            <a:pPr marL="285750" indent="-285750" defTabSz="609585">
              <a:spcBef>
                <a:spcPts val="600"/>
              </a:spcBef>
              <a:spcAft>
                <a:spcPts val="600"/>
              </a:spcAft>
              <a:buClr>
                <a:srgbClr val="ADCB28">
                  <a:lumMod val="50000"/>
                </a:srgbClr>
              </a:buClr>
              <a:buFont typeface="Georgia" panose="02040502050405020303" pitchFamily="18" charset="0"/>
              <a:buChar char="›"/>
            </a:pPr>
            <a:r>
              <a:rPr lang="en-US" sz="1200" dirty="0">
                <a:solidFill>
                  <a:schemeClr val="accent4">
                    <a:lumMod val="75000"/>
                  </a:schemeClr>
                </a:solidFill>
              </a:rPr>
              <a:t>Expected 2018 consensus S&amp;P 500 revenue </a:t>
            </a:r>
            <a:r>
              <a:rPr lang="en-US" sz="1200" dirty="0" smtClean="0">
                <a:solidFill>
                  <a:schemeClr val="accent4">
                    <a:lumMod val="75000"/>
                  </a:schemeClr>
                </a:solidFill>
              </a:rPr>
              <a:t>(~9%) </a:t>
            </a:r>
            <a:r>
              <a:rPr lang="en-US" sz="1200" dirty="0">
                <a:solidFill>
                  <a:schemeClr val="accent4">
                    <a:lumMod val="75000"/>
                  </a:schemeClr>
                </a:solidFill>
              </a:rPr>
              <a:t>and earnings </a:t>
            </a:r>
            <a:r>
              <a:rPr lang="en-US" sz="1200" dirty="0" smtClean="0">
                <a:solidFill>
                  <a:schemeClr val="accent4">
                    <a:lumMod val="75000"/>
                  </a:schemeClr>
                </a:solidFill>
              </a:rPr>
              <a:t>(~21%) </a:t>
            </a:r>
            <a:r>
              <a:rPr lang="en-US" sz="1200" dirty="0">
                <a:solidFill>
                  <a:schemeClr val="accent4">
                    <a:lumMod val="75000"/>
                  </a:schemeClr>
                </a:solidFill>
              </a:rPr>
              <a:t>growth adds support to long-lived bull market  </a:t>
            </a:r>
          </a:p>
          <a:p>
            <a:pPr defTabSz="609585">
              <a:spcBef>
                <a:spcPts val="600"/>
              </a:spcBef>
              <a:spcAft>
                <a:spcPts val="600"/>
              </a:spcAft>
              <a:buClr>
                <a:srgbClr val="ADCB28">
                  <a:lumMod val="50000"/>
                </a:srgbClr>
              </a:buClr>
            </a:pPr>
            <a:r>
              <a:rPr lang="en-US" sz="1400" b="1" dirty="0">
                <a:solidFill>
                  <a:schemeClr val="accent4">
                    <a:lumMod val="75000"/>
                  </a:schemeClr>
                </a:solidFill>
              </a:rPr>
              <a:t>International markets </a:t>
            </a:r>
            <a:r>
              <a:rPr lang="en-US" sz="1400" b="1" dirty="0" smtClean="0">
                <a:solidFill>
                  <a:schemeClr val="accent4">
                    <a:lumMod val="75000"/>
                  </a:schemeClr>
                </a:solidFill>
              </a:rPr>
              <a:t>still attractive</a:t>
            </a:r>
            <a:endParaRPr lang="en-US" sz="1400" b="1" dirty="0">
              <a:solidFill>
                <a:schemeClr val="accent4">
                  <a:lumMod val="75000"/>
                </a:schemeClr>
              </a:solidFill>
            </a:endParaRPr>
          </a:p>
          <a:p>
            <a:pPr marL="285750" indent="-285750" defTabSz="609585">
              <a:spcBef>
                <a:spcPts val="600"/>
              </a:spcBef>
              <a:spcAft>
                <a:spcPts val="600"/>
              </a:spcAft>
              <a:buClr>
                <a:srgbClr val="ADCB28">
                  <a:lumMod val="50000"/>
                </a:srgbClr>
              </a:buClr>
              <a:buFont typeface="Georgia" panose="02040502050405020303" pitchFamily="18" charset="0"/>
              <a:buChar char="›"/>
            </a:pPr>
            <a:r>
              <a:rPr lang="en-US" sz="1200" dirty="0">
                <a:solidFill>
                  <a:schemeClr val="accent4">
                    <a:lumMod val="75000"/>
                  </a:schemeClr>
                </a:solidFill>
              </a:rPr>
              <a:t>Global economic growth is showing synchronized strength. The International Monetary Fund is forecasting 2018 global growth at 3.9% (faster than U.S. growth)</a:t>
            </a:r>
          </a:p>
          <a:p>
            <a:pPr marL="285750" indent="-285750" defTabSz="609585">
              <a:spcBef>
                <a:spcPts val="600"/>
              </a:spcBef>
              <a:spcAft>
                <a:spcPts val="600"/>
              </a:spcAft>
              <a:buClr>
                <a:srgbClr val="ADCB28">
                  <a:lumMod val="50000"/>
                </a:srgbClr>
              </a:buClr>
              <a:buFont typeface="Georgia" panose="02040502050405020303" pitchFamily="18" charset="0"/>
              <a:buChar char="›"/>
            </a:pPr>
            <a:r>
              <a:rPr lang="en-US" sz="1200" dirty="0">
                <a:solidFill>
                  <a:schemeClr val="accent4">
                    <a:lumMod val="75000"/>
                  </a:schemeClr>
                </a:solidFill>
              </a:rPr>
              <a:t>Compared to U.S. market valuations, developed international and emerging markets remain relatively attractive </a:t>
            </a:r>
          </a:p>
          <a:p>
            <a:pPr defTabSz="609585">
              <a:spcBef>
                <a:spcPts val="600"/>
              </a:spcBef>
              <a:buClr>
                <a:srgbClr val="ADCB28">
                  <a:lumMod val="50000"/>
                </a:srgbClr>
              </a:buClr>
            </a:pPr>
            <a:r>
              <a:rPr lang="en-US" sz="1400" b="1" dirty="0">
                <a:solidFill>
                  <a:schemeClr val="accent4">
                    <a:lumMod val="75000"/>
                  </a:schemeClr>
                </a:solidFill>
              </a:rPr>
              <a:t>Risks remain but have shifted </a:t>
            </a:r>
          </a:p>
          <a:p>
            <a:pPr marL="285750" indent="-285750" defTabSz="609585">
              <a:spcBef>
                <a:spcPts val="800"/>
              </a:spcBef>
              <a:buClr>
                <a:srgbClr val="ADCB28">
                  <a:lumMod val="50000"/>
                </a:srgbClr>
              </a:buClr>
              <a:buFont typeface="Georgia" panose="02040502050405020303" pitchFamily="18" charset="0"/>
              <a:buChar char="›"/>
            </a:pPr>
            <a:r>
              <a:rPr lang="en-US" sz="1200" dirty="0">
                <a:solidFill>
                  <a:schemeClr val="accent4">
                    <a:lumMod val="75000"/>
                  </a:schemeClr>
                </a:solidFill>
              </a:rPr>
              <a:t>Forward looking market valuations have come down to more normalized levels </a:t>
            </a:r>
            <a:r>
              <a:rPr lang="en-US" sz="1200" dirty="0" smtClean="0">
                <a:solidFill>
                  <a:schemeClr val="accent4">
                    <a:lumMod val="75000"/>
                  </a:schemeClr>
                </a:solidFill>
              </a:rPr>
              <a:t>with strong </a:t>
            </a:r>
            <a:r>
              <a:rPr lang="en-US" sz="1200" dirty="0">
                <a:solidFill>
                  <a:schemeClr val="accent4">
                    <a:lumMod val="75000"/>
                  </a:schemeClr>
                </a:solidFill>
              </a:rPr>
              <a:t>earnings </a:t>
            </a:r>
            <a:r>
              <a:rPr lang="en-US" sz="1200" dirty="0" smtClean="0">
                <a:solidFill>
                  <a:schemeClr val="accent4">
                    <a:lumMod val="75000"/>
                  </a:schemeClr>
                </a:solidFill>
              </a:rPr>
              <a:t>driven by top line growth and tax </a:t>
            </a:r>
            <a:r>
              <a:rPr lang="en-US" sz="1200" dirty="0">
                <a:solidFill>
                  <a:schemeClr val="accent4">
                    <a:lumMod val="75000"/>
                  </a:schemeClr>
                </a:solidFill>
              </a:rPr>
              <a:t>cuts</a:t>
            </a:r>
          </a:p>
          <a:p>
            <a:pPr marL="285750" indent="-285750" defTabSz="609585">
              <a:spcBef>
                <a:spcPts val="800"/>
              </a:spcBef>
              <a:buClr>
                <a:srgbClr val="ADCB28">
                  <a:lumMod val="50000"/>
                </a:srgbClr>
              </a:buClr>
              <a:buFont typeface="Georgia" panose="02040502050405020303" pitchFamily="18" charset="0"/>
              <a:buChar char="›"/>
            </a:pPr>
            <a:r>
              <a:rPr lang="en-US" sz="1200" dirty="0" smtClean="0">
                <a:solidFill>
                  <a:schemeClr val="accent4">
                    <a:lumMod val="75000"/>
                  </a:schemeClr>
                </a:solidFill>
              </a:rPr>
              <a:t>There are risks of an escalating trade war which would likely impact the S&amp;P 500 to an even greater degree than GDP  </a:t>
            </a:r>
            <a:endParaRPr lang="en-US" sz="1200" dirty="0">
              <a:solidFill>
                <a:schemeClr val="accent4">
                  <a:lumMod val="75000"/>
                </a:schemeClr>
              </a:solidFill>
            </a:endParaRPr>
          </a:p>
          <a:p>
            <a:pPr marL="285750" indent="-285750" defTabSz="609585">
              <a:spcBef>
                <a:spcPts val="600"/>
              </a:spcBef>
              <a:buClr>
                <a:srgbClr val="ADCB28">
                  <a:lumMod val="50000"/>
                </a:srgbClr>
              </a:buClr>
              <a:buFont typeface="Georgia" panose="02040502050405020303" pitchFamily="18" charset="0"/>
              <a:buChar char="›"/>
            </a:pPr>
            <a:r>
              <a:rPr lang="en-US" sz="1200" dirty="0">
                <a:solidFill>
                  <a:schemeClr val="accent4">
                    <a:lumMod val="75000"/>
                  </a:schemeClr>
                </a:solidFill>
              </a:rPr>
              <a:t>Inflation risks have increased as tight labor markets lead to increased wage growth.  Tax cuts, commodity prices,  and </a:t>
            </a:r>
            <a:r>
              <a:rPr lang="en-US" sz="1200" dirty="0" smtClean="0">
                <a:solidFill>
                  <a:schemeClr val="accent4">
                    <a:lumMod val="75000"/>
                  </a:schemeClr>
                </a:solidFill>
              </a:rPr>
              <a:t>protectionism </a:t>
            </a:r>
            <a:r>
              <a:rPr lang="en-US" sz="1200" dirty="0">
                <a:solidFill>
                  <a:schemeClr val="accent4">
                    <a:lumMod val="75000"/>
                  </a:schemeClr>
                </a:solidFill>
              </a:rPr>
              <a:t>could be accelerants</a:t>
            </a:r>
          </a:p>
          <a:p>
            <a:pPr marL="285750" indent="-285750" defTabSz="609585">
              <a:spcBef>
                <a:spcPts val="600"/>
              </a:spcBef>
              <a:buClr>
                <a:srgbClr val="ADCB28">
                  <a:lumMod val="50000"/>
                </a:srgbClr>
              </a:buClr>
              <a:buFont typeface="Georgia" panose="02040502050405020303" pitchFamily="18" charset="0"/>
              <a:buChar char="›"/>
            </a:pPr>
            <a:r>
              <a:rPr lang="en-US" sz="1200" dirty="0">
                <a:solidFill>
                  <a:schemeClr val="accent4">
                    <a:lumMod val="75000"/>
                  </a:schemeClr>
                </a:solidFill>
              </a:rPr>
              <a:t>China’s high debt levels remain a concern given authorities efforts to constrain credit growth </a:t>
            </a:r>
          </a:p>
          <a:p>
            <a:pPr marL="285750" indent="-285750" defTabSz="609585">
              <a:spcBef>
                <a:spcPts val="600"/>
              </a:spcBef>
              <a:buClr>
                <a:srgbClr val="ADCB28">
                  <a:lumMod val="50000"/>
                </a:srgbClr>
              </a:buClr>
              <a:buFont typeface="Georgia" panose="02040502050405020303" pitchFamily="18" charset="0"/>
              <a:buChar char="›"/>
            </a:pPr>
            <a:r>
              <a:rPr lang="en-US" sz="1200" dirty="0">
                <a:solidFill>
                  <a:schemeClr val="accent4">
                    <a:lumMod val="75000"/>
                  </a:schemeClr>
                </a:solidFill>
              </a:rPr>
              <a:t>Market volatility </a:t>
            </a:r>
            <a:r>
              <a:rPr lang="en-US" sz="1200" dirty="0" smtClean="0">
                <a:solidFill>
                  <a:schemeClr val="accent4">
                    <a:lumMod val="75000"/>
                  </a:schemeClr>
                </a:solidFill>
              </a:rPr>
              <a:t>remains above the low levels seen throughout 2017, but are consistent with its long-term history</a:t>
            </a:r>
            <a:endParaRPr lang="en-US" sz="1200" dirty="0">
              <a:solidFill>
                <a:schemeClr val="accent4">
                  <a:lumMod val="75000"/>
                </a:schemeClr>
              </a:solidFill>
            </a:endParaRPr>
          </a:p>
        </p:txBody>
      </p:sp>
      <p:sp>
        <p:nvSpPr>
          <p:cNvPr id="6" name="Title 2"/>
          <p:cNvSpPr txBox="1">
            <a:spLocks/>
          </p:cNvSpPr>
          <p:nvPr/>
        </p:nvSpPr>
        <p:spPr>
          <a:xfrm>
            <a:off x="533400" y="432172"/>
            <a:ext cx="6701650" cy="683723"/>
          </a:xfrm>
          <a:prstGeom prst="rect">
            <a:avLst/>
          </a:prstGeom>
        </p:spPr>
        <p:txBody>
          <a:bodyPr>
            <a:noAutofit/>
          </a:bodyPr>
          <a:lstStyle>
            <a:lvl1pPr algn="ctr" defTabSz="457189" rtl="0" eaLnBrk="1" latinLnBrk="0" hangingPunct="1">
              <a:spcBef>
                <a:spcPct val="0"/>
              </a:spcBef>
              <a:buNone/>
              <a:defRPr sz="4400" kern="1200">
                <a:solidFill>
                  <a:schemeClr val="tx1"/>
                </a:solidFill>
                <a:latin typeface="Georgia" panose="02040502050405020303" pitchFamily="18" charset="0"/>
                <a:ea typeface="+mj-ea"/>
                <a:cs typeface="+mj-cs"/>
              </a:defRPr>
            </a:lvl1pPr>
          </a:lstStyle>
          <a:p>
            <a:pPr algn="l" defTabSz="825500">
              <a:defRPr sz="1800">
                <a:solidFill>
                  <a:srgbClr val="000000"/>
                </a:solidFill>
              </a:defRPr>
            </a:pPr>
            <a:r>
              <a:rPr lang="en-US" sz="2600" dirty="0">
                <a:solidFill>
                  <a:srgbClr val="487D2F"/>
                </a:solidFill>
                <a:sym typeface="Georgia"/>
              </a:rPr>
              <a:t>Outlook 2018</a:t>
            </a:r>
            <a:br>
              <a:rPr lang="en-US" sz="2600" dirty="0">
                <a:solidFill>
                  <a:srgbClr val="487D2F"/>
                </a:solidFill>
                <a:sym typeface="Georgia"/>
              </a:rPr>
            </a:br>
            <a:r>
              <a:rPr lang="en-US" sz="2000" dirty="0">
                <a:solidFill>
                  <a:srgbClr val="487D2F"/>
                </a:solidFill>
                <a:sym typeface="Georgia"/>
              </a:rPr>
              <a:t>Fundamentals are sound but risks remain</a:t>
            </a:r>
          </a:p>
        </p:txBody>
      </p:sp>
      <p:sp>
        <p:nvSpPr>
          <p:cNvPr id="3" name="Rectangle 1"/>
          <p:cNvSpPr>
            <a:spLocks noChangeArrowheads="1"/>
          </p:cNvSpPr>
          <p:nvPr/>
        </p:nvSpPr>
        <p:spPr bwMode="auto">
          <a:xfrm>
            <a:off x="52753"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609585" eaLnBrk="0" fontAlgn="base" hangingPunct="0">
              <a:spcBef>
                <a:spcPct val="0"/>
              </a:spcBef>
              <a:spcAft>
                <a:spcPct val="0"/>
              </a:spcAft>
            </a:pPr>
            <a:endParaRPr lang="en-US" altLang="en-US" sz="2400" dirty="0">
              <a:solidFill>
                <a:prstClr val="black"/>
              </a:solidFill>
              <a:latin typeface="Arial" panose="020B0604020202020204" pitchFamily="34" charset="0"/>
            </a:endParaRPr>
          </a:p>
        </p:txBody>
      </p:sp>
      <p:sp>
        <p:nvSpPr>
          <p:cNvPr id="7" name="TextBox 5"/>
          <p:cNvSpPr txBox="1">
            <a:spLocks noChangeArrowheads="1"/>
          </p:cNvSpPr>
          <p:nvPr/>
        </p:nvSpPr>
        <p:spPr bwMode="auto">
          <a:xfrm>
            <a:off x="5144569" y="6609874"/>
            <a:ext cx="2827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Arial Narrow" panose="020B0606020202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Arial Narrow" panose="020B0606020202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Arial Narrow" panose="020B0606020202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Arial Narrow" panose="020B0606020202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9pPr>
          </a:lstStyle>
          <a:p>
            <a:pPr defTabSz="609585">
              <a:spcBef>
                <a:spcPct val="50000"/>
              </a:spcBef>
              <a:buClrTx/>
              <a:buSzTx/>
              <a:buFontTx/>
              <a:buNone/>
            </a:pPr>
            <a:r>
              <a:rPr lang="en-US" altLang="en-US" sz="800" b="1" i="1" dirty="0">
                <a:solidFill>
                  <a:srgbClr val="6A6A6A"/>
                </a:solidFill>
              </a:rPr>
              <a:t>Information is current and believed to be accurate as of 3/31/2018</a:t>
            </a:r>
          </a:p>
        </p:txBody>
      </p:sp>
    </p:spTree>
    <p:extLst>
      <p:ext uri="{BB962C8B-B14F-4D97-AF65-F5344CB8AC3E}">
        <p14:creationId xmlns:p14="http://schemas.microsoft.com/office/powerpoint/2010/main" val="721346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20</a:t>
            </a:fld>
            <a:endParaRPr lang="en-US" dirty="0">
              <a:solidFill>
                <a:srgbClr val="FFFFFF">
                  <a:lumMod val="50000"/>
                </a:srgbClr>
              </a:solidFill>
            </a:endParaRPr>
          </a:p>
        </p:txBody>
      </p:sp>
      <p:pic>
        <p:nvPicPr>
          <p:cNvPr id="4" name="Picture 3"/>
          <p:cNvPicPr>
            <a:picLocks noChangeAspect="1"/>
          </p:cNvPicPr>
          <p:nvPr/>
        </p:nvPicPr>
        <p:blipFill>
          <a:blip r:embed="rId2"/>
          <a:stretch>
            <a:fillRect/>
          </a:stretch>
        </p:blipFill>
        <p:spPr>
          <a:xfrm>
            <a:off x="0" y="1056231"/>
            <a:ext cx="9144000" cy="5300120"/>
          </a:xfrm>
          <a:prstGeom prst="rect">
            <a:avLst/>
          </a:prstGeom>
        </p:spPr>
      </p:pic>
      <p:sp>
        <p:nvSpPr>
          <p:cNvPr id="5" name="Title 2"/>
          <p:cNvSpPr>
            <a:spLocks noGrp="1"/>
          </p:cNvSpPr>
          <p:nvPr>
            <p:ph type="title"/>
          </p:nvPr>
        </p:nvSpPr>
        <p:spPr>
          <a:xfrm>
            <a:off x="543212" y="274639"/>
            <a:ext cx="6701650" cy="683723"/>
          </a:xfrm>
        </p:spPr>
        <p:txBody>
          <a:bodyPr>
            <a:normAutofit/>
          </a:bodyPr>
          <a:lstStyle/>
          <a:p>
            <a:r>
              <a:rPr lang="en-US" dirty="0" smtClean="0"/>
              <a:t>S&amp;P 500 Forward P/E</a:t>
            </a:r>
            <a:endParaRPr lang="en-US" dirty="0"/>
          </a:p>
        </p:txBody>
      </p:sp>
    </p:spTree>
    <p:extLst>
      <p:ext uri="{BB962C8B-B14F-4D97-AF65-F5344CB8AC3E}">
        <p14:creationId xmlns:p14="http://schemas.microsoft.com/office/powerpoint/2010/main" val="2677264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21</a:t>
            </a:fld>
            <a:endParaRPr lang="en-US" dirty="0">
              <a:solidFill>
                <a:srgbClr val="FFFFFF">
                  <a:lumMod val="50000"/>
                </a:srgbClr>
              </a:solidFill>
            </a:endParaRPr>
          </a:p>
        </p:txBody>
      </p:sp>
      <p:sp>
        <p:nvSpPr>
          <p:cNvPr id="3" name="Title 2"/>
          <p:cNvSpPr>
            <a:spLocks noGrp="1"/>
          </p:cNvSpPr>
          <p:nvPr>
            <p:ph type="title"/>
          </p:nvPr>
        </p:nvSpPr>
        <p:spPr/>
        <p:txBody>
          <a:bodyPr/>
          <a:lstStyle/>
          <a:p>
            <a:r>
              <a:rPr lang="en-US" dirty="0" smtClean="0"/>
              <a:t>Focus Equity Highlights – YTD </a:t>
            </a:r>
            <a:endParaRPr lang="en-US" dirty="0"/>
          </a:p>
        </p:txBody>
      </p:sp>
      <p:sp>
        <p:nvSpPr>
          <p:cNvPr id="5" name="Rectangle 4"/>
          <p:cNvSpPr/>
          <p:nvPr/>
        </p:nvSpPr>
        <p:spPr>
          <a:xfrm>
            <a:off x="121381" y="1105287"/>
            <a:ext cx="8876962" cy="6232475"/>
          </a:xfrm>
          <a:prstGeom prst="rect">
            <a:avLst/>
          </a:prstGeom>
        </p:spPr>
        <p:txBody>
          <a:bodyPr wrap="square">
            <a:spAutoFit/>
          </a:bodyPr>
          <a:lstStyle/>
          <a:p>
            <a:pPr>
              <a:spcBef>
                <a:spcPts val="600"/>
              </a:spcBef>
            </a:pPr>
            <a:r>
              <a:rPr lang="en-US" sz="1400" b="1" dirty="0">
                <a:solidFill>
                  <a:schemeClr val="accent4">
                    <a:lumMod val="75000"/>
                  </a:schemeClr>
                </a:solidFill>
              </a:rPr>
              <a:t>What has driven performance </a:t>
            </a:r>
            <a:r>
              <a:rPr lang="en-US" sz="1400" b="1" dirty="0" smtClean="0">
                <a:solidFill>
                  <a:schemeClr val="accent4">
                    <a:lumMod val="75000"/>
                  </a:schemeClr>
                </a:solidFill>
              </a:rPr>
              <a:t>YTD?</a:t>
            </a:r>
            <a:endParaRPr lang="en-US" sz="1400" b="1" i="1" dirty="0">
              <a:solidFill>
                <a:schemeClr val="accent4">
                  <a:lumMod val="75000"/>
                </a:schemeClr>
              </a:solidFill>
            </a:endParaRPr>
          </a:p>
          <a:p>
            <a:pPr marL="285750" indent="-285750">
              <a:spcBef>
                <a:spcPts val="600"/>
              </a:spcBef>
              <a:buClr>
                <a:srgbClr val="487D2F">
                  <a:lumMod val="50000"/>
                </a:srgbClr>
              </a:buClr>
              <a:buSzPct val="100000"/>
              <a:buFont typeface="Georgia" panose="02040502050405020303" pitchFamily="18" charset="0"/>
              <a:buChar char="›"/>
            </a:pPr>
            <a:r>
              <a:rPr lang="en-US" sz="1400" dirty="0" smtClean="0">
                <a:solidFill>
                  <a:schemeClr val="accent4">
                    <a:lumMod val="75000"/>
                  </a:schemeClr>
                </a:solidFill>
              </a:rPr>
              <a:t>Our US equities outperformed the market by 53bps year to date mostly due to security selection in Consumer Staples, Tech, Industrials and Healthcare. Stock selection in REITs, Financials and Consumer Discretionary had a negative impact on the portfolio. Being underweight the Telecom and Staples had a positive impact, while being underweight Discretionary was a negative. </a:t>
            </a:r>
          </a:p>
          <a:p>
            <a:pPr>
              <a:spcBef>
                <a:spcPts val="600"/>
              </a:spcBef>
              <a:buClr>
                <a:srgbClr val="487D2F">
                  <a:lumMod val="50000"/>
                </a:srgbClr>
              </a:buClr>
              <a:buSzPct val="100000"/>
            </a:pPr>
            <a:endParaRPr lang="en-US" sz="800" b="1" dirty="0" smtClean="0">
              <a:solidFill>
                <a:schemeClr val="accent4">
                  <a:lumMod val="75000"/>
                </a:schemeClr>
              </a:solidFill>
            </a:endParaRPr>
          </a:p>
          <a:p>
            <a:pPr>
              <a:spcBef>
                <a:spcPts val="600"/>
              </a:spcBef>
              <a:buClr>
                <a:srgbClr val="487D2F">
                  <a:lumMod val="50000"/>
                </a:srgbClr>
              </a:buClr>
              <a:buSzPct val="100000"/>
            </a:pPr>
            <a:r>
              <a:rPr lang="en-US" sz="1400" b="1" dirty="0" smtClean="0">
                <a:solidFill>
                  <a:schemeClr val="accent4">
                    <a:lumMod val="75000"/>
                  </a:schemeClr>
                </a:solidFill>
              </a:rPr>
              <a:t>What’s worked? </a:t>
            </a:r>
            <a:endParaRPr lang="en-US" sz="1400" b="1" dirty="0">
              <a:solidFill>
                <a:schemeClr val="accent4">
                  <a:lumMod val="75000"/>
                </a:schemeClr>
              </a:solidFill>
            </a:endParaRPr>
          </a:p>
          <a:p>
            <a:pPr marL="285750" indent="-285750">
              <a:spcBef>
                <a:spcPts val="600"/>
              </a:spcBef>
              <a:buClr>
                <a:srgbClr val="487D2F">
                  <a:lumMod val="50000"/>
                </a:srgbClr>
              </a:buClr>
              <a:buSzPct val="100000"/>
              <a:buFont typeface="Georgia" panose="02040502050405020303" pitchFamily="18" charset="0"/>
              <a:buChar char="›"/>
            </a:pPr>
            <a:r>
              <a:rPr lang="en-US" sz="1400" dirty="0" smtClean="0">
                <a:solidFill>
                  <a:schemeClr val="accent4">
                    <a:lumMod val="75000"/>
                  </a:schemeClr>
                </a:solidFill>
              </a:rPr>
              <a:t>Security selection in Staples, Tech, Industrials, Healthcare</a:t>
            </a:r>
          </a:p>
          <a:p>
            <a:pPr marL="285750" indent="-285750">
              <a:spcBef>
                <a:spcPts val="600"/>
              </a:spcBef>
              <a:buClr>
                <a:srgbClr val="487D2F">
                  <a:lumMod val="50000"/>
                </a:srgbClr>
              </a:buClr>
              <a:buSzPct val="100000"/>
              <a:buFont typeface="Georgia" panose="02040502050405020303" pitchFamily="18" charset="0"/>
              <a:buChar char="›"/>
            </a:pPr>
            <a:r>
              <a:rPr lang="en-US" sz="1400" dirty="0" smtClean="0">
                <a:solidFill>
                  <a:schemeClr val="accent4">
                    <a:lumMod val="75000"/>
                  </a:schemeClr>
                </a:solidFill>
              </a:rPr>
              <a:t>No exposure to Telecom was once again a slight positive</a:t>
            </a:r>
          </a:p>
          <a:p>
            <a:pPr marL="285750" indent="-285750">
              <a:spcBef>
                <a:spcPts val="600"/>
              </a:spcBef>
              <a:buClr>
                <a:srgbClr val="487D2F">
                  <a:lumMod val="50000"/>
                </a:srgbClr>
              </a:buClr>
              <a:buSzPct val="100000"/>
              <a:buFont typeface="Georgia" panose="02040502050405020303" pitchFamily="18" charset="0"/>
              <a:buChar char="›"/>
            </a:pPr>
            <a:r>
              <a:rPr lang="en-US" sz="1400" dirty="0">
                <a:solidFill>
                  <a:schemeClr val="accent4">
                    <a:lumMod val="75000"/>
                  </a:schemeClr>
                </a:solidFill>
              </a:rPr>
              <a:t>Top 3 </a:t>
            </a:r>
            <a:r>
              <a:rPr lang="en-US" sz="1400" dirty="0" smtClean="0">
                <a:solidFill>
                  <a:schemeClr val="accent4">
                    <a:lumMod val="75000"/>
                  </a:schemeClr>
                </a:solidFill>
              </a:rPr>
              <a:t>relative performers </a:t>
            </a:r>
            <a:r>
              <a:rPr lang="en-US" sz="1400" dirty="0">
                <a:solidFill>
                  <a:schemeClr val="accent4">
                    <a:lumMod val="75000"/>
                  </a:schemeClr>
                </a:solidFill>
              </a:rPr>
              <a:t>in the portfolio</a:t>
            </a:r>
            <a:r>
              <a:rPr lang="en-US" sz="1400" dirty="0" smtClean="0">
                <a:solidFill>
                  <a:schemeClr val="accent4">
                    <a:lumMod val="75000"/>
                  </a:schemeClr>
                </a:solidFill>
              </a:rPr>
              <a:t>: </a:t>
            </a:r>
            <a:r>
              <a:rPr lang="en-US" sz="1400" dirty="0" err="1" smtClean="0">
                <a:solidFill>
                  <a:schemeClr val="accent4">
                    <a:lumMod val="75000"/>
                  </a:schemeClr>
                </a:solidFill>
              </a:rPr>
              <a:t>Resmed</a:t>
            </a:r>
            <a:r>
              <a:rPr lang="en-US" sz="1400" dirty="0" smtClean="0">
                <a:solidFill>
                  <a:schemeClr val="accent4">
                    <a:lumMod val="75000"/>
                  </a:schemeClr>
                </a:solidFill>
              </a:rPr>
              <a:t>, TJX, Black Knight</a:t>
            </a:r>
          </a:p>
          <a:p>
            <a:pPr marL="285750" indent="-285750">
              <a:spcBef>
                <a:spcPts val="600"/>
              </a:spcBef>
              <a:buClr>
                <a:srgbClr val="487D2F">
                  <a:lumMod val="50000"/>
                </a:srgbClr>
              </a:buClr>
              <a:buSzPct val="100000"/>
              <a:buFont typeface="Georgia" panose="02040502050405020303" pitchFamily="18" charset="0"/>
              <a:buChar char="›"/>
            </a:pPr>
            <a:endParaRPr lang="en-US" sz="800" b="1" dirty="0" smtClean="0">
              <a:solidFill>
                <a:schemeClr val="accent4">
                  <a:lumMod val="75000"/>
                </a:schemeClr>
              </a:solidFill>
            </a:endParaRPr>
          </a:p>
          <a:p>
            <a:pPr>
              <a:spcBef>
                <a:spcPts val="600"/>
              </a:spcBef>
              <a:buClr>
                <a:srgbClr val="487D2F">
                  <a:lumMod val="50000"/>
                </a:srgbClr>
              </a:buClr>
              <a:buSzPct val="100000"/>
            </a:pPr>
            <a:r>
              <a:rPr lang="en-US" sz="1400" b="1" dirty="0" smtClean="0">
                <a:solidFill>
                  <a:schemeClr val="accent4">
                    <a:lumMod val="75000"/>
                  </a:schemeClr>
                </a:solidFill>
              </a:rPr>
              <a:t>What didn’t?</a:t>
            </a:r>
            <a:endParaRPr lang="en-US" sz="1400" b="1" dirty="0">
              <a:solidFill>
                <a:schemeClr val="accent4">
                  <a:lumMod val="75000"/>
                </a:schemeClr>
              </a:solidFill>
            </a:endParaRPr>
          </a:p>
          <a:p>
            <a:pPr marL="285750" indent="-285750">
              <a:spcBef>
                <a:spcPts val="600"/>
              </a:spcBef>
              <a:buClr>
                <a:srgbClr val="487D2F">
                  <a:lumMod val="50000"/>
                </a:srgbClr>
              </a:buClr>
              <a:buSzPct val="100000"/>
              <a:buFont typeface="Georgia" panose="02040502050405020303" pitchFamily="18" charset="0"/>
              <a:buChar char="›"/>
            </a:pPr>
            <a:r>
              <a:rPr lang="en-US" sz="1400" dirty="0" smtClean="0">
                <a:solidFill>
                  <a:schemeClr val="accent4">
                    <a:lumMod val="75000"/>
                  </a:schemeClr>
                </a:solidFill>
              </a:rPr>
              <a:t>Being underweight Consumer Discretionary and overweight Financials</a:t>
            </a:r>
          </a:p>
          <a:p>
            <a:pPr marL="285750" indent="-285750">
              <a:spcBef>
                <a:spcPts val="600"/>
              </a:spcBef>
              <a:buClr>
                <a:srgbClr val="487D2F">
                  <a:lumMod val="50000"/>
                </a:srgbClr>
              </a:buClr>
              <a:buSzPct val="100000"/>
              <a:buFont typeface="Georgia" panose="02040502050405020303" pitchFamily="18" charset="0"/>
              <a:buChar char="›"/>
            </a:pPr>
            <a:r>
              <a:rPr lang="en-US" sz="1400" dirty="0" smtClean="0">
                <a:solidFill>
                  <a:schemeClr val="accent4">
                    <a:lumMod val="75000"/>
                  </a:schemeClr>
                </a:solidFill>
              </a:rPr>
              <a:t>Stock selection in REITS</a:t>
            </a:r>
          </a:p>
          <a:p>
            <a:pPr marL="285750" indent="-285750">
              <a:spcBef>
                <a:spcPts val="600"/>
              </a:spcBef>
              <a:buClr>
                <a:srgbClr val="487D2F">
                  <a:lumMod val="50000"/>
                </a:srgbClr>
              </a:buClr>
              <a:buSzPct val="100000"/>
              <a:buFont typeface="Georgia" panose="02040502050405020303" pitchFamily="18" charset="0"/>
              <a:buChar char="›"/>
            </a:pPr>
            <a:r>
              <a:rPr lang="en-US" sz="1400" dirty="0" smtClean="0">
                <a:solidFill>
                  <a:schemeClr val="accent4">
                    <a:lumMod val="75000"/>
                  </a:schemeClr>
                </a:solidFill>
              </a:rPr>
              <a:t>Bottom 3 relative performers in the portfolio: </a:t>
            </a:r>
            <a:r>
              <a:rPr lang="en-US" sz="1400" dirty="0" err="1" smtClean="0">
                <a:solidFill>
                  <a:schemeClr val="accent4">
                    <a:lumMod val="75000"/>
                  </a:schemeClr>
                </a:solidFill>
              </a:rPr>
              <a:t>Tanger</a:t>
            </a:r>
            <a:r>
              <a:rPr lang="en-US" sz="1400" dirty="0" smtClean="0">
                <a:solidFill>
                  <a:schemeClr val="accent4">
                    <a:lumMod val="75000"/>
                  </a:schemeClr>
                </a:solidFill>
              </a:rPr>
              <a:t>, 3M, Aramark</a:t>
            </a:r>
            <a:endParaRPr lang="en-US" sz="1400" dirty="0">
              <a:solidFill>
                <a:schemeClr val="accent4">
                  <a:lumMod val="75000"/>
                </a:schemeClr>
              </a:solidFill>
            </a:endParaRPr>
          </a:p>
          <a:p>
            <a:pPr>
              <a:spcBef>
                <a:spcPts val="600"/>
              </a:spcBef>
              <a:buClr>
                <a:srgbClr val="487D2F">
                  <a:lumMod val="50000"/>
                </a:srgbClr>
              </a:buClr>
              <a:buSzPct val="100000"/>
            </a:pPr>
            <a:endParaRPr lang="en-US" sz="800" b="1" dirty="0" smtClean="0">
              <a:solidFill>
                <a:schemeClr val="accent4">
                  <a:lumMod val="75000"/>
                </a:schemeClr>
              </a:solidFill>
            </a:endParaRPr>
          </a:p>
          <a:p>
            <a:pPr>
              <a:spcBef>
                <a:spcPts val="600"/>
              </a:spcBef>
              <a:buClr>
                <a:srgbClr val="487D2F">
                  <a:lumMod val="50000"/>
                </a:srgbClr>
              </a:buClr>
              <a:buSzPct val="100000"/>
            </a:pPr>
            <a:r>
              <a:rPr lang="en-US" sz="1400" b="1" dirty="0" smtClean="0">
                <a:solidFill>
                  <a:schemeClr val="accent4">
                    <a:lumMod val="75000"/>
                  </a:schemeClr>
                </a:solidFill>
              </a:rPr>
              <a:t>Recent Changes in Q2 2018</a:t>
            </a:r>
          </a:p>
          <a:p>
            <a:pPr marL="285750" indent="-285750">
              <a:spcBef>
                <a:spcPts val="600"/>
              </a:spcBef>
              <a:buClr>
                <a:srgbClr val="487D2F">
                  <a:lumMod val="50000"/>
                </a:srgbClr>
              </a:buClr>
              <a:buSzPct val="100000"/>
              <a:buFont typeface="Georgia" panose="02040502050405020303" pitchFamily="18" charset="0"/>
              <a:buChar char="›"/>
            </a:pPr>
            <a:r>
              <a:rPr lang="en-US" sz="1400" dirty="0" smtClean="0">
                <a:solidFill>
                  <a:schemeClr val="accent4">
                    <a:lumMod val="75000"/>
                  </a:schemeClr>
                </a:solidFill>
              </a:rPr>
              <a:t>Added 50bps to MMM from cash at the end of April </a:t>
            </a:r>
          </a:p>
          <a:p>
            <a:pPr marL="285750" indent="-285750">
              <a:spcBef>
                <a:spcPts val="600"/>
              </a:spcBef>
              <a:buClr>
                <a:srgbClr val="487D2F">
                  <a:lumMod val="50000"/>
                </a:srgbClr>
              </a:buClr>
              <a:buSzPct val="100000"/>
              <a:buFont typeface="Georgia" panose="02040502050405020303" pitchFamily="18" charset="0"/>
              <a:buChar char="›"/>
            </a:pPr>
            <a:endParaRPr lang="en-US" sz="1400" dirty="0">
              <a:solidFill>
                <a:schemeClr val="accent4">
                  <a:lumMod val="75000"/>
                </a:schemeClr>
              </a:solidFill>
            </a:endParaRPr>
          </a:p>
          <a:p>
            <a:pPr>
              <a:spcBef>
                <a:spcPts val="600"/>
              </a:spcBef>
              <a:buClr>
                <a:srgbClr val="487D2F">
                  <a:lumMod val="50000"/>
                </a:srgbClr>
              </a:buClr>
              <a:buSzPct val="100000"/>
            </a:pPr>
            <a:endParaRPr lang="en-US" sz="1400" b="1" dirty="0">
              <a:solidFill>
                <a:schemeClr val="accent4">
                  <a:lumMod val="75000"/>
                </a:schemeClr>
              </a:solidFill>
            </a:endParaRPr>
          </a:p>
          <a:p>
            <a:pPr marL="285750" indent="-285750">
              <a:spcBef>
                <a:spcPts val="600"/>
              </a:spcBef>
              <a:buClr>
                <a:srgbClr val="487D2F">
                  <a:lumMod val="50000"/>
                </a:srgbClr>
              </a:buClr>
              <a:buSzPct val="100000"/>
              <a:buFont typeface="Georgia" panose="02040502050405020303" pitchFamily="18" charset="0"/>
              <a:buChar char="›"/>
            </a:pPr>
            <a:endParaRPr lang="en-US" sz="1400" dirty="0" smtClean="0">
              <a:solidFill>
                <a:schemeClr val="accent4">
                  <a:lumMod val="75000"/>
                </a:schemeClr>
              </a:solidFill>
            </a:endParaRPr>
          </a:p>
          <a:p>
            <a:pPr marL="285750" indent="-285750">
              <a:spcBef>
                <a:spcPts val="600"/>
              </a:spcBef>
              <a:buClr>
                <a:srgbClr val="487D2F">
                  <a:lumMod val="50000"/>
                </a:srgbClr>
              </a:buClr>
              <a:buSzPct val="100000"/>
              <a:buFont typeface="Georgia" panose="02040502050405020303" pitchFamily="18" charset="0"/>
              <a:buChar char="›"/>
            </a:pPr>
            <a:endParaRPr lang="en-US" sz="1400" dirty="0">
              <a:solidFill>
                <a:schemeClr val="accent4">
                  <a:lumMod val="75000"/>
                </a:schemeClr>
              </a:solidFill>
            </a:endParaRPr>
          </a:p>
          <a:p>
            <a:pPr marL="285750" indent="-285750">
              <a:spcBef>
                <a:spcPts val="600"/>
              </a:spcBef>
              <a:buClr>
                <a:srgbClr val="487D2F">
                  <a:lumMod val="50000"/>
                </a:srgbClr>
              </a:buClr>
              <a:buSzPct val="100000"/>
              <a:buFont typeface="Georgia" panose="02040502050405020303" pitchFamily="18" charset="0"/>
              <a:buChar char="›"/>
            </a:pPr>
            <a:endParaRPr lang="en-US" sz="1400" dirty="0">
              <a:solidFill>
                <a:schemeClr val="accent4">
                  <a:lumMod val="75000"/>
                </a:schemeClr>
              </a:solidFill>
            </a:endParaRPr>
          </a:p>
        </p:txBody>
      </p:sp>
      <p:sp>
        <p:nvSpPr>
          <p:cNvPr id="6"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solidFill>
                  <a:srgbClr val="FFFFFF">
                    <a:lumMod val="50000"/>
                  </a:srgbClr>
                </a:solidFill>
              </a:rPr>
              <a:t>Internal use only</a:t>
            </a:r>
            <a:endParaRPr lang="en-US" dirty="0">
              <a:solidFill>
                <a:srgbClr val="FFFFFF">
                  <a:lumMod val="50000"/>
                </a:srgbClr>
              </a:solidFill>
            </a:endParaRPr>
          </a:p>
        </p:txBody>
      </p:sp>
    </p:spTree>
    <p:extLst>
      <p:ext uri="{BB962C8B-B14F-4D97-AF65-F5344CB8AC3E}">
        <p14:creationId xmlns:p14="http://schemas.microsoft.com/office/powerpoint/2010/main" val="2881267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22</a:t>
            </a:fld>
            <a:endParaRPr lang="en-US" dirty="0">
              <a:solidFill>
                <a:srgbClr val="FFFFFF">
                  <a:lumMod val="50000"/>
                </a:srgbClr>
              </a:solidFill>
            </a:endParaRPr>
          </a:p>
        </p:txBody>
      </p:sp>
      <p:sp>
        <p:nvSpPr>
          <p:cNvPr id="3" name="Title 2"/>
          <p:cNvSpPr>
            <a:spLocks noGrp="1"/>
          </p:cNvSpPr>
          <p:nvPr>
            <p:ph type="title"/>
          </p:nvPr>
        </p:nvSpPr>
        <p:spPr/>
        <p:txBody>
          <a:bodyPr/>
          <a:lstStyle/>
          <a:p>
            <a:r>
              <a:rPr lang="en-US" dirty="0" smtClean="0"/>
              <a:t>Attribution – Year to Date </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solidFill>
                  <a:srgbClr val="FFFFFF">
                    <a:lumMod val="50000"/>
                  </a:srgbClr>
                </a:solidFill>
              </a:rPr>
              <a:t>Internal use only</a:t>
            </a:r>
            <a:endParaRPr lang="en-US" dirty="0">
              <a:solidFill>
                <a:srgbClr val="FFFFFF">
                  <a:lumMod val="50000"/>
                </a:srgbClr>
              </a:solidFill>
            </a:endParaRPr>
          </a:p>
        </p:txBody>
      </p:sp>
      <p:pic>
        <p:nvPicPr>
          <p:cNvPr id="4" name="Picture 3"/>
          <p:cNvPicPr>
            <a:picLocks noChangeAspect="1"/>
          </p:cNvPicPr>
          <p:nvPr/>
        </p:nvPicPr>
        <p:blipFill>
          <a:blip r:embed="rId2"/>
          <a:stretch>
            <a:fillRect/>
          </a:stretch>
        </p:blipFill>
        <p:spPr>
          <a:xfrm>
            <a:off x="0" y="1425086"/>
            <a:ext cx="9144000" cy="4007827"/>
          </a:xfrm>
          <a:prstGeom prst="rect">
            <a:avLst/>
          </a:prstGeom>
        </p:spPr>
      </p:pic>
    </p:spTree>
    <p:extLst>
      <p:ext uri="{BB962C8B-B14F-4D97-AF65-F5344CB8AC3E}">
        <p14:creationId xmlns:p14="http://schemas.microsoft.com/office/powerpoint/2010/main" val="205211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23</a:t>
            </a:fld>
            <a:endParaRPr lang="en-US" dirty="0">
              <a:solidFill>
                <a:srgbClr val="FFFFFF">
                  <a:lumMod val="50000"/>
                </a:srgbClr>
              </a:solidFill>
            </a:endParaRPr>
          </a:p>
        </p:txBody>
      </p:sp>
      <p:sp>
        <p:nvSpPr>
          <p:cNvPr id="3" name="Title 2"/>
          <p:cNvSpPr>
            <a:spLocks noGrp="1"/>
          </p:cNvSpPr>
          <p:nvPr>
            <p:ph type="title"/>
          </p:nvPr>
        </p:nvSpPr>
        <p:spPr/>
        <p:txBody>
          <a:bodyPr/>
          <a:lstStyle/>
          <a:p>
            <a:r>
              <a:rPr lang="en-US" dirty="0" smtClean="0"/>
              <a:t>Attribution – One Year</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solidFill>
                  <a:srgbClr val="FFFFFF">
                    <a:lumMod val="50000"/>
                  </a:srgbClr>
                </a:solidFill>
              </a:rPr>
              <a:t>Internal use only</a:t>
            </a:r>
            <a:endParaRPr lang="en-US" dirty="0">
              <a:solidFill>
                <a:srgbClr val="FFFFFF">
                  <a:lumMod val="50000"/>
                </a:srgbClr>
              </a:solidFill>
            </a:endParaRPr>
          </a:p>
        </p:txBody>
      </p:sp>
      <p:pic>
        <p:nvPicPr>
          <p:cNvPr id="4" name="Picture 3"/>
          <p:cNvPicPr>
            <a:picLocks noChangeAspect="1"/>
          </p:cNvPicPr>
          <p:nvPr/>
        </p:nvPicPr>
        <p:blipFill>
          <a:blip r:embed="rId2"/>
          <a:stretch>
            <a:fillRect/>
          </a:stretch>
        </p:blipFill>
        <p:spPr>
          <a:xfrm>
            <a:off x="0" y="1429892"/>
            <a:ext cx="9144000" cy="3998216"/>
          </a:xfrm>
          <a:prstGeom prst="rect">
            <a:avLst/>
          </a:prstGeom>
        </p:spPr>
      </p:pic>
    </p:spTree>
    <p:extLst>
      <p:ext uri="{BB962C8B-B14F-4D97-AF65-F5344CB8AC3E}">
        <p14:creationId xmlns:p14="http://schemas.microsoft.com/office/powerpoint/2010/main" val="1048420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24</a:t>
            </a:fld>
            <a:endParaRPr lang="en-US" dirty="0">
              <a:solidFill>
                <a:srgbClr val="FFFFFF">
                  <a:lumMod val="50000"/>
                </a:srgbClr>
              </a:solidFill>
            </a:endParaRPr>
          </a:p>
        </p:txBody>
      </p:sp>
      <p:sp>
        <p:nvSpPr>
          <p:cNvPr id="3" name="Title 2"/>
          <p:cNvSpPr>
            <a:spLocks noGrp="1"/>
          </p:cNvSpPr>
          <p:nvPr>
            <p:ph type="title"/>
          </p:nvPr>
        </p:nvSpPr>
        <p:spPr>
          <a:xfrm>
            <a:off x="771812" y="215372"/>
            <a:ext cx="6701650" cy="683723"/>
          </a:xfrm>
        </p:spPr>
        <p:txBody>
          <a:bodyPr/>
          <a:lstStyle/>
          <a:p>
            <a:r>
              <a:rPr lang="en-US" dirty="0" smtClean="0"/>
              <a:t>Heat Map– YTD</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solidFill>
                  <a:srgbClr val="FFFFFF">
                    <a:lumMod val="50000"/>
                  </a:srgbClr>
                </a:solidFill>
              </a:rPr>
              <a:t>Internal use only</a:t>
            </a:r>
            <a:endParaRPr lang="en-US" dirty="0">
              <a:solidFill>
                <a:srgbClr val="FFFFFF">
                  <a:lumMod val="50000"/>
                </a:srgbClr>
              </a:solidFill>
            </a:endParaRPr>
          </a:p>
        </p:txBody>
      </p:sp>
      <p:pic>
        <p:nvPicPr>
          <p:cNvPr id="6" name="Picture 5"/>
          <p:cNvPicPr>
            <a:picLocks noChangeAspect="1"/>
          </p:cNvPicPr>
          <p:nvPr/>
        </p:nvPicPr>
        <p:blipFill>
          <a:blip r:embed="rId2"/>
          <a:stretch>
            <a:fillRect/>
          </a:stretch>
        </p:blipFill>
        <p:spPr>
          <a:xfrm>
            <a:off x="1006273" y="1345541"/>
            <a:ext cx="7301480" cy="4898907"/>
          </a:xfrm>
          <a:prstGeom prst="rect">
            <a:avLst/>
          </a:prstGeom>
        </p:spPr>
      </p:pic>
    </p:spTree>
    <p:extLst>
      <p:ext uri="{BB962C8B-B14F-4D97-AF65-F5344CB8AC3E}">
        <p14:creationId xmlns:p14="http://schemas.microsoft.com/office/powerpoint/2010/main" val="598740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3</a:t>
            </a:fld>
            <a:endParaRPr lang="en-US" dirty="0"/>
          </a:p>
        </p:txBody>
      </p:sp>
      <p:sp>
        <p:nvSpPr>
          <p:cNvPr id="3" name="Title 2"/>
          <p:cNvSpPr>
            <a:spLocks noGrp="1"/>
          </p:cNvSpPr>
          <p:nvPr>
            <p:ph type="title"/>
          </p:nvPr>
        </p:nvSpPr>
        <p:spPr/>
        <p:txBody>
          <a:bodyPr/>
          <a:lstStyle/>
          <a:p>
            <a:r>
              <a:rPr lang="en-US" dirty="0"/>
              <a:t>Tariffs</a:t>
            </a:r>
          </a:p>
        </p:txBody>
      </p:sp>
      <p:sp>
        <p:nvSpPr>
          <p:cNvPr id="4" name="TextBox 3"/>
          <p:cNvSpPr txBox="1"/>
          <p:nvPr/>
        </p:nvSpPr>
        <p:spPr>
          <a:xfrm>
            <a:off x="642551" y="1224509"/>
            <a:ext cx="7512908" cy="2272417"/>
          </a:xfrm>
          <a:prstGeom prst="rect">
            <a:avLst/>
          </a:prstGeom>
        </p:spPr>
        <p:txBody>
          <a:bodyPr wrap="square" rtlCol="0">
            <a:spAutoFit/>
          </a:bodyPr>
          <a:lstStyle/>
          <a:p>
            <a:pPr marL="285750" indent="-168275">
              <a:lnSpc>
                <a:spcPts val="1600"/>
              </a:lnSpc>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rPr>
              <a:t>Given their current scope and size, tariffs should not outweigh recent stimulus and derail the US economy. </a:t>
            </a:r>
          </a:p>
          <a:p>
            <a:pPr marL="285750" indent="-168275">
              <a:lnSpc>
                <a:spcPts val="1600"/>
              </a:lnSpc>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rPr>
              <a:t>Tariffs will affect manufacturing and potentially earnings more so than GDP. Supply chains in China have driven up margins and lowered US capital intensity, increasing free cash flow margins and multiples.</a:t>
            </a:r>
          </a:p>
          <a:p>
            <a:pPr marL="285750" indent="-168275">
              <a:lnSpc>
                <a:spcPts val="1600"/>
              </a:lnSpc>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rPr>
              <a:t>In time, tariffs could increase inflation and elicit higher interest rates.</a:t>
            </a:r>
          </a:p>
          <a:p>
            <a:pPr marL="285750" indent="-168275">
              <a:lnSpc>
                <a:spcPts val="1600"/>
              </a:lnSpc>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rPr>
              <a:t>Potential for protectionism to escalate – automobiles?</a:t>
            </a:r>
          </a:p>
          <a:p>
            <a:pPr>
              <a:lnSpc>
                <a:spcPts val="1600"/>
              </a:lnSpc>
              <a:buSzPct val="80000"/>
            </a:pPr>
            <a:endParaRPr lang="en-US" sz="1600" dirty="0">
              <a:solidFill>
                <a:schemeClr val="accent4"/>
              </a:solidFill>
              <a:latin typeface="Georgia" panose="02040502050405020303" pitchFamily="18" charset="0"/>
              <a:cs typeface="Calibri Light"/>
            </a:endParaRPr>
          </a:p>
        </p:txBody>
      </p:sp>
      <p:pic>
        <p:nvPicPr>
          <p:cNvPr id="7" name="Picture 6"/>
          <p:cNvPicPr>
            <a:picLocks noChangeAspect="1"/>
          </p:cNvPicPr>
          <p:nvPr/>
        </p:nvPicPr>
        <p:blipFill>
          <a:blip r:embed="rId2"/>
          <a:stretch>
            <a:fillRect/>
          </a:stretch>
        </p:blipFill>
        <p:spPr>
          <a:xfrm>
            <a:off x="2500693" y="3355444"/>
            <a:ext cx="4330930" cy="3183470"/>
          </a:xfrm>
          <a:prstGeom prst="rect">
            <a:avLst/>
          </a:prstGeom>
        </p:spPr>
      </p:pic>
    </p:spTree>
    <p:extLst>
      <p:ext uri="{BB962C8B-B14F-4D97-AF65-F5344CB8AC3E}">
        <p14:creationId xmlns:p14="http://schemas.microsoft.com/office/powerpoint/2010/main" val="3141461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4</a:t>
            </a:fld>
            <a:endParaRPr lang="en-US" dirty="0"/>
          </a:p>
        </p:txBody>
      </p:sp>
      <p:sp>
        <p:nvSpPr>
          <p:cNvPr id="3" name="Title 2"/>
          <p:cNvSpPr>
            <a:spLocks noGrp="1"/>
          </p:cNvSpPr>
          <p:nvPr>
            <p:ph type="title"/>
          </p:nvPr>
        </p:nvSpPr>
        <p:spPr/>
        <p:txBody>
          <a:bodyPr/>
          <a:lstStyle/>
          <a:p>
            <a:r>
              <a:rPr lang="en-US" dirty="0"/>
              <a:t>Wage Growth </a:t>
            </a:r>
          </a:p>
        </p:txBody>
      </p:sp>
      <p:pic>
        <p:nvPicPr>
          <p:cNvPr id="5" name="Picture 4"/>
          <p:cNvPicPr>
            <a:picLocks noChangeAspect="1"/>
          </p:cNvPicPr>
          <p:nvPr/>
        </p:nvPicPr>
        <p:blipFill>
          <a:blip r:embed="rId2"/>
          <a:stretch>
            <a:fillRect/>
          </a:stretch>
        </p:blipFill>
        <p:spPr>
          <a:xfrm>
            <a:off x="783919" y="2584938"/>
            <a:ext cx="2363710" cy="3971625"/>
          </a:xfrm>
          <a:prstGeom prst="rect">
            <a:avLst/>
          </a:prstGeom>
        </p:spPr>
      </p:pic>
      <p:sp>
        <p:nvSpPr>
          <p:cNvPr id="7" name="TextBox 6"/>
          <p:cNvSpPr txBox="1"/>
          <p:nvPr/>
        </p:nvSpPr>
        <p:spPr>
          <a:xfrm>
            <a:off x="543212" y="1145447"/>
            <a:ext cx="7854168" cy="1184940"/>
          </a:xfrm>
          <a:prstGeom prst="rect">
            <a:avLst/>
          </a:prstGeom>
        </p:spPr>
        <p:txBody>
          <a:bodyPr wrap="square" rtlCol="0">
            <a:spAutoFit/>
          </a:bodyPr>
          <a:lstStyle/>
          <a:p>
            <a:pPr marL="285750" indent="-168275">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rPr>
              <a:t>Wages are increasing, but not expected to materially affect S&amp;P 500 earnings.</a:t>
            </a:r>
          </a:p>
          <a:p>
            <a:pPr marL="285750" indent="-168275">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rPr>
              <a:t>Labor is 13% of revenue for companies in the S&amp;P 500</a:t>
            </a:r>
          </a:p>
          <a:p>
            <a:pPr marL="285750" indent="-168275">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rPr>
              <a:t>Currently, only a portion of wage </a:t>
            </a:r>
            <a:r>
              <a:rPr lang="en-US" sz="1400" dirty="0" smtClean="0">
                <a:solidFill>
                  <a:schemeClr val="accent4">
                    <a:lumMod val="75000"/>
                  </a:schemeClr>
                </a:solidFill>
              </a:rPr>
              <a:t>increases </a:t>
            </a:r>
            <a:r>
              <a:rPr lang="en-US" sz="1400" dirty="0">
                <a:solidFill>
                  <a:schemeClr val="accent4">
                    <a:lumMod val="75000"/>
                  </a:schemeClr>
                </a:solidFill>
              </a:rPr>
              <a:t>are being passed on to consumer as higher prices</a:t>
            </a:r>
          </a:p>
          <a:p>
            <a:pPr marL="285750" indent="-168275">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rPr>
              <a:t>Wage growth should help consumption and GDP growth</a:t>
            </a:r>
          </a:p>
        </p:txBody>
      </p:sp>
      <p:pic>
        <p:nvPicPr>
          <p:cNvPr id="6" name="Picture 5"/>
          <p:cNvPicPr>
            <a:picLocks noChangeAspect="1"/>
          </p:cNvPicPr>
          <p:nvPr/>
        </p:nvPicPr>
        <p:blipFill>
          <a:blip r:embed="rId3"/>
          <a:stretch>
            <a:fillRect/>
          </a:stretch>
        </p:blipFill>
        <p:spPr>
          <a:xfrm>
            <a:off x="3278903" y="2734620"/>
            <a:ext cx="5630465" cy="3270526"/>
          </a:xfrm>
          <a:prstGeom prst="rect">
            <a:avLst/>
          </a:prstGeom>
        </p:spPr>
      </p:pic>
    </p:spTree>
    <p:extLst>
      <p:ext uri="{BB962C8B-B14F-4D97-AF65-F5344CB8AC3E}">
        <p14:creationId xmlns:p14="http://schemas.microsoft.com/office/powerpoint/2010/main" val="373677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3713" y="1281742"/>
            <a:ext cx="8449788" cy="3225064"/>
          </a:xfrm>
          <a:prstGeom prst="rect">
            <a:avLst/>
          </a:prstGeom>
        </p:spPr>
      </p:pic>
      <p:sp>
        <p:nvSpPr>
          <p:cNvPr id="3" name="Title 2"/>
          <p:cNvSpPr>
            <a:spLocks noGrp="1"/>
          </p:cNvSpPr>
          <p:nvPr>
            <p:ph type="title"/>
          </p:nvPr>
        </p:nvSpPr>
        <p:spPr>
          <a:xfrm>
            <a:off x="533687" y="274639"/>
            <a:ext cx="6438614" cy="683723"/>
          </a:xfrm>
        </p:spPr>
        <p:txBody>
          <a:bodyPr>
            <a:noAutofit/>
          </a:bodyPr>
          <a:lstStyle/>
          <a:p>
            <a:r>
              <a:rPr lang="en-US" altLang="en-US" dirty="0">
                <a:solidFill>
                  <a:schemeClr val="accent1"/>
                </a:solidFill>
              </a:rPr>
              <a:t>Return of Market Indices</a:t>
            </a:r>
            <a:endParaRPr lang="en-US" altLang="en-US" sz="2000" dirty="0">
              <a:solidFill>
                <a:schemeClr val="accent1"/>
              </a:solidFill>
            </a:endParaRPr>
          </a:p>
        </p:txBody>
      </p:sp>
      <p:sp>
        <p:nvSpPr>
          <p:cNvPr id="5" name="Rectangle 4"/>
          <p:cNvSpPr/>
          <p:nvPr/>
        </p:nvSpPr>
        <p:spPr>
          <a:xfrm>
            <a:off x="803304" y="6324993"/>
            <a:ext cx="7571575" cy="338554"/>
          </a:xfrm>
          <a:prstGeom prst="rect">
            <a:avLst/>
          </a:prstGeom>
        </p:spPr>
        <p:txBody>
          <a:bodyPr wrap="square">
            <a:spAutoFit/>
          </a:bodyPr>
          <a:lstStyle/>
          <a:p>
            <a:pPr fontAlgn="base">
              <a:spcBef>
                <a:spcPct val="0"/>
              </a:spcBef>
              <a:spcAft>
                <a:spcPct val="0"/>
              </a:spcAft>
            </a:pPr>
            <a:r>
              <a:rPr lang="en-US" sz="800" dirty="0">
                <a:solidFill>
                  <a:srgbClr val="6A6A6A"/>
                </a:solidFill>
              </a:rPr>
              <a:t>Source: Bloomberg. EAFE is MSCI EAFE Index, Emerging Markets is MSCI Emerging Markets and U.S. Bonds is Barclays U.S. Aggregate. REITs is the DJ US Select Real Estate Securities Index.  MLPs is </a:t>
            </a:r>
            <a:r>
              <a:rPr lang="en-US" sz="800" dirty="0" err="1">
                <a:solidFill>
                  <a:srgbClr val="6A6A6A"/>
                </a:solidFill>
              </a:rPr>
              <a:t>Alerian</a:t>
            </a:r>
            <a:r>
              <a:rPr lang="en-US" sz="800" dirty="0">
                <a:solidFill>
                  <a:srgbClr val="6A6A6A"/>
                </a:solidFill>
              </a:rPr>
              <a:t> MLP Index. The above information is through </a:t>
            </a:r>
            <a:r>
              <a:rPr lang="en-US" sz="800" dirty="0" smtClean="0">
                <a:solidFill>
                  <a:srgbClr val="6A6A6A"/>
                </a:solidFill>
              </a:rPr>
              <a:t>6/30/2018</a:t>
            </a:r>
            <a:r>
              <a:rPr lang="en-US" sz="800" dirty="0">
                <a:solidFill>
                  <a:srgbClr val="6A6A6A"/>
                </a:solidFill>
              </a:rPr>
              <a:t>.  See last page for important information.</a:t>
            </a:r>
          </a:p>
        </p:txBody>
      </p:sp>
      <p:sp>
        <p:nvSpPr>
          <p:cNvPr id="7" name="TextBox 25"/>
          <p:cNvSpPr txBox="1">
            <a:spLocks noChangeArrowheads="1"/>
          </p:cNvSpPr>
          <p:nvPr/>
        </p:nvSpPr>
        <p:spPr bwMode="auto">
          <a:xfrm>
            <a:off x="334978" y="4656107"/>
            <a:ext cx="8423128" cy="162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285750" indent="-285750"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indent="-168275" eaLnBrk="1" hangingPunct="1">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200" dirty="0">
                <a:solidFill>
                  <a:schemeClr val="accent4">
                    <a:lumMod val="75000"/>
                  </a:schemeClr>
                </a:solidFill>
                <a:latin typeface="+mn-lt"/>
              </a:rPr>
              <a:t>The upward trend that prevailed in 2017 has reversed as market volatility and correlations have increased. While economic fundamentals remain strong, uncertainty over U.S. trade policies and potential retaliatory actions has rattled investors. </a:t>
            </a:r>
            <a:endParaRPr lang="en-US" sz="1200" dirty="0" smtClean="0">
              <a:solidFill>
                <a:schemeClr val="accent4">
                  <a:lumMod val="75000"/>
                </a:schemeClr>
              </a:solidFill>
              <a:latin typeface="+mn-lt"/>
            </a:endParaRPr>
          </a:p>
          <a:p>
            <a:pPr indent="-168275" eaLnBrk="1" hangingPunct="1">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200" dirty="0" smtClean="0">
                <a:solidFill>
                  <a:schemeClr val="accent4">
                    <a:lumMod val="75000"/>
                  </a:schemeClr>
                </a:solidFill>
                <a:latin typeface="+mn-lt"/>
              </a:rPr>
              <a:t>Bond </a:t>
            </a:r>
            <a:r>
              <a:rPr lang="en-US" sz="1200" dirty="0">
                <a:solidFill>
                  <a:schemeClr val="accent4">
                    <a:lumMod val="75000"/>
                  </a:schemeClr>
                </a:solidFill>
                <a:latin typeface="+mn-lt"/>
              </a:rPr>
              <a:t>prices are also under pressure as the Federal Reserve continues to increase short term rates in conjunction with improving growth and inflation expectations</a:t>
            </a:r>
            <a:r>
              <a:rPr lang="en-US" sz="1200" dirty="0" smtClean="0">
                <a:solidFill>
                  <a:schemeClr val="accent4">
                    <a:lumMod val="75000"/>
                  </a:schemeClr>
                </a:solidFill>
                <a:latin typeface="+mn-lt"/>
              </a:rPr>
              <a:t>.</a:t>
            </a:r>
          </a:p>
          <a:p>
            <a:pPr indent="-168275" eaLnBrk="1" hangingPunct="1">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200" dirty="0" smtClean="0">
                <a:solidFill>
                  <a:schemeClr val="accent4">
                    <a:lumMod val="75000"/>
                  </a:schemeClr>
                </a:solidFill>
                <a:latin typeface="+mn-lt"/>
                <a:sym typeface="Georgia"/>
              </a:rPr>
              <a:t>Maintaining </a:t>
            </a:r>
            <a:r>
              <a:rPr lang="en-US" sz="1200" dirty="0">
                <a:solidFill>
                  <a:schemeClr val="accent4">
                    <a:lumMod val="75000"/>
                  </a:schemeClr>
                </a:solidFill>
                <a:latin typeface="+mn-lt"/>
                <a:sym typeface="Georgia"/>
              </a:rPr>
              <a:t>a diversified portfolio of assets should help to mitigate overall volatility with the intention of providing strong risk-adjusted returns over time.  </a:t>
            </a:r>
          </a:p>
        </p:txBody>
      </p:sp>
      <p:sp>
        <p:nvSpPr>
          <p:cNvPr id="14" name="Rectangle 13"/>
          <p:cNvSpPr/>
          <p:nvPr/>
        </p:nvSpPr>
        <p:spPr>
          <a:xfrm>
            <a:off x="3785792" y="1365985"/>
            <a:ext cx="1445631" cy="116460"/>
          </a:xfrm>
          <a:prstGeom prst="rect">
            <a:avLst/>
          </a:prstGeom>
          <a:solidFill>
            <a:schemeClr val="bg1"/>
          </a:solidFill>
        </p:spPr>
        <p:txBody>
          <a:bodyPr rtlCol="0" anchor="ctr">
            <a:spAutoFit/>
          </a:bodyPr>
          <a:lstStyle/>
          <a:p>
            <a:pPr algn="ctr" defTabSz="457189">
              <a:spcBef>
                <a:spcPct val="20000"/>
              </a:spcBef>
            </a:pPr>
            <a:endParaRPr lang="en-US" sz="1600" b="1" dirty="0">
              <a:solidFill>
                <a:srgbClr val="EEECE1">
                  <a:lumMod val="25000"/>
                </a:srgbClr>
              </a:solidFill>
              <a:latin typeface="Georgia" panose="02040502050405020303" pitchFamily="18" charset="0"/>
            </a:endParaRPr>
          </a:p>
        </p:txBody>
      </p:sp>
      <p:sp>
        <p:nvSpPr>
          <p:cNvPr id="13" name="Rectangle 12"/>
          <p:cNvSpPr/>
          <p:nvPr/>
        </p:nvSpPr>
        <p:spPr>
          <a:xfrm>
            <a:off x="3866769" y="1197500"/>
            <a:ext cx="1404208" cy="168485"/>
          </a:xfrm>
          <a:prstGeom prst="rect">
            <a:avLst/>
          </a:prstGeom>
          <a:solidFill>
            <a:schemeClr val="bg1"/>
          </a:solidFill>
        </p:spPr>
        <p:txBody>
          <a:bodyPr wrap="square" rtlCol="0" anchor="ctr">
            <a:spAutoFit/>
          </a:bodyPr>
          <a:lstStyle/>
          <a:p>
            <a:pPr algn="ctr" defTabSz="457189">
              <a:spcBef>
                <a:spcPct val="20000"/>
              </a:spcBef>
            </a:pPr>
            <a:endParaRPr lang="en-US" sz="1600" b="1" dirty="0">
              <a:solidFill>
                <a:srgbClr val="EEECE1">
                  <a:lumMod val="25000"/>
                </a:srgbClr>
              </a:solidFill>
              <a:latin typeface="Georgia" panose="02040502050405020303" pitchFamily="18" charset="0"/>
            </a:endParaRPr>
          </a:p>
        </p:txBody>
      </p:sp>
      <p:pic>
        <p:nvPicPr>
          <p:cNvPr id="17" name="Picture 16"/>
          <p:cNvPicPr>
            <a:picLocks noChangeAspect="1"/>
          </p:cNvPicPr>
          <p:nvPr/>
        </p:nvPicPr>
        <p:blipFill>
          <a:blip r:embed="rId3"/>
          <a:stretch>
            <a:fillRect/>
          </a:stretch>
        </p:blipFill>
        <p:spPr>
          <a:xfrm>
            <a:off x="711555" y="1300863"/>
            <a:ext cx="1901447" cy="1028865"/>
          </a:xfrm>
          <a:prstGeom prst="rect">
            <a:avLst/>
          </a:prstGeom>
        </p:spPr>
      </p:pic>
    </p:spTree>
    <p:extLst>
      <p:ext uri="{BB962C8B-B14F-4D97-AF65-F5344CB8AC3E}">
        <p14:creationId xmlns:p14="http://schemas.microsoft.com/office/powerpoint/2010/main" val="206293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111262" y="6445081"/>
            <a:ext cx="2133600" cy="365125"/>
          </a:xfrm>
        </p:spPr>
        <p:txBody>
          <a:bodyPr/>
          <a:lstStyle/>
          <a:p>
            <a:fld id="{BA4111AF-6F6F-0643-B4DB-D5DDF114BF9E}" type="slidenum">
              <a:rPr lang="en-US" smtClean="0"/>
              <a:pPr/>
              <a:t>6</a:t>
            </a:fld>
            <a:endParaRPr lang="en-US" dirty="0"/>
          </a:p>
        </p:txBody>
      </p:sp>
      <p:sp>
        <p:nvSpPr>
          <p:cNvPr id="3" name="Title 2"/>
          <p:cNvSpPr>
            <a:spLocks noGrp="1"/>
          </p:cNvSpPr>
          <p:nvPr>
            <p:ph type="title"/>
          </p:nvPr>
        </p:nvSpPr>
        <p:spPr/>
        <p:txBody>
          <a:bodyPr/>
          <a:lstStyle/>
          <a:p>
            <a:r>
              <a:rPr lang="en-US" dirty="0" smtClean="0"/>
              <a:t>Bond markets</a:t>
            </a:r>
            <a:endParaRPr lang="en-US" dirty="0"/>
          </a:p>
        </p:txBody>
      </p:sp>
      <p:sp>
        <p:nvSpPr>
          <p:cNvPr id="10" name="TextBox 25"/>
          <p:cNvSpPr txBox="1">
            <a:spLocks noChangeArrowheads="1"/>
          </p:cNvSpPr>
          <p:nvPr/>
        </p:nvSpPr>
        <p:spPr bwMode="auto">
          <a:xfrm>
            <a:off x="540915" y="1260956"/>
            <a:ext cx="7583649" cy="103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285750" indent="-285750"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marL="117475" indent="0" eaLnBrk="1" hangingPunct="1">
              <a:spcBef>
                <a:spcPts val="600"/>
              </a:spcBef>
              <a:spcAft>
                <a:spcPts val="600"/>
              </a:spcAft>
              <a:buClr>
                <a:schemeClr val="accent1">
                  <a:lumMod val="75000"/>
                </a:schemeClr>
              </a:buClr>
              <a:buSzPct val="100000"/>
              <a:buNone/>
              <a:defRPr sz="1800">
                <a:solidFill>
                  <a:srgbClr val="000000"/>
                </a:solidFill>
              </a:defRPr>
            </a:pPr>
            <a:endParaRPr lang="en-US" sz="1200" dirty="0">
              <a:solidFill>
                <a:srgbClr val="6A6A6A"/>
              </a:solidFill>
              <a:latin typeface="+mn-lt"/>
              <a:sym typeface="Georgia"/>
            </a:endParaRPr>
          </a:p>
        </p:txBody>
      </p:sp>
      <p:sp>
        <p:nvSpPr>
          <p:cNvPr id="13"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5" name="TextBox 4"/>
          <p:cNvSpPr txBox="1"/>
          <p:nvPr/>
        </p:nvSpPr>
        <p:spPr>
          <a:xfrm>
            <a:off x="1115736" y="5625869"/>
            <a:ext cx="7008828" cy="892552"/>
          </a:xfrm>
          <a:prstGeom prst="rect">
            <a:avLst/>
          </a:prstGeom>
        </p:spPr>
        <p:txBody>
          <a:bodyPr wrap="square" rtlCol="0">
            <a:spAutoFit/>
          </a:bodyPr>
          <a:lstStyle/>
          <a:p>
            <a:pPr marL="285750" indent="-168275">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rgbClr val="6A6A6A"/>
                </a:solidFill>
              </a:rPr>
              <a:t>Yields rose sharply after US Presidential election and again during the first quarter of 2018</a:t>
            </a:r>
          </a:p>
          <a:p>
            <a:pPr marL="285750" indent="-168275">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rgbClr val="6A6A6A"/>
                </a:solidFill>
              </a:rPr>
              <a:t>Our bond duration is 4.5 years, shorter than US Aggregate at 6.0 years </a:t>
            </a:r>
          </a:p>
        </p:txBody>
      </p:sp>
      <p:sp>
        <p:nvSpPr>
          <p:cNvPr id="9" name="Rectangle 8"/>
          <p:cNvSpPr/>
          <p:nvPr/>
        </p:nvSpPr>
        <p:spPr>
          <a:xfrm>
            <a:off x="2822331" y="1089732"/>
            <a:ext cx="3299897" cy="369332"/>
          </a:xfrm>
          <a:prstGeom prst="rect">
            <a:avLst/>
          </a:prstGeom>
          <a:solidFill>
            <a:schemeClr val="bg1"/>
          </a:solidFill>
        </p:spPr>
        <p:txBody>
          <a:bodyPr wrap="square">
            <a:spAutoFit/>
          </a:bodyPr>
          <a:lstStyle/>
          <a:p>
            <a:pPr algn="ctr"/>
            <a:r>
              <a:rPr lang="en-US" sz="1800" b="1" dirty="0" smtClean="0">
                <a:solidFill>
                  <a:schemeClr val="bg2">
                    <a:lumMod val="25000"/>
                  </a:schemeClr>
                </a:solidFill>
                <a:latin typeface="+mj-lt"/>
              </a:rPr>
              <a:t>US Treasury 10-Year Yield</a:t>
            </a:r>
            <a:endParaRPr lang="en-US" sz="1800" b="1" dirty="0">
              <a:solidFill>
                <a:schemeClr val="bg2">
                  <a:lumMod val="25000"/>
                </a:schemeClr>
              </a:solidFill>
              <a:latin typeface="+mj-lt"/>
            </a:endParaRPr>
          </a:p>
        </p:txBody>
      </p:sp>
      <p:pic>
        <p:nvPicPr>
          <p:cNvPr id="7" name="Picture 6"/>
          <p:cNvPicPr>
            <a:picLocks noChangeAspect="1"/>
          </p:cNvPicPr>
          <p:nvPr/>
        </p:nvPicPr>
        <p:blipFill>
          <a:blip r:embed="rId2"/>
          <a:stretch>
            <a:fillRect/>
          </a:stretch>
        </p:blipFill>
        <p:spPr>
          <a:xfrm>
            <a:off x="0" y="1611085"/>
            <a:ext cx="9144000" cy="3635829"/>
          </a:xfrm>
          <a:prstGeom prst="rect">
            <a:avLst/>
          </a:prstGeom>
        </p:spPr>
      </p:pic>
    </p:spTree>
    <p:extLst>
      <p:ext uri="{BB962C8B-B14F-4D97-AF65-F5344CB8AC3E}">
        <p14:creationId xmlns:p14="http://schemas.microsoft.com/office/powerpoint/2010/main" val="4142928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7</a:t>
            </a:fld>
            <a:endParaRPr lang="en-US" dirty="0"/>
          </a:p>
        </p:txBody>
      </p:sp>
      <p:sp>
        <p:nvSpPr>
          <p:cNvPr id="3" name="Title 2"/>
          <p:cNvSpPr>
            <a:spLocks noGrp="1"/>
          </p:cNvSpPr>
          <p:nvPr>
            <p:ph type="title"/>
          </p:nvPr>
        </p:nvSpPr>
        <p:spPr/>
        <p:txBody>
          <a:bodyPr>
            <a:normAutofit fontScale="90000"/>
          </a:bodyPr>
          <a:lstStyle/>
          <a:p>
            <a:r>
              <a:rPr lang="en-US" dirty="0" smtClean="0"/>
              <a:t>Recession indicator – Not there yet</a:t>
            </a:r>
            <a:br>
              <a:rPr lang="en-US" dirty="0" smtClean="0"/>
            </a:br>
            <a:r>
              <a:rPr lang="en-US" dirty="0" smtClean="0"/>
              <a:t>Bond market spreads (10y-2y)</a:t>
            </a:r>
            <a:endParaRPr lang="en-US" dirty="0"/>
          </a:p>
        </p:txBody>
      </p:sp>
      <p:sp>
        <p:nvSpPr>
          <p:cNvPr id="10" name="TextBox 25"/>
          <p:cNvSpPr txBox="1">
            <a:spLocks noChangeArrowheads="1"/>
          </p:cNvSpPr>
          <p:nvPr/>
        </p:nvSpPr>
        <p:spPr bwMode="auto">
          <a:xfrm>
            <a:off x="540915" y="1260956"/>
            <a:ext cx="7583649" cy="103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285750" indent="-285750"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marL="117475" indent="0" eaLnBrk="1" hangingPunct="1">
              <a:spcBef>
                <a:spcPts val="600"/>
              </a:spcBef>
              <a:spcAft>
                <a:spcPts val="600"/>
              </a:spcAft>
              <a:buClr>
                <a:schemeClr val="accent1">
                  <a:lumMod val="75000"/>
                </a:schemeClr>
              </a:buClr>
              <a:buSzPct val="100000"/>
              <a:buNone/>
              <a:defRPr sz="1800">
                <a:solidFill>
                  <a:srgbClr val="000000"/>
                </a:solidFill>
              </a:defRPr>
            </a:pPr>
            <a:endParaRPr lang="en-US" sz="1200" dirty="0">
              <a:solidFill>
                <a:srgbClr val="6A6A6A"/>
              </a:solidFill>
              <a:latin typeface="+mn-lt"/>
              <a:sym typeface="Georgia"/>
            </a:endParaRPr>
          </a:p>
        </p:txBody>
      </p:sp>
      <p:sp>
        <p:nvSpPr>
          <p:cNvPr id="13"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7" name="TextBox 6"/>
          <p:cNvSpPr txBox="1"/>
          <p:nvPr/>
        </p:nvSpPr>
        <p:spPr>
          <a:xfrm>
            <a:off x="1115736" y="5722581"/>
            <a:ext cx="7008828" cy="523220"/>
          </a:xfrm>
          <a:prstGeom prst="rect">
            <a:avLst/>
          </a:prstGeom>
        </p:spPr>
        <p:txBody>
          <a:bodyPr wrap="square" rtlCol="0">
            <a:spAutoFit/>
          </a:bodyPr>
          <a:lstStyle/>
          <a:p>
            <a:pPr marL="285750" indent="-168275">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rPr>
              <a:t>Flat yield curve has been a good predictor of recessions. Percentile has dropped from 29th to 23rd</a:t>
            </a:r>
          </a:p>
        </p:txBody>
      </p:sp>
      <p:pic>
        <p:nvPicPr>
          <p:cNvPr id="4" name="Picture 3"/>
          <p:cNvPicPr>
            <a:picLocks noChangeAspect="1"/>
          </p:cNvPicPr>
          <p:nvPr/>
        </p:nvPicPr>
        <p:blipFill>
          <a:blip r:embed="rId2"/>
          <a:stretch>
            <a:fillRect/>
          </a:stretch>
        </p:blipFill>
        <p:spPr>
          <a:xfrm>
            <a:off x="0" y="1684564"/>
            <a:ext cx="9144000" cy="3488871"/>
          </a:xfrm>
          <a:prstGeom prst="rect">
            <a:avLst/>
          </a:prstGeom>
        </p:spPr>
      </p:pic>
    </p:spTree>
    <p:extLst>
      <p:ext uri="{BB962C8B-B14F-4D97-AF65-F5344CB8AC3E}">
        <p14:creationId xmlns:p14="http://schemas.microsoft.com/office/powerpoint/2010/main" val="2821805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8</a:t>
            </a:fld>
            <a:endParaRPr lang="en-US" dirty="0"/>
          </a:p>
        </p:txBody>
      </p:sp>
      <p:sp>
        <p:nvSpPr>
          <p:cNvPr id="3" name="Title 2"/>
          <p:cNvSpPr>
            <a:spLocks noGrp="1"/>
          </p:cNvSpPr>
          <p:nvPr>
            <p:ph type="title"/>
          </p:nvPr>
        </p:nvSpPr>
        <p:spPr/>
        <p:txBody>
          <a:bodyPr>
            <a:normAutofit/>
          </a:bodyPr>
          <a:lstStyle/>
          <a:p>
            <a:r>
              <a:rPr lang="en-US" dirty="0" smtClean="0"/>
              <a:t>High Yield Spreads</a:t>
            </a:r>
            <a:endParaRPr lang="en-US" dirty="0"/>
          </a:p>
        </p:txBody>
      </p:sp>
      <p:sp>
        <p:nvSpPr>
          <p:cNvPr id="6" name="TextBox 5"/>
          <p:cNvSpPr txBox="1"/>
          <p:nvPr/>
        </p:nvSpPr>
        <p:spPr>
          <a:xfrm>
            <a:off x="1115736" y="5722581"/>
            <a:ext cx="7008828" cy="338554"/>
          </a:xfrm>
          <a:prstGeom prst="rect">
            <a:avLst/>
          </a:prstGeom>
        </p:spPr>
        <p:txBody>
          <a:bodyPr wrap="square" rtlCol="0">
            <a:spAutoFit/>
          </a:bodyPr>
          <a:lstStyle/>
          <a:p>
            <a:pPr marL="171450" indent="-171450" algn="l">
              <a:spcAft>
                <a:spcPts val="600"/>
              </a:spcAft>
              <a:buSzPct val="80000"/>
              <a:buFontTx/>
              <a:buBlip>
                <a:blip r:embed="rId2"/>
              </a:buBlip>
            </a:pPr>
            <a:r>
              <a:rPr lang="en-US" sz="1600" dirty="0" smtClean="0">
                <a:solidFill>
                  <a:schemeClr val="accent4">
                    <a:lumMod val="75000"/>
                  </a:schemeClr>
                </a:solidFill>
                <a:latin typeface="Georgia" panose="02040502050405020303" pitchFamily="18" charset="0"/>
                <a:cs typeface="Calibri Light"/>
              </a:rPr>
              <a:t>Spreads have stayed low - no sign of panic from bond investors</a:t>
            </a:r>
          </a:p>
        </p:txBody>
      </p:sp>
      <p:pic>
        <p:nvPicPr>
          <p:cNvPr id="5" name="Picture 4"/>
          <p:cNvPicPr>
            <a:picLocks noChangeAspect="1"/>
          </p:cNvPicPr>
          <p:nvPr/>
        </p:nvPicPr>
        <p:blipFill>
          <a:blip r:embed="rId3"/>
          <a:stretch>
            <a:fillRect/>
          </a:stretch>
        </p:blipFill>
        <p:spPr>
          <a:xfrm>
            <a:off x="0" y="1684564"/>
            <a:ext cx="9144000" cy="3488871"/>
          </a:xfrm>
          <a:prstGeom prst="rect">
            <a:avLst/>
          </a:prstGeom>
        </p:spPr>
      </p:pic>
    </p:spTree>
    <p:extLst>
      <p:ext uri="{BB962C8B-B14F-4D97-AF65-F5344CB8AC3E}">
        <p14:creationId xmlns:p14="http://schemas.microsoft.com/office/powerpoint/2010/main" val="2495974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487837"/>
            <a:ext cx="9144000" cy="3635829"/>
          </a:xfrm>
          <a:prstGeom prst="rect">
            <a:avLst/>
          </a:prstGeom>
        </p:spPr>
      </p:pic>
      <p:sp>
        <p:nvSpPr>
          <p:cNvPr id="2" name="Slide Number Placeholder 1"/>
          <p:cNvSpPr>
            <a:spLocks noGrp="1"/>
          </p:cNvSpPr>
          <p:nvPr>
            <p:ph type="sldNum" sz="quarter" idx="12"/>
          </p:nvPr>
        </p:nvSpPr>
        <p:spPr/>
        <p:txBody>
          <a:bodyPr/>
          <a:lstStyle/>
          <a:p>
            <a:fld id="{BA4111AF-6F6F-0643-B4DB-D5DDF114BF9E}" type="slidenum">
              <a:rPr lang="en-US" smtClean="0"/>
              <a:pPr/>
              <a:t>9</a:t>
            </a:fld>
            <a:endParaRPr lang="en-US" dirty="0"/>
          </a:p>
        </p:txBody>
      </p:sp>
      <p:sp>
        <p:nvSpPr>
          <p:cNvPr id="7" name="Shape 42"/>
          <p:cNvSpPr txBox="1">
            <a:spLocks/>
          </p:cNvSpPr>
          <p:nvPr/>
        </p:nvSpPr>
        <p:spPr>
          <a:xfrm>
            <a:off x="473844" y="183878"/>
            <a:ext cx="8824452" cy="770907"/>
          </a:xfrm>
          <a:prstGeom prst="rect">
            <a:avLst/>
          </a:prstGeom>
        </p:spPr>
        <p:txBody>
          <a:bodyPr anchor="ct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r>
              <a:rPr lang="en-US" sz="2600" dirty="0">
                <a:solidFill>
                  <a:schemeClr val="accent1"/>
                </a:solidFill>
                <a:latin typeface="Georgia" panose="02040502050405020303" pitchFamily="18" charset="0"/>
                <a:ea typeface="+mj-ea"/>
                <a:cs typeface="+mj-cs"/>
              </a:rPr>
              <a:t>Market </a:t>
            </a:r>
            <a:r>
              <a:rPr lang="en-US" sz="2600" dirty="0" smtClean="0">
                <a:solidFill>
                  <a:schemeClr val="accent1"/>
                </a:solidFill>
                <a:latin typeface="Georgia" panose="02040502050405020303" pitchFamily="18" charset="0"/>
                <a:ea typeface="+mj-ea"/>
                <a:cs typeface="+mj-cs"/>
              </a:rPr>
              <a:t>Returns</a:t>
            </a:r>
            <a:endParaRPr lang="en-US" sz="2600" dirty="0">
              <a:solidFill>
                <a:schemeClr val="accent1"/>
              </a:solidFill>
              <a:latin typeface="Georgia" panose="02040502050405020303" pitchFamily="18" charset="0"/>
              <a:ea typeface="+mj-ea"/>
              <a:cs typeface="+mj-cs"/>
            </a:endParaRPr>
          </a:p>
        </p:txBody>
      </p:sp>
      <p:sp>
        <p:nvSpPr>
          <p:cNvPr id="8" name="TextBox 5"/>
          <p:cNvSpPr txBox="1">
            <a:spLocks noChangeArrowheads="1"/>
          </p:cNvSpPr>
          <p:nvPr/>
        </p:nvSpPr>
        <p:spPr bwMode="auto">
          <a:xfrm>
            <a:off x="7195415" y="5292086"/>
            <a:ext cx="772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eaLnBrk="1" fontAlgn="auto" hangingPunct="1">
              <a:spcBef>
                <a:spcPct val="50000"/>
              </a:spcBef>
              <a:spcAft>
                <a:spcPts val="0"/>
              </a:spcAft>
              <a:buClrTx/>
              <a:buSzTx/>
              <a:buFontTx/>
              <a:buNone/>
            </a:pPr>
            <a:r>
              <a:rPr lang="en-US" altLang="en-US" sz="800" dirty="0" smtClean="0">
                <a:solidFill>
                  <a:schemeClr val="accent6">
                    <a:lumMod val="50000"/>
                  </a:schemeClr>
                </a:solidFill>
                <a:ea typeface="MS PGothic" pitchFamily="34" charset="-128"/>
              </a:rPr>
              <a:t>Source: Factset</a:t>
            </a:r>
            <a:endParaRPr lang="en-US" altLang="en-US" sz="600" dirty="0">
              <a:solidFill>
                <a:schemeClr val="accent6">
                  <a:lumMod val="50000"/>
                </a:schemeClr>
              </a:solidFill>
              <a:ea typeface="MS PGothic" pitchFamily="34" charset="-128"/>
            </a:endParaRPr>
          </a:p>
        </p:txBody>
      </p:sp>
      <p:sp>
        <p:nvSpPr>
          <p:cNvPr id="9" name="Rectangle 8"/>
          <p:cNvSpPr/>
          <p:nvPr/>
        </p:nvSpPr>
        <p:spPr>
          <a:xfrm>
            <a:off x="2795951" y="1110798"/>
            <a:ext cx="3695551" cy="646331"/>
          </a:xfrm>
          <a:prstGeom prst="rect">
            <a:avLst/>
          </a:prstGeom>
          <a:solidFill>
            <a:schemeClr val="bg1"/>
          </a:solidFill>
        </p:spPr>
        <p:txBody>
          <a:bodyPr wrap="square">
            <a:spAutoFit/>
          </a:bodyPr>
          <a:lstStyle/>
          <a:p>
            <a:pPr algn="ctr"/>
            <a:r>
              <a:rPr lang="en-US" sz="1800" b="1" dirty="0" smtClean="0">
                <a:solidFill>
                  <a:schemeClr val="bg2">
                    <a:lumMod val="25000"/>
                  </a:schemeClr>
                </a:solidFill>
                <a:latin typeface="+mj-lt"/>
              </a:rPr>
              <a:t>Performance of bond markets</a:t>
            </a:r>
            <a:endParaRPr lang="en-US" sz="1800" b="1" dirty="0">
              <a:solidFill>
                <a:schemeClr val="bg2">
                  <a:lumMod val="25000"/>
                </a:schemeClr>
              </a:solidFill>
              <a:latin typeface="+mj-lt"/>
            </a:endParaRPr>
          </a:p>
        </p:txBody>
      </p:sp>
      <p:sp>
        <p:nvSpPr>
          <p:cNvPr id="10"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4" name="TextBox 3"/>
          <p:cNvSpPr txBox="1"/>
          <p:nvPr/>
        </p:nvSpPr>
        <p:spPr>
          <a:xfrm>
            <a:off x="888023" y="5534561"/>
            <a:ext cx="7491046" cy="1138773"/>
          </a:xfrm>
          <a:prstGeom prst="rect">
            <a:avLst/>
          </a:prstGeom>
        </p:spPr>
        <p:txBody>
          <a:bodyPr wrap="square" rtlCol="0">
            <a:spAutoFit/>
          </a:bodyPr>
          <a:lstStyle/>
          <a:p>
            <a:pPr marL="285750" indent="-168275">
              <a:spcBef>
                <a:spcPts val="600"/>
              </a:spcBef>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rgbClr val="6A6A6A"/>
                </a:solidFill>
              </a:rPr>
              <a:t>EM bonds hit by strong dollar and higher US rates</a:t>
            </a:r>
          </a:p>
          <a:p>
            <a:pPr marL="285750" indent="-168275">
              <a:spcBef>
                <a:spcPts val="600"/>
              </a:spcBef>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rgbClr val="6A6A6A"/>
                </a:solidFill>
              </a:rPr>
              <a:t>Credit has held up well</a:t>
            </a:r>
          </a:p>
          <a:p>
            <a:pPr marL="285750" indent="-168275">
              <a:spcBef>
                <a:spcPts val="600"/>
              </a:spcBef>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rgbClr val="6A6A6A"/>
                </a:solidFill>
              </a:rPr>
              <a:t>Aggregate bonds continue to post positive returns even with rising short term rates</a:t>
            </a:r>
          </a:p>
          <a:p>
            <a:pPr marL="171450" indent="-171450" algn="l">
              <a:buSzPct val="80000"/>
              <a:buFontTx/>
              <a:buBlip>
                <a:blip r:embed="rId3"/>
              </a:buBlip>
            </a:pPr>
            <a:r>
              <a:rPr lang="en-US" sz="1600" dirty="0" smtClean="0">
                <a:solidFill>
                  <a:schemeClr val="accent4"/>
                </a:solidFill>
                <a:latin typeface="Georgia" panose="02040502050405020303" pitchFamily="18" charset="0"/>
                <a:cs typeface="Calibri Light"/>
              </a:rPr>
              <a:t> </a:t>
            </a:r>
          </a:p>
        </p:txBody>
      </p:sp>
    </p:spTree>
    <p:extLst>
      <p:ext uri="{BB962C8B-B14F-4D97-AF65-F5344CB8AC3E}">
        <p14:creationId xmlns:p14="http://schemas.microsoft.com/office/powerpoint/2010/main" val="29229801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Office Theme">
  <a:themeElements>
    <a:clrScheme name="CRESWOOD MASTER">
      <a:dk1>
        <a:sysClr val="windowText" lastClr="000000"/>
      </a:dk1>
      <a:lt1>
        <a:sysClr val="window" lastClr="FFFFFF"/>
      </a:lt1>
      <a:dk2>
        <a:srgbClr val="1F497D"/>
      </a:dk2>
      <a:lt2>
        <a:srgbClr val="EEECE1"/>
      </a:lt2>
      <a:accent1>
        <a:srgbClr val="487D2F"/>
      </a:accent1>
      <a:accent2>
        <a:srgbClr val="ADCB28"/>
      </a:accent2>
      <a:accent3>
        <a:srgbClr val="333043"/>
      </a:accent3>
      <a:accent4>
        <a:srgbClr val="6A6A6A"/>
      </a:accent4>
      <a:accent5>
        <a:srgbClr val="848484"/>
      </a:accent5>
      <a:accent6>
        <a:srgbClr val="FFFFFF"/>
      </a:accent6>
      <a:hlink>
        <a:srgbClr val="FFFFFF"/>
      </a:hlink>
      <a:folHlink>
        <a:srgbClr val="FFFFFF"/>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defTabSz="457189">
          <a:spcBef>
            <a:spcPct val="20000"/>
          </a:spcBef>
          <a:defRPr sz="1600" b="1" dirty="0">
            <a:solidFill>
              <a:srgbClr val="EEECE1">
                <a:lumMod val="25000"/>
              </a:srgbClr>
            </a:solidFill>
            <a:latin typeface="Georgia" panose="02040502050405020303" pitchFamily="18" charset="0"/>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171450" indent="-171450" algn="l">
          <a:lnSpc>
            <a:spcPct val="70000"/>
          </a:lnSpc>
          <a:buSzPct val="80000"/>
          <a:buFontTx/>
          <a:buBlip>
            <a:blip xmlns:r="http://schemas.openxmlformats.org/officeDocument/2006/relationships" r:embed="rId1"/>
          </a:buBlip>
          <a:defRPr sz="1600" dirty="0" smtClean="0">
            <a:solidFill>
              <a:schemeClr val="accent4"/>
            </a:solidFill>
            <a:latin typeface="Georgia" panose="02040502050405020303" pitchFamily="18" charset="0"/>
            <a:cs typeface="Calibri Light"/>
          </a:defRPr>
        </a:defPPr>
      </a:lstStyle>
    </a:txDef>
  </a:objectDefaults>
  <a:extraClrSchemeLst/>
  <a:extLst>
    <a:ext uri="{05A4C25C-085E-4340-85A3-A5531E510DB2}">
      <thm15:themeFamily xmlns:thm15="http://schemas.microsoft.com/office/thememl/2012/main" name="Presentation1" id="{AB7C3DD4-0BAB-4187-AB0D-D62528DF1196}" vid="{C0705ABC-49CE-40E7-BDB5-49F5EA0AC1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14735</TotalTime>
  <Words>1154</Words>
  <Application>Microsoft Office PowerPoint</Application>
  <PresentationFormat>On-screen Show (4:3)</PresentationFormat>
  <Paragraphs>150</Paragraphs>
  <Slides>24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MS PGothic</vt:lpstr>
      <vt:lpstr>Arial</vt:lpstr>
      <vt:lpstr>Arial Narrow</vt:lpstr>
      <vt:lpstr>Calibri</vt:lpstr>
      <vt:lpstr>Calibri Light</vt:lpstr>
      <vt:lpstr>Georgia</vt:lpstr>
      <vt:lpstr>Wingdings</vt:lpstr>
      <vt:lpstr>Office Theme</vt:lpstr>
      <vt:lpstr>PowerPoint Presentation</vt:lpstr>
      <vt:lpstr>PowerPoint Presentation</vt:lpstr>
      <vt:lpstr>Tariffs</vt:lpstr>
      <vt:lpstr>Wage Growth </vt:lpstr>
      <vt:lpstr>Return of Market Indices</vt:lpstr>
      <vt:lpstr>Bond markets</vt:lpstr>
      <vt:lpstr>Recession indicator – Not there yet Bond market spreads (10y-2y)</vt:lpstr>
      <vt:lpstr>High Yield Spreads</vt:lpstr>
      <vt:lpstr>PowerPoint Presentation</vt:lpstr>
      <vt:lpstr>PowerPoint Presentation</vt:lpstr>
      <vt:lpstr>Active bond managers</vt:lpstr>
      <vt:lpstr>MLPs and REITs have recovered some ground</vt:lpstr>
      <vt:lpstr>AQR Market Neutral has struggled</vt:lpstr>
      <vt:lpstr>Vehicle performance  as of 6/30/18</vt:lpstr>
      <vt:lpstr>Growth Model attribution  Year-to-Date relative to 75% ACWI &amp; 25% US Aggregate</vt:lpstr>
      <vt:lpstr>Growth Model attribution  One year relative to 75% ACWI &amp; 25% US Aggregate</vt:lpstr>
      <vt:lpstr>Growth model changes</vt:lpstr>
      <vt:lpstr>S&amp;P 500 – What happened during 2Q 2018</vt:lpstr>
      <vt:lpstr>Sector Returns YTD and since market peak/low </vt:lpstr>
      <vt:lpstr>S&amp;P 500 Forward P/E</vt:lpstr>
      <vt:lpstr>Focus Equity Highlights – YTD </vt:lpstr>
      <vt:lpstr>Attribution – Year to Date </vt:lpstr>
      <vt:lpstr>Attribution – One Year</vt:lpstr>
      <vt:lpstr>Heat Map– YTD</vt:lpstr>
    </vt:vector>
  </TitlesOfParts>
  <Company>External 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Alyson Nickse</dc:creator>
  <cp:lastModifiedBy>John Ingram</cp:lastModifiedBy>
  <cp:revision>707</cp:revision>
  <cp:lastPrinted>2018-07-09T15:42:43Z</cp:lastPrinted>
  <dcterms:created xsi:type="dcterms:W3CDTF">2016-04-14T18:06:49Z</dcterms:created>
  <dcterms:modified xsi:type="dcterms:W3CDTF">2018-07-12T17:05:27Z</dcterms:modified>
</cp:coreProperties>
</file>