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19" r:id="rId2"/>
  </p:sldIdLst>
  <p:sldSz cx="9144000" cy="6858000" type="screen4x3"/>
  <p:notesSz cx="7010400" cy="92964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B397122-AE2D-46BE-8BA9-AADBF4789D72}">
          <p14:sldIdLst/>
        </p14:section>
        <p14:section name="Individual stocks" id="{5F98E5AA-DC33-4CC8-91D7-DDE2C61163D3}">
          <p14:sldIdLst>
            <p14:sldId id="519"/>
          </p14:sldIdLst>
        </p14:section>
        <p14:section name="Vehicles" id="{9294C81C-F430-43CE-BC61-DA527AE51DF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6A6A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711" autoAdjust="0"/>
  </p:normalViewPr>
  <p:slideViewPr>
    <p:cSldViewPr snapToGrid="0">
      <p:cViewPr varScale="1">
        <p:scale>
          <a:sx n="110" d="100"/>
          <a:sy n="110" d="100"/>
        </p:scale>
        <p:origin x="816" y="114"/>
      </p:cViewPr>
      <p:guideLst>
        <p:guide orient="horz" pos="2160"/>
        <p:guide pos="2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29790"/>
    </p:cViewPr>
  </p:sorterViewPr>
  <p:notesViewPr>
    <p:cSldViewPr snapToGrid="0">
      <p:cViewPr varScale="1">
        <p:scale>
          <a:sx n="59" d="100"/>
          <a:sy n="59" d="100"/>
        </p:scale>
        <p:origin x="207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D3942B00-0091-4282-8EF2-C2A3B3A7D1F1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3290999A-3CD9-4087-A6AB-F4915EF56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13755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11D1F14B-0ED0-4426-8B6E-A5019F5DA26F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3" rIns="91427" bIns="457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73575"/>
            <a:ext cx="5607050" cy="3660775"/>
          </a:xfrm>
          <a:prstGeom prst="rect">
            <a:avLst/>
          </a:prstGeom>
        </p:spPr>
        <p:txBody>
          <a:bodyPr vert="horz" lIns="91427" tIns="45713" rIns="91427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5352454F-B8C5-455B-A4DD-264417327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36938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Graphic_ArrowsOnly.ai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4702"/>
            <a:ext cx="9144000" cy="4963297"/>
          </a:xfrm>
          <a:prstGeom prst="rect">
            <a:avLst/>
          </a:prstGeom>
        </p:spPr>
      </p:pic>
      <p:pic>
        <p:nvPicPr>
          <p:cNvPr id="2" name="Picture 1" descr="CA Logo.ai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1202" y="110016"/>
            <a:ext cx="1892300" cy="866548"/>
          </a:xfrm>
          <a:prstGeom prst="rect">
            <a:avLst/>
          </a:prstGeom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543212" y="1082637"/>
            <a:ext cx="8065331" cy="0"/>
          </a:xfrm>
          <a:prstGeom prst="line">
            <a:avLst/>
          </a:prstGeom>
          <a:ln w="3175" cmpd="sng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" name="Shape 42"/>
          <p:cNvSpPr txBox="1">
            <a:spLocks/>
          </p:cNvSpPr>
          <p:nvPr userDrawn="1"/>
        </p:nvSpPr>
        <p:spPr>
          <a:xfrm>
            <a:off x="598130" y="1318085"/>
            <a:ext cx="8824452" cy="770907"/>
          </a:xfrm>
          <a:prstGeom prst="rect">
            <a:avLst/>
          </a:prstGeom>
        </p:spPr>
        <p:txBody>
          <a:bodyPr/>
          <a:lstStyle>
            <a:lvl1pPr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1pPr>
            <a:lvl2pPr indent="228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2pPr>
            <a:lvl3pPr indent="457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3pPr>
            <a:lvl4pPr indent="685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4pPr>
            <a:lvl5pPr indent="9144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5pPr>
            <a:lvl6pPr indent="11430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6pPr>
            <a:lvl7pPr indent="1371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7pPr>
            <a:lvl8pPr indent="1600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8pPr>
            <a:lvl9pPr indent="1828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9pPr>
          </a:lstStyle>
          <a:p>
            <a:pPr algn="l">
              <a:defRPr sz="1800">
                <a:solidFill>
                  <a:srgbClr val="000000"/>
                </a:solidFill>
              </a:defRPr>
            </a:pPr>
            <a:endParaRPr lang="en-US" sz="2600" spc="40" dirty="0">
              <a:solidFill>
                <a:schemeClr val="accent1"/>
              </a:solidFill>
              <a:latin typeface="Georgia"/>
              <a:cs typeface="Georgia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43212" y="274639"/>
            <a:ext cx="6701650" cy="68372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298450" y="1317625"/>
            <a:ext cx="4088023" cy="2197100"/>
          </a:xfr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776424" y="3798888"/>
            <a:ext cx="4097947" cy="2197466"/>
          </a:xfr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hart Placeholder 15"/>
          <p:cNvSpPr>
            <a:spLocks noGrp="1"/>
          </p:cNvSpPr>
          <p:nvPr>
            <p:ph type="chart" sz="quarter" idx="15"/>
          </p:nvPr>
        </p:nvSpPr>
        <p:spPr>
          <a:xfrm>
            <a:off x="298450" y="3798888"/>
            <a:ext cx="4088023" cy="2197100"/>
          </a:xfrm>
        </p:spPr>
        <p:txBody>
          <a:bodyPr/>
          <a:lstStyle>
            <a:lvl1pPr algn="ctr"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Chart Placeholder 15"/>
          <p:cNvSpPr>
            <a:spLocks noGrp="1"/>
          </p:cNvSpPr>
          <p:nvPr>
            <p:ph type="chart" sz="quarter" idx="16"/>
          </p:nvPr>
        </p:nvSpPr>
        <p:spPr>
          <a:xfrm>
            <a:off x="4776424" y="1317625"/>
            <a:ext cx="4097948" cy="2197100"/>
          </a:xfrm>
        </p:spPr>
        <p:txBody>
          <a:bodyPr/>
          <a:lstStyle>
            <a:lvl1pPr algn="ctr"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764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2"/>
          <p:cNvSpPr txBox="1">
            <a:spLocks/>
          </p:cNvSpPr>
          <p:nvPr userDrawn="1"/>
        </p:nvSpPr>
        <p:spPr>
          <a:xfrm>
            <a:off x="-129552" y="5144196"/>
            <a:ext cx="8744959" cy="770907"/>
          </a:xfrm>
          <a:prstGeom prst="rect">
            <a:avLst/>
          </a:prstGeom>
        </p:spPr>
        <p:txBody>
          <a:bodyPr/>
          <a:lstStyle>
            <a:lvl1pPr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1pPr>
            <a:lvl2pPr indent="228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2pPr>
            <a:lvl3pPr indent="457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3pPr>
            <a:lvl4pPr indent="685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4pPr>
            <a:lvl5pPr indent="9144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5pPr>
            <a:lvl6pPr indent="11430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6pPr>
            <a:lvl7pPr indent="1371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7pPr>
            <a:lvl8pPr indent="1600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8pPr>
            <a:lvl9pPr indent="1828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9pPr>
          </a:lstStyle>
          <a:p>
            <a:pPr algn="r">
              <a:defRPr sz="1800">
                <a:solidFill>
                  <a:srgbClr val="000000"/>
                </a:solidFill>
              </a:defRPr>
            </a:pPr>
            <a:endParaRPr lang="en-US" sz="2600" spc="40" dirty="0">
              <a:solidFill>
                <a:srgbClr val="487D2F"/>
              </a:solidFill>
              <a:latin typeface="Georgia"/>
              <a:cs typeface="Georgia"/>
            </a:endParaRPr>
          </a:p>
        </p:txBody>
      </p:sp>
      <p:pic>
        <p:nvPicPr>
          <p:cNvPr id="5" name="Picture 4" descr="Graphic_TitlePage.ai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1783"/>
            <a:ext cx="9144000" cy="2447925"/>
          </a:xfrm>
          <a:prstGeom prst="rect">
            <a:avLst/>
          </a:prstGeom>
        </p:spPr>
      </p:pic>
      <p:cxnSp>
        <p:nvCxnSpPr>
          <p:cNvPr id="7" name="Straight Connector 6"/>
          <p:cNvCxnSpPr/>
          <p:nvPr userDrawn="1"/>
        </p:nvCxnSpPr>
        <p:spPr>
          <a:xfrm flipH="1">
            <a:off x="543212" y="5654308"/>
            <a:ext cx="8065331" cy="0"/>
          </a:xfrm>
          <a:prstGeom prst="line">
            <a:avLst/>
          </a:prstGeom>
          <a:ln w="3175" cmpd="sng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07884" y="1412575"/>
            <a:ext cx="2011854" cy="77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111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671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787662" cy="6837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22131"/>
            <a:ext cx="8229600" cy="4904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fld id="{BA4111AF-6F6F-0643-B4DB-D5DDF114BF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105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0" r:id="rId3"/>
  </p:sldLayoutIdLst>
  <p:hf hdr="0" ftr="0" dt="0"/>
  <p:txStyles>
    <p:titleStyle>
      <a:lvl1pPr algn="l" defTabSz="457189" rtl="0" eaLnBrk="1" latinLnBrk="0" hangingPunct="1">
        <a:spcBef>
          <a:spcPct val="0"/>
        </a:spcBef>
        <a:buNone/>
        <a:defRPr sz="2600" kern="1200">
          <a:solidFill>
            <a:schemeClr val="accent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0" indent="0" algn="l" defTabSz="457189" rtl="0" eaLnBrk="1" latinLnBrk="0" hangingPunct="1">
        <a:spcBef>
          <a:spcPts val="600"/>
        </a:spcBef>
        <a:buFont typeface="Arial"/>
        <a:buNone/>
        <a:defRPr sz="1600" b="1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1pPr>
      <a:lvl2pPr marL="742932" indent="-285744" algn="l" defTabSz="457189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Georgia" panose="02040502050405020303" pitchFamily="18" charset="0"/>
        <a:buChar char="›"/>
        <a:defRPr sz="1400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00000"/>
        <a:buFont typeface="Georgia" panose="02040502050405020303" pitchFamily="18" charset="0"/>
        <a:buChar char="›"/>
        <a:defRPr sz="1200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00000"/>
        <a:buFont typeface="Georgia" panose="02040502050405020303" pitchFamily="18" charset="0"/>
        <a:buChar char="›"/>
        <a:defRPr sz="1200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00000"/>
        <a:buFont typeface="Georgia" panose="02040502050405020303" pitchFamily="18" charset="0"/>
        <a:buChar char="›"/>
        <a:defRPr sz="1200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125" y="4442055"/>
            <a:ext cx="4313376" cy="23158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5181" y="1347355"/>
            <a:ext cx="4632186" cy="2611371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>
                <a:solidFill>
                  <a:schemeClr val="accent4">
                    <a:lumMod val="50000"/>
                  </a:schemeClr>
                </a:solidFill>
              </a:rPr>
              <a:pPr/>
              <a:t>1</a:t>
            </a:fld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8016" y="334091"/>
            <a:ext cx="7290486" cy="80529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Hilton (HLT)</a:t>
            </a:r>
            <a:br>
              <a:rPr lang="en-US" sz="2300" dirty="0"/>
            </a:br>
            <a:r>
              <a:rPr lang="en-US" sz="1800" dirty="0">
                <a:solidFill>
                  <a:schemeClr val="accent1"/>
                </a:solidFill>
              </a:rPr>
              <a:t>One of the World’s Largest, Fastest-Growing Hospitality Companies</a:t>
            </a:r>
            <a:endParaRPr lang="en-US" altLang="en-US" sz="1800" dirty="0">
              <a:solidFill>
                <a:schemeClr val="accent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03443" y="1095975"/>
            <a:ext cx="4142698" cy="3156914"/>
          </a:xfrm>
        </p:spPr>
        <p:txBody>
          <a:bodyPr>
            <a:normAutofit fontScale="92500"/>
          </a:bodyPr>
          <a:lstStyle/>
          <a:p>
            <a:pPr marL="114300" lvl="1" defTabSz="609585">
              <a:spcBef>
                <a:spcPts val="600"/>
              </a:spcBef>
              <a:spcAft>
                <a:spcPts val="200"/>
              </a:spcAft>
              <a:buClr>
                <a:srgbClr val="BAD80A"/>
              </a:buClr>
              <a:buNone/>
              <a:defRPr/>
            </a:pPr>
            <a:r>
              <a:rPr lang="en-US" sz="1200" b="1" dirty="0">
                <a:solidFill>
                  <a:schemeClr val="accent4">
                    <a:lumMod val="50000"/>
                  </a:schemeClr>
                </a:solidFill>
                <a:latin typeface="+mn-lt"/>
              </a:rPr>
              <a:t>The Company:</a:t>
            </a:r>
          </a:p>
          <a:p>
            <a:pPr marL="285750" lvl="1" indent="-285750">
              <a:lnSpc>
                <a:spcPct val="110000"/>
              </a:lnSpc>
              <a:spcBef>
                <a:spcPts val="600"/>
              </a:spcBef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defRPr/>
            </a:pPr>
            <a:r>
              <a:rPr lang="en-US" sz="1200" b="1" dirty="0">
                <a:solidFill>
                  <a:schemeClr val="accent4">
                    <a:lumMod val="50000"/>
                  </a:schemeClr>
                </a:solidFill>
                <a:latin typeface="+mn-lt"/>
              </a:rPr>
              <a:t>About</a:t>
            </a:r>
            <a:r>
              <a:rPr lang="en-US" sz="1200" dirty="0">
                <a:solidFill>
                  <a:schemeClr val="accent4">
                    <a:lumMod val="50000"/>
                  </a:schemeClr>
                </a:solidFill>
                <a:latin typeface="+mn-lt"/>
              </a:rPr>
              <a:t> –</a:t>
            </a:r>
            <a:r>
              <a:rPr lang="en-US" sz="1200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 Hotel operator and franchiser with geographic and chain scale diversity of 14 brands, 5,400 hotels and 880k rooms across 106 countries (Hilton, Hampton Inn &amp; Hilton Garden Inn ≈ 2/3 of portfolio). </a:t>
            </a:r>
          </a:p>
          <a:p>
            <a:pPr marL="285750" lvl="1" indent="-285750">
              <a:lnSpc>
                <a:spcPct val="110000"/>
              </a:lnSpc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defRPr/>
            </a:pPr>
            <a:r>
              <a:rPr lang="en-US" sz="1200" b="1" dirty="0">
                <a:solidFill>
                  <a:schemeClr val="accent4">
                    <a:lumMod val="50000"/>
                  </a:schemeClr>
                </a:solidFill>
              </a:rPr>
              <a:t>Shift from hotel ownership to franchising </a:t>
            </a:r>
            <a:r>
              <a:rPr lang="en-US" sz="1200" dirty="0">
                <a:solidFill>
                  <a:schemeClr val="accent4">
                    <a:lumMod val="50000"/>
                  </a:schemeClr>
                </a:solidFill>
              </a:rPr>
              <a:t>results in resilient, asset-light, fee-based model.</a:t>
            </a:r>
            <a:endParaRPr lang="en-US" sz="1200" b="1" dirty="0">
              <a:solidFill>
                <a:schemeClr val="accent4">
                  <a:lumMod val="50000"/>
                </a:schemeClr>
              </a:solidFill>
              <a:latin typeface="+mn-lt"/>
            </a:endParaRPr>
          </a:p>
          <a:p>
            <a:pPr marL="285750" lvl="1" indent="-285750">
              <a:lnSpc>
                <a:spcPct val="110000"/>
              </a:lnSpc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defRPr/>
            </a:pPr>
            <a:r>
              <a:rPr lang="en-US" sz="1200" b="1" dirty="0">
                <a:solidFill>
                  <a:schemeClr val="accent4">
                    <a:lumMod val="50000"/>
                  </a:schemeClr>
                </a:solidFill>
                <a:latin typeface="+mn-lt"/>
              </a:rPr>
              <a:t>Network effect moat </a:t>
            </a:r>
            <a:r>
              <a:rPr lang="en-US" sz="1200" dirty="0">
                <a:solidFill>
                  <a:schemeClr val="accent4">
                    <a:lumMod val="50000"/>
                  </a:schemeClr>
                </a:solidFill>
                <a:latin typeface="+mn-lt"/>
              </a:rPr>
              <a:t>of leading hotel brand and global scale lead to room revenue premiums and lower distribution costs. </a:t>
            </a:r>
          </a:p>
          <a:p>
            <a:pPr marL="285750" lvl="1" indent="-285750">
              <a:lnSpc>
                <a:spcPct val="110000"/>
              </a:lnSpc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defRPr/>
            </a:pPr>
            <a:r>
              <a:rPr lang="en-US" sz="1200" b="1" dirty="0">
                <a:solidFill>
                  <a:schemeClr val="accent4">
                    <a:lumMod val="50000"/>
                  </a:schemeClr>
                </a:solidFill>
                <a:latin typeface="+mn-lt"/>
              </a:rPr>
              <a:t>Increasing global market share– </a:t>
            </a:r>
            <a:r>
              <a:rPr lang="en-US" sz="1200" dirty="0">
                <a:solidFill>
                  <a:schemeClr val="accent4">
                    <a:lumMod val="50000"/>
                  </a:schemeClr>
                </a:solidFill>
                <a:latin typeface="+mn-lt"/>
              </a:rPr>
              <a:t>value proposition of Hilton brand network generating 20% share of global room pipeline, well ahead of current 5% global room share.</a:t>
            </a:r>
            <a:endParaRPr lang="en-US" sz="1200" dirty="0">
              <a:solidFill>
                <a:schemeClr val="accent4">
                  <a:lumMod val="50000"/>
                </a:schemeClr>
              </a:solidFill>
            </a:endParaRPr>
          </a:p>
          <a:p>
            <a:pPr marL="285750" lvl="1" indent="-285750">
              <a:lnSpc>
                <a:spcPct val="110000"/>
              </a:lnSpc>
              <a:spcBef>
                <a:spcPts val="600"/>
              </a:spcBef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defRPr/>
            </a:pPr>
            <a:endParaRPr lang="en-US" sz="1200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pPr marL="285750" lvl="1" indent="-285750">
              <a:lnSpc>
                <a:spcPct val="110000"/>
              </a:lnSpc>
              <a:spcBef>
                <a:spcPts val="600"/>
              </a:spcBef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defRPr/>
            </a:pPr>
            <a:endParaRPr lang="en-US" sz="1200" dirty="0">
              <a:solidFill>
                <a:schemeClr val="accent4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6475" y="4252240"/>
            <a:ext cx="346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rgbClr val="848484">
                    <a:lumMod val="75000"/>
                  </a:srgbClr>
                </a:solidFill>
              </a:defRPr>
            </a:lvl1pPr>
          </a:lstStyle>
          <a:p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Growing Market Share of Future Development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63259" y="4099675"/>
            <a:ext cx="3996541" cy="2588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lvl="1" indent="-285744" defTabSz="609585">
              <a:lnSpc>
                <a:spcPct val="90000"/>
              </a:lnSpc>
              <a:spcBef>
                <a:spcPts val="600"/>
              </a:spcBef>
              <a:spcAft>
                <a:spcPts val="200"/>
              </a:spcAft>
              <a:buClr>
                <a:srgbClr val="BAD80A"/>
              </a:buClr>
              <a:defRPr/>
            </a:pPr>
            <a:r>
              <a:rPr lang="en-US" sz="1400" b="1" dirty="0">
                <a:solidFill>
                  <a:schemeClr val="accent4">
                    <a:lumMod val="50000"/>
                  </a:schemeClr>
                </a:solidFill>
              </a:rPr>
              <a:t>The Opportunity:</a:t>
            </a:r>
          </a:p>
          <a:p>
            <a:pPr marL="285750" lvl="1" indent="-285750" defTabSz="457189">
              <a:lnSpc>
                <a:spcPct val="90000"/>
              </a:lnSpc>
              <a:spcBef>
                <a:spcPts val="600"/>
              </a:spcBef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buFont typeface="Georgia" panose="02040502050405020303" pitchFamily="18" charset="0"/>
              <a:buChar char="›"/>
              <a:defRPr/>
            </a:pPr>
            <a:r>
              <a:rPr lang="en-US" sz="1200" b="1" dirty="0">
                <a:solidFill>
                  <a:schemeClr val="accent4">
                    <a:lumMod val="50000"/>
                  </a:schemeClr>
                </a:solidFill>
              </a:rPr>
              <a:t>Secular shift to brand affiliation – </a:t>
            </a:r>
            <a:r>
              <a:rPr lang="en-US" sz="1200" dirty="0">
                <a:solidFill>
                  <a:schemeClr val="accent4">
                    <a:lumMod val="50000"/>
                  </a:schemeClr>
                </a:solidFill>
              </a:rPr>
              <a:t>better economics of branding driving record pipeline in fragmented and underpenetrated global hotel market.</a:t>
            </a:r>
          </a:p>
          <a:p>
            <a:pPr marL="285750" lvl="1" indent="-285750" defTabSz="457189">
              <a:lnSpc>
                <a:spcPct val="90000"/>
              </a:lnSpc>
              <a:spcBef>
                <a:spcPts val="600"/>
              </a:spcBef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buFont typeface="Georgia" panose="02040502050405020303" pitchFamily="18" charset="0"/>
              <a:buChar char="›"/>
              <a:defRPr/>
            </a:pPr>
            <a:r>
              <a:rPr lang="en-US" sz="1200" b="1" dirty="0">
                <a:solidFill>
                  <a:schemeClr val="accent4">
                    <a:lumMod val="50000"/>
                  </a:schemeClr>
                </a:solidFill>
              </a:rPr>
              <a:t>Substantial returns on minimal capital </a:t>
            </a:r>
            <a:r>
              <a:rPr lang="en-US" sz="1200" dirty="0">
                <a:solidFill>
                  <a:schemeClr val="accent4">
                    <a:lumMod val="50000"/>
                  </a:schemeClr>
                </a:solidFill>
              </a:rPr>
              <a:t>– we expect capital efficient growth and high incremental margins will lead to increasing returns (ROIC) and a higher multiple.</a:t>
            </a:r>
          </a:p>
          <a:p>
            <a:pPr marL="285750" lvl="1" indent="-285750" defTabSz="457189">
              <a:lnSpc>
                <a:spcPct val="90000"/>
              </a:lnSpc>
              <a:spcBef>
                <a:spcPts val="600"/>
              </a:spcBef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buFont typeface="Georgia" panose="02040502050405020303" pitchFamily="18" charset="0"/>
              <a:buChar char="›"/>
              <a:defRPr/>
            </a:pPr>
            <a:r>
              <a:rPr lang="en-US" sz="1200" b="1" dirty="0">
                <a:solidFill>
                  <a:schemeClr val="accent4">
                    <a:lumMod val="50000"/>
                  </a:schemeClr>
                </a:solidFill>
              </a:rPr>
              <a:t>Unit growth and fee based model reduce cyclicality </a:t>
            </a:r>
            <a:r>
              <a:rPr lang="en-US" sz="1200" dirty="0">
                <a:solidFill>
                  <a:schemeClr val="accent4">
                    <a:lumMod val="50000"/>
                  </a:schemeClr>
                </a:solidFill>
              </a:rPr>
              <a:t>– Lower operating leverage vs ownership reduces earnings volatility and unit growth offsets potential room rate weakness.</a:t>
            </a:r>
          </a:p>
        </p:txBody>
      </p:sp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4581167" y="3958726"/>
            <a:ext cx="194476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en-US" sz="800" dirty="0">
                <a:solidFill>
                  <a:schemeClr val="accent4">
                    <a:lumMod val="50000"/>
                  </a:schemeClr>
                </a:solidFill>
                <a:latin typeface="+mj-lt"/>
                <a:ea typeface="MS PGothic" pitchFamily="34" charset="-128"/>
              </a:rPr>
              <a:t>Source: UN World Travel Organization</a:t>
            </a:r>
            <a:endParaRPr lang="en-US" altLang="en-US" sz="600" dirty="0">
              <a:solidFill>
                <a:schemeClr val="accent4">
                  <a:lumMod val="50000"/>
                </a:schemeClr>
              </a:solidFill>
              <a:latin typeface="+mj-lt"/>
              <a:ea typeface="MS PGothic" pitchFamily="34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26374" y="1172351"/>
            <a:ext cx="38145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rgbClr val="848484">
                    <a:lumMod val="75000"/>
                  </a:srgbClr>
                </a:solidFill>
              </a:defRPr>
            </a:lvl1pPr>
          </a:lstStyle>
          <a:p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Secular Growth in International Travel</a:t>
            </a:r>
          </a:p>
        </p:txBody>
      </p:sp>
      <p:sp>
        <p:nvSpPr>
          <p:cNvPr id="19" name="TextBox 5"/>
          <p:cNvSpPr txBox="1">
            <a:spLocks noChangeArrowheads="1"/>
          </p:cNvSpPr>
          <p:nvPr/>
        </p:nvSpPr>
        <p:spPr bwMode="auto">
          <a:xfrm>
            <a:off x="196384" y="6431191"/>
            <a:ext cx="17107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en-US" sz="800" dirty="0">
                <a:solidFill>
                  <a:schemeClr val="accent4">
                    <a:lumMod val="50000"/>
                  </a:schemeClr>
                </a:solidFill>
                <a:latin typeface="+mj-lt"/>
                <a:ea typeface="MS PGothic" pitchFamily="34" charset="-128"/>
              </a:rPr>
              <a:t>Source: STR Global (March 2018)</a:t>
            </a:r>
            <a:endParaRPr lang="en-US" altLang="en-US" sz="600" dirty="0">
              <a:solidFill>
                <a:schemeClr val="accent4">
                  <a:lumMod val="50000"/>
                </a:schemeClr>
              </a:solidFill>
              <a:latin typeface="+mj-lt"/>
              <a:ea typeface="MS PGothic" pitchFamily="34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384" y="346906"/>
            <a:ext cx="721632" cy="575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0844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theme/theme1.xml><?xml version="1.0" encoding="utf-8"?>
<a:theme xmlns:a="http://schemas.openxmlformats.org/drawingml/2006/main" name="Office Theme">
  <a:themeElements>
    <a:clrScheme name="CRESWOOD MASTE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87D2F"/>
      </a:accent1>
      <a:accent2>
        <a:srgbClr val="ADCB28"/>
      </a:accent2>
      <a:accent3>
        <a:srgbClr val="333043"/>
      </a:accent3>
      <a:accent4>
        <a:srgbClr val="6A6A6A"/>
      </a:accent4>
      <a:accent5>
        <a:srgbClr val="848484"/>
      </a:accent5>
      <a:accent6>
        <a:srgbClr val="FFFFFF"/>
      </a:accent6>
      <a:hlink>
        <a:srgbClr val="FFFFFF"/>
      </a:hlink>
      <a:folHlink>
        <a:srgbClr val="FFFFFF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spAutoFit/>
      </a:bodyPr>
      <a:lstStyle>
        <a:defPPr defTabSz="457189">
          <a:spcBef>
            <a:spcPct val="20000"/>
          </a:spcBef>
          <a:defRPr sz="1600" b="1" dirty="0">
            <a:solidFill>
              <a:srgbClr val="EEECE1">
                <a:lumMod val="25000"/>
              </a:srgbClr>
            </a:solidFill>
            <a:latin typeface="Georgia" panose="02040502050405020303" pitchFamily="18" charset="0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>
        <a:defPPr marL="171450" indent="-171450" algn="l">
          <a:lnSpc>
            <a:spcPct val="70000"/>
          </a:lnSpc>
          <a:buSzPct val="80000"/>
          <a:buFontTx/>
          <a:buBlip>
            <a:blip xmlns:r="http://schemas.openxmlformats.org/officeDocument/2006/relationships" r:embed="rId1"/>
          </a:buBlip>
          <a:defRPr sz="1600" dirty="0" smtClean="0">
            <a:solidFill>
              <a:schemeClr val="accent4"/>
            </a:solidFill>
            <a:latin typeface="Georgia" panose="02040502050405020303" pitchFamily="18" charset="0"/>
            <a:cs typeface="Calibri Ligh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AB7C3DD4-0BAB-4187-AB0D-D62528DF1196}" vid="{C0705ABC-49CE-40E7-BDB5-49F5EA0AC14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14348</TotalTime>
  <Words>214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Georgia</vt:lpstr>
      <vt:lpstr>Office Theme</vt:lpstr>
      <vt:lpstr>Hilton (HLT) One of the World’s Largest, Fastest-Growing Hospitality Companies</vt:lpstr>
    </vt:vector>
  </TitlesOfParts>
  <Company>External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Alyson Nickse</dc:creator>
  <cp:lastModifiedBy>Roy Treible</cp:lastModifiedBy>
  <cp:revision>1002</cp:revision>
  <cp:lastPrinted>2017-07-12T17:00:17Z</cp:lastPrinted>
  <dcterms:created xsi:type="dcterms:W3CDTF">2016-04-14T18:06:49Z</dcterms:created>
  <dcterms:modified xsi:type="dcterms:W3CDTF">2018-08-21T12:24:47Z</dcterms:modified>
</cp:coreProperties>
</file>