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9" r:id="rId2"/>
  </p:sldIdLst>
  <p:sldSz cx="9144000" cy="6858000" type="screen4x3"/>
  <p:notesSz cx="7010400" cy="9296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397122-AE2D-46BE-8BA9-AADBF4789D72}">
          <p14:sldIdLst/>
        </p14:section>
        <p14:section name="Individual stocks" id="{5F98E5AA-DC33-4CC8-91D7-DDE2C61163D3}">
          <p14:sldIdLst>
            <p14:sldId id="519"/>
          </p14:sldIdLst>
        </p14:section>
        <p14:section name="Vehicles" id="{9294C81C-F430-43CE-BC61-DA527AE51D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6A6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11" autoAdjust="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2160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9790"/>
    </p:cViewPr>
  </p:sorterViewPr>
  <p:notesViewPr>
    <p:cSldViewPr snapToGrid="0">
      <p:cViewPr varScale="1">
        <p:scale>
          <a:sx n="59" d="100"/>
          <a:sy n="59" d="100"/>
        </p:scale>
        <p:origin x="207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D3942B00-0091-4282-8EF2-C2A3B3A7D1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3290999A-3CD9-4087-A6AB-F4915EF5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5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11D1F14B-0ED0-4426-8B6E-A5019F5DA26F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352454F-B8C5-455B-A4DD-26441732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9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317625"/>
            <a:ext cx="4088023" cy="21971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76424" y="3798888"/>
            <a:ext cx="4097947" cy="2197466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298450" y="3798888"/>
            <a:ext cx="4088023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776424" y="1317625"/>
            <a:ext cx="4097948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6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7884" y="1412575"/>
            <a:ext cx="2011854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7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87662" cy="683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131"/>
            <a:ext cx="8229600" cy="490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buFont typeface="Arial"/>
        <a:buNone/>
        <a:defRPr sz="16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Georgia" panose="02040502050405020303" pitchFamily="18" charset="0"/>
        <a:buChar char="›"/>
        <a:defRPr sz="14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25" y="4442055"/>
            <a:ext cx="4313376" cy="2315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181" y="1347355"/>
            <a:ext cx="4632186" cy="261137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chemeClr val="accent4">
                    <a:lumMod val="50000"/>
                  </a:schemeClr>
                </a:solidFill>
              </a:rPr>
              <a:pPr/>
              <a:t>1</a:t>
            </a:fld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8016" y="334091"/>
            <a:ext cx="7290486" cy="80529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Hilton (HLT)</a:t>
            </a:r>
            <a:br>
              <a:rPr lang="en-US" sz="2300" dirty="0"/>
            </a:br>
            <a:r>
              <a:rPr lang="en-US" sz="1800" dirty="0">
                <a:solidFill>
                  <a:schemeClr val="accent1"/>
                </a:solidFill>
              </a:rPr>
              <a:t>One of the World’s Largest, Fastest-Growing Hospitality Companies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443" y="1095975"/>
            <a:ext cx="4142698" cy="3156914"/>
          </a:xfrm>
        </p:spPr>
        <p:txBody>
          <a:bodyPr>
            <a:normAutofit fontScale="92500"/>
          </a:bodyPr>
          <a:lstStyle/>
          <a:p>
            <a:pPr marL="114300" lvl="1" defTabSz="609585">
              <a:spcBef>
                <a:spcPts val="600"/>
              </a:spcBef>
              <a:spcAft>
                <a:spcPts val="200"/>
              </a:spcAft>
              <a:buClr>
                <a:srgbClr val="BAD80A"/>
              </a:buClr>
              <a:buNone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The Company:</a:t>
            </a:r>
          </a:p>
          <a:p>
            <a:pPr marL="285750" lvl="1" indent="-28575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About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–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Hotel operator and franchiser with geographic and chain scale diversity of 14 brands, 5,400 hotels and 880k rooms across 106 countries (Hilton, Hampton Inn &amp; Hilton Garden Inn ≈ 2/3 of portfolio). </a:t>
            </a:r>
          </a:p>
          <a:p>
            <a:pPr marL="285750" lvl="1" indent="-285750">
              <a:lnSpc>
                <a:spcPct val="11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</a:rPr>
              <a:t>Shift from hotel ownership to franchising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</a:rPr>
              <a:t>results in resilient, asset-light, fee-based model.</a:t>
            </a:r>
            <a:endParaRPr lang="en-US" sz="12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marL="285750" lvl="1" indent="-285750">
              <a:lnSpc>
                <a:spcPct val="11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Network effect moat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of leading hotel brand and global scale lead to room revenue premiums and lower distribution costs. </a:t>
            </a:r>
          </a:p>
          <a:p>
            <a:pPr marL="285750" lvl="1" indent="-285750">
              <a:lnSpc>
                <a:spcPct val="110000"/>
              </a:lnSpc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Increasing global market share–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value proposition of Hilton brand network generating 20% share of global room pipeline, well ahead of current 5% global room share.</a:t>
            </a:r>
            <a:endParaRPr lang="en-US" sz="1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1" indent="-28575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endParaRPr lang="en-US" sz="12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285750" lvl="1" indent="-28575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defRPr/>
            </a:pPr>
            <a:endParaRPr lang="en-US" sz="12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" y="4252240"/>
            <a:ext cx="346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848484">
                    <a:lumMod val="75000"/>
                  </a:srgbClr>
                </a:solidFill>
              </a:defRPr>
            </a:lvl1pPr>
          </a:lstStyle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Growing Market Share of Future Development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3259" y="4099675"/>
            <a:ext cx="3996541" cy="258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285744" defTabSz="609585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rgbClr val="BAD80A"/>
              </a:buClr>
              <a:defRPr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The Opportunity:</a:t>
            </a:r>
          </a:p>
          <a:p>
            <a:pPr marL="285750" lvl="1" indent="-285750" defTabSz="457189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Georgia" panose="02040502050405020303" pitchFamily="18" charset="0"/>
              <a:buChar char="›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</a:rPr>
              <a:t>Secular shift to brand affiliation –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</a:rPr>
              <a:t>better economics of branding driving record pipeline in fragmented and underpenetrated global hotel market.</a:t>
            </a:r>
          </a:p>
          <a:p>
            <a:pPr marL="285750" lvl="1" indent="-285750" defTabSz="457189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Georgia" panose="02040502050405020303" pitchFamily="18" charset="0"/>
              <a:buChar char="›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</a:rPr>
              <a:t>Substantial returns on minimal capital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</a:rPr>
              <a:t>– we expect capital efficient growth and high incremental margins will lead to increasing returns (ROIC) and a higher multiple.</a:t>
            </a:r>
          </a:p>
          <a:p>
            <a:pPr marL="285750" lvl="1" indent="-285750" defTabSz="457189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rgbClr val="487D2F">
                  <a:lumMod val="75000"/>
                </a:srgbClr>
              </a:buClr>
              <a:buSzPct val="100000"/>
              <a:buFont typeface="Georgia" panose="02040502050405020303" pitchFamily="18" charset="0"/>
              <a:buChar char="›"/>
              <a:defRPr/>
            </a:pP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</a:rPr>
              <a:t>Unit growth and fee based model reduce cyclicality 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</a:rPr>
              <a:t>– Lower operating leverage vs ownership reduces earnings volatility and unit growth offsets potential room rate weakness.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581167" y="3958726"/>
            <a:ext cx="19447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800" dirty="0">
                <a:solidFill>
                  <a:schemeClr val="accent4">
                    <a:lumMod val="50000"/>
                  </a:schemeClr>
                </a:solidFill>
                <a:latin typeface="+mj-lt"/>
                <a:ea typeface="MS PGothic" pitchFamily="34" charset="-128"/>
              </a:rPr>
              <a:t>Source: UN World Travel Organization</a:t>
            </a:r>
            <a:endParaRPr lang="en-US" altLang="en-US" sz="600" dirty="0">
              <a:solidFill>
                <a:schemeClr val="accent4">
                  <a:lumMod val="50000"/>
                </a:schemeClr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26374" y="1172351"/>
            <a:ext cx="3814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848484">
                    <a:lumMod val="75000"/>
                  </a:srgbClr>
                </a:solidFill>
              </a:defRPr>
            </a:lvl1pPr>
          </a:lstStyle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Secular Growth in International Travel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196384" y="6431191"/>
            <a:ext cx="1710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en-US" sz="800" dirty="0">
                <a:solidFill>
                  <a:schemeClr val="accent4">
                    <a:lumMod val="50000"/>
                  </a:schemeClr>
                </a:solidFill>
                <a:latin typeface="+mj-lt"/>
                <a:ea typeface="MS PGothic" pitchFamily="34" charset="-128"/>
              </a:rPr>
              <a:t>Source: STR Global (March 2018)</a:t>
            </a:r>
            <a:endParaRPr lang="en-US" altLang="en-US" sz="600" dirty="0">
              <a:solidFill>
                <a:schemeClr val="accent4">
                  <a:lumMod val="50000"/>
                </a:schemeClr>
              </a:solidFill>
              <a:latin typeface="+mj-lt"/>
              <a:ea typeface="MS PGothic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384" y="346906"/>
            <a:ext cx="721632" cy="57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8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defTabSz="457189">
          <a:spcBef>
            <a:spcPct val="20000"/>
          </a:spcBef>
          <a:defRPr sz="1600" b="1" dirty="0">
            <a:solidFill>
              <a:srgbClr val="EEECE1">
                <a:lumMod val="25000"/>
              </a:srgbClr>
            </a:solidFill>
            <a:latin typeface="Georgia" panose="02040502050405020303" pitchFamily="18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171450" indent="-171450" algn="l">
          <a:lnSpc>
            <a:spcPct val="70000"/>
          </a:lnSpc>
          <a:buSzPct val="80000"/>
          <a:buFontTx/>
          <a:buBlip>
            <a:blip xmlns:r="http://schemas.openxmlformats.org/officeDocument/2006/relationships" r:embed="rId1"/>
          </a:buBlip>
          <a:defRPr sz="1600" dirty="0" smtClean="0">
            <a:solidFill>
              <a:schemeClr val="accent4"/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14348</TotalTime>
  <Words>214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Georgia</vt:lpstr>
      <vt:lpstr>Office Theme</vt:lpstr>
      <vt:lpstr>Hilton (HLT) One of the World’s Largest, Fastest-Growing Hospitality Companies</vt:lpstr>
    </vt:vector>
  </TitlesOfParts>
  <Company>External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Nickse</dc:creator>
  <cp:lastModifiedBy>Roy Treible</cp:lastModifiedBy>
  <cp:revision>1002</cp:revision>
  <cp:lastPrinted>2017-07-12T17:00:17Z</cp:lastPrinted>
  <dcterms:created xsi:type="dcterms:W3CDTF">2016-04-14T18:06:49Z</dcterms:created>
  <dcterms:modified xsi:type="dcterms:W3CDTF">2018-08-21T12:24:47Z</dcterms:modified>
</cp:coreProperties>
</file>