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5" r:id="rId3"/>
    <p:sldId id="277" r:id="rId4"/>
    <p:sldId id="303" r:id="rId5"/>
    <p:sldId id="274" r:id="rId6"/>
    <p:sldId id="257" r:id="rId7"/>
    <p:sldId id="298" r:id="rId8"/>
    <p:sldId id="293" r:id="rId9"/>
    <p:sldId id="262" r:id="rId10"/>
    <p:sldId id="264" r:id="rId11"/>
    <p:sldId id="272" r:id="rId12"/>
    <p:sldId id="280" r:id="rId13"/>
    <p:sldId id="294" r:id="rId14"/>
    <p:sldId id="291" r:id="rId15"/>
    <p:sldId id="276" r:id="rId16"/>
    <p:sldId id="297" r:id="rId17"/>
    <p:sldId id="304" r:id="rId18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5345" autoAdjust="0"/>
  </p:normalViewPr>
  <p:slideViewPr>
    <p:cSldViewPr snapToGrid="0">
      <p:cViewPr varScale="1">
        <p:scale>
          <a:sx n="78" d="100"/>
          <a:sy n="78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0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075" cy="463550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7" y="0"/>
            <a:ext cx="3013075" cy="463550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200"/>
            </a:lvl1pPr>
          </a:lstStyle>
          <a:p>
            <a:fld id="{A6CF3846-0A53-4778-997F-92B25AB97DE5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6" rIns="91414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589"/>
            <a:ext cx="5564188" cy="3638550"/>
          </a:xfrm>
          <a:prstGeom prst="rect">
            <a:avLst/>
          </a:prstGeom>
        </p:spPr>
        <p:txBody>
          <a:bodyPr vert="horz" lIns="91414" tIns="45706" rIns="91414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7290"/>
            <a:ext cx="3013075" cy="463550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7" y="8777290"/>
            <a:ext cx="3013075" cy="463550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200"/>
            </a:lvl1pPr>
          </a:lstStyle>
          <a:p>
            <a:fld id="{25DD3E3C-EC17-4A6C-8C2D-84A850AB1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7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8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90" indent="-226990" defTabSz="907958">
              <a:buFont typeface="+mj-lt"/>
              <a:buAutoNum type="arabicPeriod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990" indent="-22699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6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90" indent="-22699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58">
              <a:defRPr/>
            </a:pPr>
            <a:endParaRPr lang="en-US" b="1" i="1" u="sng" baseline="0" dirty="0" smtClean="0"/>
          </a:p>
          <a:p>
            <a:pPr marL="680968" lvl="1" indent="-226990" defTabSz="907958">
              <a:buFont typeface="+mj-lt"/>
              <a:buAutoNum type="arabicPeriod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0968" lvl="1" indent="-226990">
              <a:buFont typeface="+mj-lt"/>
              <a:buAutoNum type="arabicPeriod"/>
            </a:pPr>
            <a:endParaRPr lang="en-US" baseline="0" dirty="0" smtClean="0"/>
          </a:p>
          <a:p>
            <a:pPr marL="226990" indent="-226990">
              <a:buFont typeface="+mj-lt"/>
              <a:buAutoNum type="arabicPeriod"/>
            </a:pPr>
            <a:endParaRPr lang="en-US" baseline="0" dirty="0" smtClean="0"/>
          </a:p>
          <a:p>
            <a:pPr marL="226990" indent="-226990">
              <a:buFont typeface="+mj-lt"/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44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90" indent="-22699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6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90" indent="-22699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3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90" indent="-226990">
              <a:buFont typeface="+mj-lt"/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90" indent="-226990">
              <a:buFont typeface="+mj-lt"/>
              <a:buAutoNum type="arabicPeriod"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5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990" indent="-22699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58"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3E3C-EC17-4A6C-8C2D-84A850AB1F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1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5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4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02F8-2184-4701-887B-89931A0178CD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3EA1-6BDE-41EF-9F72-3F358650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40" y="1068634"/>
            <a:ext cx="6883794" cy="4653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457" y="5816184"/>
            <a:ext cx="1771561" cy="7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76" y="448985"/>
            <a:ext cx="10515600" cy="10552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Branding = Better Owner Economics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96" y="2369587"/>
            <a:ext cx="50304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economics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unit growth with 3</a:t>
            </a:r>
            <a:r>
              <a:rPr lang="en-U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party capital.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RevPAR Index.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OTA fees.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% direct book.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overhead costs.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Virtuous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of increasingly powerful brand and loyalty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drives scale and better economics.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proposition leads to disproportionate pipeline share.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070" y="2167912"/>
            <a:ext cx="3368286" cy="3296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136" y="2097417"/>
            <a:ext cx="3493245" cy="33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Loyalty Program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147" y="1880393"/>
            <a:ext cx="8542422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part of their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virtuous cycle: drives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growth while delivering a better product to customers and better economics to franchisees.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78m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59%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system-wide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occupancy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reward points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passed through to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franchisees.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Co-branded cards drive loyalty membership.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12" y="175418"/>
            <a:ext cx="2667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Drivers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4" y="1890195"/>
            <a:ext cx="9758925" cy="39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0160" y="432262"/>
            <a:ext cx="959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Pipeline Conversion Value Creation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1418" y="1328447"/>
            <a:ext cx="5530369" cy="50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44" y="1314871"/>
            <a:ext cx="6148211" cy="24161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inconsistency as a result of franchise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than expected pipeline growth.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alternative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accommodations    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Airbnb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RevPAR trends.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181" y="2522924"/>
            <a:ext cx="7909685" cy="3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RevPAR Trends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31" y="1405933"/>
            <a:ext cx="7467738" cy="51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176" y="0"/>
            <a:ext cx="694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524" y="3225114"/>
            <a:ext cx="6970816" cy="2593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0432" y="1915297"/>
            <a:ext cx="9391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MSD unit growth - 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close to 3 yrs. worth of unit growth already under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LSD RevPAR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FCF Margins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6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9610" y="1350834"/>
            <a:ext cx="2401390" cy="12792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brands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5,400 Properties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880,000 Rooms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41" y="1302481"/>
            <a:ext cx="2956208" cy="1327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2995612"/>
            <a:ext cx="115919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Invest?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047" y="1690688"/>
            <a:ext cx="9624753" cy="303772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effect of leading hotel brand and global scale provide a moat which they can monetize through a resilient, asset-light, fee-based model.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 pipeline generating substantial returns on minimal capital should drive valuation multiple.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significant cash which is returned to shareholders through dividends and buybacks.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Favorable ESG Rating.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6716" y="581891"/>
            <a:ext cx="9576454" cy="57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RevPAR – Revenue per Available Room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RevPAR: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ombines unit revenue measure and capacity utilization into one metric.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RevPAR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tells you the brand’s competitive set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premium/discount.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969" y="2794882"/>
            <a:ext cx="7638062" cy="30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Room Supply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865" y="2044700"/>
            <a:ext cx="4985252" cy="3674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636" y="1454808"/>
            <a:ext cx="3102664" cy="1906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622" y="3733797"/>
            <a:ext cx="3212743" cy="27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 Global Market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037" y="2844800"/>
            <a:ext cx="4690391" cy="2725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7159" y="1396323"/>
            <a:ext cx="5353397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global market is fragmented, but a changing competitive environment is driving a secular shift to brand affiliation.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77" y="2449044"/>
            <a:ext cx="4867504" cy="3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Growing Travel Spend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585" y="1807066"/>
            <a:ext cx="4867180" cy="3446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601" y="1807066"/>
            <a:ext cx="6116136" cy="3446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604" y="1506430"/>
            <a:ext cx="4265141" cy="36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Tourism Council Estimates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7392" y="1506430"/>
            <a:ext cx="53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World Travel Estimates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Hotel Business Models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9980" y="2315264"/>
            <a:ext cx="9252039" cy="26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6641</TotalTime>
  <Words>324</Words>
  <Application>Microsoft Office PowerPoint</Application>
  <PresentationFormat>Widescreen</PresentationFormat>
  <Paragraphs>67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Why Invest?</vt:lpstr>
      <vt:lpstr>PowerPoint Presentation</vt:lpstr>
      <vt:lpstr>RevPAR – Revenue per Available Room</vt:lpstr>
      <vt:lpstr>Global Room Supply</vt:lpstr>
      <vt:lpstr>Fragmented Global Market</vt:lpstr>
      <vt:lpstr>Growing Travel Spend</vt:lpstr>
      <vt:lpstr>Hotel Business Models </vt:lpstr>
      <vt:lpstr>Branding = Better Owner Economics</vt:lpstr>
      <vt:lpstr>Loyalty Program</vt:lpstr>
      <vt:lpstr>Model Drivers</vt:lpstr>
      <vt:lpstr>PowerPoint Presentation</vt:lpstr>
      <vt:lpstr>Key Risks</vt:lpstr>
      <vt:lpstr>Historical RevPAR Trends</vt:lpstr>
      <vt:lpstr>PowerPoint Presentation</vt:lpstr>
      <vt:lpstr>Valuation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Kanwal</dc:creator>
  <cp:lastModifiedBy>Sarah Kanwal</cp:lastModifiedBy>
  <cp:revision>196</cp:revision>
  <cp:lastPrinted>2018-08-20T21:36:30Z</cp:lastPrinted>
  <dcterms:created xsi:type="dcterms:W3CDTF">2018-08-03T16:23:22Z</dcterms:created>
  <dcterms:modified xsi:type="dcterms:W3CDTF">2018-08-21T12:43:55Z</dcterms:modified>
</cp:coreProperties>
</file>