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7" r:id="rId2"/>
    <p:sldId id="258" r:id="rId3"/>
    <p:sldId id="261" r:id="rId4"/>
    <p:sldId id="274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76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0DBBF1-7D5C-459D-955C-F5C8A2925DBC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8603FCE-A4CF-4E4A-AFB6-DED2D21EB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69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00188" y="1200150"/>
            <a:ext cx="4324350" cy="324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52454F-B8C5-455B-A4DD-2644173274A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709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Graphic_ArrowsOnly.ai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4702"/>
            <a:ext cx="9144000" cy="4963297"/>
          </a:xfrm>
          <a:prstGeom prst="rect">
            <a:avLst/>
          </a:prstGeom>
        </p:spPr>
      </p:pic>
      <p:pic>
        <p:nvPicPr>
          <p:cNvPr id="2" name="Picture 1" descr="CA Logo.ai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202" y="110016"/>
            <a:ext cx="1892300" cy="866548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543212" y="1082637"/>
            <a:ext cx="8065331" cy="0"/>
          </a:xfrm>
          <a:prstGeom prst="line">
            <a:avLst/>
          </a:prstGeom>
          <a:ln w="3175" cmpd="sng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Shape 42"/>
          <p:cNvSpPr txBox="1">
            <a:spLocks/>
          </p:cNvSpPr>
          <p:nvPr userDrawn="1"/>
        </p:nvSpPr>
        <p:spPr>
          <a:xfrm>
            <a:off x="598130" y="1318085"/>
            <a:ext cx="8824452" cy="770907"/>
          </a:xfrm>
          <a:prstGeom prst="rect">
            <a:avLst/>
          </a:prstGeom>
        </p:spPr>
        <p:txBody>
          <a:bodyPr/>
          <a:lstStyle>
            <a:lvl1pPr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1pPr>
            <a:lvl2pPr indent="228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2pPr>
            <a:lvl3pPr indent="457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3pPr>
            <a:lvl4pPr indent="685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4pPr>
            <a:lvl5pPr indent="9144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5pPr>
            <a:lvl6pPr indent="11430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6pPr>
            <a:lvl7pPr indent="1371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7pPr>
            <a:lvl8pPr indent="1600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8pPr>
            <a:lvl9pPr indent="1828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9pPr>
          </a:lstStyle>
          <a:p>
            <a:pPr algn="l">
              <a:defRPr sz="1800">
                <a:solidFill>
                  <a:srgbClr val="000000"/>
                </a:solidFill>
              </a:defRPr>
            </a:pPr>
            <a:endParaRPr lang="en-US" sz="2600" spc="40" dirty="0">
              <a:solidFill>
                <a:srgbClr val="487D2F"/>
              </a:solidFill>
              <a:cs typeface="Georgia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3212" y="274639"/>
            <a:ext cx="6701650" cy="68372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98450" y="1317625"/>
            <a:ext cx="4088023" cy="2197100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776424" y="3798888"/>
            <a:ext cx="4097947" cy="2197466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hart Placeholder 15"/>
          <p:cNvSpPr>
            <a:spLocks noGrp="1"/>
          </p:cNvSpPr>
          <p:nvPr>
            <p:ph type="chart" sz="quarter" idx="15"/>
          </p:nvPr>
        </p:nvSpPr>
        <p:spPr>
          <a:xfrm>
            <a:off x="298450" y="3798888"/>
            <a:ext cx="4088023" cy="2197100"/>
          </a:xfrm>
        </p:spPr>
        <p:txBody>
          <a:bodyPr/>
          <a:lstStyle>
            <a:lvl1pPr algn="ctr"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Chart Placeholder 15"/>
          <p:cNvSpPr>
            <a:spLocks noGrp="1"/>
          </p:cNvSpPr>
          <p:nvPr>
            <p:ph type="chart" sz="quarter" idx="16"/>
          </p:nvPr>
        </p:nvSpPr>
        <p:spPr>
          <a:xfrm>
            <a:off x="4776424" y="1317625"/>
            <a:ext cx="4097948" cy="2197100"/>
          </a:xfrm>
        </p:spPr>
        <p:txBody>
          <a:bodyPr/>
          <a:lstStyle>
            <a:lvl1pPr algn="ctr"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309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2"/>
          <p:cNvSpPr txBox="1">
            <a:spLocks/>
          </p:cNvSpPr>
          <p:nvPr userDrawn="1"/>
        </p:nvSpPr>
        <p:spPr>
          <a:xfrm>
            <a:off x="-129552" y="5144196"/>
            <a:ext cx="8744959" cy="770907"/>
          </a:xfrm>
          <a:prstGeom prst="rect">
            <a:avLst/>
          </a:prstGeom>
        </p:spPr>
        <p:txBody>
          <a:bodyPr/>
          <a:lstStyle>
            <a:lvl1pPr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1pPr>
            <a:lvl2pPr indent="228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2pPr>
            <a:lvl3pPr indent="457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3pPr>
            <a:lvl4pPr indent="685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4pPr>
            <a:lvl5pPr indent="9144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5pPr>
            <a:lvl6pPr indent="11430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6pPr>
            <a:lvl7pPr indent="1371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7pPr>
            <a:lvl8pPr indent="1600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8pPr>
            <a:lvl9pPr indent="1828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9pPr>
          </a:lstStyle>
          <a:p>
            <a:pPr algn="r">
              <a:defRPr sz="1800">
                <a:solidFill>
                  <a:srgbClr val="000000"/>
                </a:solidFill>
              </a:defRPr>
            </a:pPr>
            <a:endParaRPr lang="en-US" sz="2600" spc="40" dirty="0">
              <a:solidFill>
                <a:srgbClr val="487D2F"/>
              </a:solidFill>
              <a:cs typeface="Georgia"/>
            </a:endParaRPr>
          </a:p>
        </p:txBody>
      </p:sp>
      <p:pic>
        <p:nvPicPr>
          <p:cNvPr id="5" name="Picture 4" descr="Graphic_TitlePage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1783"/>
            <a:ext cx="9144000" cy="2447925"/>
          </a:xfrm>
          <a:prstGeom prst="rect">
            <a:avLst/>
          </a:prstGeom>
        </p:spPr>
      </p:pic>
      <p:pic>
        <p:nvPicPr>
          <p:cNvPr id="6" name="Picture 5" descr="CA Logo.ai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15" y="1041401"/>
            <a:ext cx="3548271" cy="1333500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 flipH="1">
            <a:off x="543212" y="5654308"/>
            <a:ext cx="8065331" cy="0"/>
          </a:xfrm>
          <a:prstGeom prst="line">
            <a:avLst/>
          </a:prstGeom>
          <a:ln w="3175" cmpd="sng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44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4176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_ArrowsOnly.ai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4702"/>
            <a:ext cx="9144000" cy="4963297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9" name="Shape 42"/>
          <p:cNvSpPr txBox="1">
            <a:spLocks/>
          </p:cNvSpPr>
          <p:nvPr userDrawn="1"/>
        </p:nvSpPr>
        <p:spPr>
          <a:xfrm>
            <a:off x="598130" y="1318085"/>
            <a:ext cx="8824452" cy="770907"/>
          </a:xfrm>
          <a:prstGeom prst="rect">
            <a:avLst/>
          </a:prstGeom>
        </p:spPr>
        <p:txBody>
          <a:bodyPr/>
          <a:lstStyle>
            <a:lvl1pPr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1pPr>
            <a:lvl2pPr indent="228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2pPr>
            <a:lvl3pPr indent="457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3pPr>
            <a:lvl4pPr indent="685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4pPr>
            <a:lvl5pPr indent="9144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5pPr>
            <a:lvl6pPr indent="11430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6pPr>
            <a:lvl7pPr indent="1371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7pPr>
            <a:lvl8pPr indent="1600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8pPr>
            <a:lvl9pPr indent="1828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9pPr>
          </a:lstStyle>
          <a:p>
            <a:pPr algn="l">
              <a:defRPr sz="1800">
                <a:solidFill>
                  <a:srgbClr val="000000"/>
                </a:solidFill>
              </a:defRPr>
            </a:pPr>
            <a:endParaRPr lang="en-US" sz="2600" spc="40" dirty="0">
              <a:solidFill>
                <a:srgbClr val="487D2F"/>
              </a:solidFill>
              <a:cs typeface="Georgia"/>
            </a:endParaRPr>
          </a:p>
        </p:txBody>
      </p:sp>
      <p:sp>
        <p:nvSpPr>
          <p:cNvPr id="10" name="Shape 42"/>
          <p:cNvSpPr txBox="1">
            <a:spLocks/>
          </p:cNvSpPr>
          <p:nvPr userDrawn="1"/>
        </p:nvSpPr>
        <p:spPr>
          <a:xfrm>
            <a:off x="598130" y="2502292"/>
            <a:ext cx="7352271" cy="2332488"/>
          </a:xfrm>
          <a:prstGeom prst="rect">
            <a:avLst/>
          </a:prstGeom>
        </p:spPr>
        <p:txBody>
          <a:bodyPr/>
          <a:lstStyle>
            <a:lvl1pPr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1pPr>
            <a:lvl2pPr indent="228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2pPr>
            <a:lvl3pPr indent="457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3pPr>
            <a:lvl4pPr indent="685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4pPr>
            <a:lvl5pPr indent="9144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5pPr>
            <a:lvl6pPr indent="11430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6pPr>
            <a:lvl7pPr indent="1371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7pPr>
            <a:lvl8pPr indent="1600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8pPr>
            <a:lvl9pPr indent="1828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9pPr>
          </a:lstStyle>
          <a:p>
            <a:pPr algn="l">
              <a:lnSpc>
                <a:spcPct val="80000"/>
              </a:lnSpc>
              <a:buSzPct val="80000"/>
              <a:defRPr sz="1800">
                <a:solidFill>
                  <a:srgbClr val="000000"/>
                </a:solidFill>
              </a:defRPr>
            </a:pPr>
            <a:endParaRPr lang="en-US" sz="1600" dirty="0">
              <a:solidFill>
                <a:srgbClr val="FFFFFF">
                  <a:lumMod val="50000"/>
                </a:srgbClr>
              </a:solidFill>
              <a:cs typeface="Calibri Light"/>
            </a:endParaRPr>
          </a:p>
        </p:txBody>
      </p:sp>
      <p:pic>
        <p:nvPicPr>
          <p:cNvPr id="11" name="Picture 10" descr="CA Logo.ai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202" y="110016"/>
            <a:ext cx="1892300" cy="86654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543212" y="1082637"/>
            <a:ext cx="8065331" cy="0"/>
          </a:xfrm>
          <a:prstGeom prst="line">
            <a:avLst/>
          </a:prstGeom>
          <a:ln w="3175" cmpd="sng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Title 4"/>
          <p:cNvSpPr>
            <a:spLocks noGrp="1"/>
          </p:cNvSpPr>
          <p:nvPr>
            <p:ph type="title"/>
          </p:nvPr>
        </p:nvSpPr>
        <p:spPr>
          <a:xfrm>
            <a:off x="543212" y="274639"/>
            <a:ext cx="6701650" cy="68372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407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787662" cy="6837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22131"/>
            <a:ext cx="8229600" cy="4904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defTabSz="60958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defTabSz="609585"/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pPr defTabSz="609585"/>
            <a:fld id="{BA4111AF-6F6F-0643-B4DB-D5DDF114BF9E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 defTabSz="609585"/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28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189" rtl="0" eaLnBrk="1" latinLnBrk="0" hangingPunct="1">
        <a:spcBef>
          <a:spcPct val="0"/>
        </a:spcBef>
        <a:buNone/>
        <a:defRPr sz="2600" kern="1200">
          <a:solidFill>
            <a:schemeClr val="accent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0" indent="0" algn="l" defTabSz="457189" rtl="0" eaLnBrk="1" latinLnBrk="0" hangingPunct="1">
        <a:spcBef>
          <a:spcPts val="600"/>
        </a:spcBef>
        <a:buFont typeface="Arial"/>
        <a:buNone/>
        <a:defRPr sz="1600" b="1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Georgia" panose="02040502050405020303" pitchFamily="18" charset="0"/>
        <a:buChar char="›"/>
        <a:defRPr sz="1400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Georgia" panose="02040502050405020303" pitchFamily="18" charset="0"/>
        <a:buChar char="›"/>
        <a:defRPr sz="1200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Georgia" panose="02040502050405020303" pitchFamily="18" charset="0"/>
        <a:buChar char="›"/>
        <a:defRPr sz="1200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Georgia" panose="02040502050405020303" pitchFamily="18" charset="0"/>
        <a:buChar char="›"/>
        <a:defRPr sz="1200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2"/>
          <p:cNvSpPr txBox="1">
            <a:spLocks/>
          </p:cNvSpPr>
          <p:nvPr/>
        </p:nvSpPr>
        <p:spPr>
          <a:xfrm>
            <a:off x="-129552" y="5144196"/>
            <a:ext cx="8744959" cy="770907"/>
          </a:xfrm>
          <a:prstGeom prst="rect">
            <a:avLst/>
          </a:prstGeom>
        </p:spPr>
        <p:txBody>
          <a:bodyPr/>
          <a:lstStyle>
            <a:lvl1pPr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1pPr>
            <a:lvl2pPr indent="228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2pPr>
            <a:lvl3pPr indent="457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3pPr>
            <a:lvl4pPr indent="685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4pPr>
            <a:lvl5pPr indent="9144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5pPr>
            <a:lvl6pPr indent="11430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6pPr>
            <a:lvl7pPr indent="1371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7pPr>
            <a:lvl8pPr indent="1600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8pPr>
            <a:lvl9pPr indent="1828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9pPr>
          </a:lstStyle>
          <a:p>
            <a:pPr algn="r">
              <a:defRPr sz="1800">
                <a:solidFill>
                  <a:srgbClr val="000000"/>
                </a:solidFill>
              </a:defRPr>
            </a:pPr>
            <a:r>
              <a:rPr lang="en-US" sz="2600" b="1" spc="40" dirty="0" smtClean="0">
                <a:solidFill>
                  <a:srgbClr val="487D2F"/>
                </a:solidFill>
                <a:cs typeface="Georgia"/>
              </a:rPr>
              <a:t>Market Neutral Strategy </a:t>
            </a:r>
            <a:r>
              <a:rPr lang="en-US" sz="2600" b="1" spc="40" dirty="0" smtClean="0">
                <a:solidFill>
                  <a:srgbClr val="487D2F"/>
                </a:solidFill>
                <a:cs typeface="Georgia"/>
              </a:rPr>
              <a:t>Review</a:t>
            </a:r>
          </a:p>
          <a:p>
            <a:pPr algn="r">
              <a:defRPr sz="1800">
                <a:solidFill>
                  <a:srgbClr val="000000"/>
                </a:solidFill>
              </a:defRPr>
            </a:pPr>
            <a:r>
              <a:rPr lang="en-US" sz="2600" b="1" spc="40" dirty="0" smtClean="0">
                <a:solidFill>
                  <a:srgbClr val="487D2F"/>
                </a:solidFill>
                <a:cs typeface="Georgia"/>
              </a:rPr>
              <a:t>Internal Use Only</a:t>
            </a:r>
            <a:endParaRPr lang="en-US" sz="2600" b="1" spc="40" dirty="0">
              <a:solidFill>
                <a:srgbClr val="487D2F"/>
              </a:solidFill>
              <a:cs typeface="Georgia"/>
            </a:endParaRPr>
          </a:p>
        </p:txBody>
      </p:sp>
      <p:pic>
        <p:nvPicPr>
          <p:cNvPr id="12" name="Picture 11" descr="Graphic_TitlePage.a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1783"/>
            <a:ext cx="9144000" cy="24479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890984" y="4548299"/>
            <a:ext cx="3209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09585"/>
            <a:r>
              <a:rPr lang="en-US" sz="1600" b="1" dirty="0" smtClean="0">
                <a:solidFill>
                  <a:srgbClr val="4D4D4D"/>
                </a:solidFill>
              </a:rPr>
              <a:t>September 2018</a:t>
            </a:r>
            <a:endParaRPr lang="en-US" sz="1600" b="1" dirty="0">
              <a:solidFill>
                <a:srgbClr val="4D4D4D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543212" y="5654308"/>
            <a:ext cx="8065331" cy="0"/>
          </a:xfrm>
          <a:prstGeom prst="line">
            <a:avLst/>
          </a:prstGeom>
          <a:ln w="3175" cmpd="sng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160" y="1371600"/>
            <a:ext cx="2011680" cy="773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1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/>
              <a:t>2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6138" y="1380392"/>
            <a:ext cx="7754816" cy="26911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171450" indent="-171450" defTabSz="609585">
              <a:lnSpc>
                <a:spcPct val="70000"/>
              </a:lnSpc>
              <a:buSzPct val="80000"/>
              <a:buFontTx/>
              <a:buBlip>
                <a:blip r:embed="rId2"/>
              </a:buBlip>
            </a:pPr>
            <a:endParaRPr lang="en-US" sz="1600" dirty="0">
              <a:solidFill>
                <a:srgbClr val="6A6A6A"/>
              </a:solidFill>
              <a:cs typeface="Calibri Ligh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8762" y="1116227"/>
            <a:ext cx="8238393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buClr>
                <a:srgbClr val="487D2F">
                  <a:lumMod val="75000"/>
                </a:srgbClr>
              </a:buClr>
            </a:pPr>
            <a:r>
              <a:rPr lang="en-US" sz="1200" b="1" dirty="0">
                <a:solidFill>
                  <a:srgbClr val="EEECE1">
                    <a:lumMod val="25000"/>
                  </a:srgbClr>
                </a:solidFill>
              </a:rPr>
              <a:t>Strategy to limit risk </a:t>
            </a:r>
            <a:r>
              <a:rPr lang="en-US" sz="1200" b="1" dirty="0" smtClean="0">
                <a:solidFill>
                  <a:srgbClr val="EEECE1">
                    <a:lumMod val="25000"/>
                  </a:srgbClr>
                </a:solidFill>
              </a:rPr>
              <a:t>with return potential above the </a:t>
            </a:r>
            <a:r>
              <a:rPr lang="en-US" sz="1200" b="1" dirty="0" err="1" smtClean="0">
                <a:solidFill>
                  <a:srgbClr val="EEECE1">
                    <a:lumMod val="25000"/>
                  </a:srgbClr>
                </a:solidFill>
              </a:rPr>
              <a:t>Agg</a:t>
            </a:r>
            <a:endParaRPr lang="en-US" sz="1200" b="1" i="1" dirty="0">
              <a:solidFill>
                <a:srgbClr val="EEECE1">
                  <a:lumMod val="25000"/>
                </a:srgbClr>
              </a:solidFill>
            </a:endParaRPr>
          </a:p>
          <a:p>
            <a:pPr marL="285750" indent="-168275" defTabSz="609585">
              <a:spcBef>
                <a:spcPts val="600"/>
              </a:spcBef>
              <a:buClr>
                <a:srgbClr val="487D2F">
                  <a:lumMod val="75000"/>
                </a:srgbClr>
              </a:buClr>
              <a:buFont typeface="Georgia" panose="02040502050405020303" pitchFamily="18" charset="0"/>
              <a:buChar char="›"/>
            </a:pPr>
            <a:r>
              <a:rPr lang="en-US" sz="1200" dirty="0">
                <a:solidFill>
                  <a:srgbClr val="EEECE1">
                    <a:lumMod val="25000"/>
                  </a:srgbClr>
                </a:solidFill>
              </a:rPr>
              <a:t>Mix of offsetting long a short equity positions</a:t>
            </a:r>
          </a:p>
          <a:p>
            <a:pPr defTabSz="609585">
              <a:buClr>
                <a:srgbClr val="487D2F">
                  <a:lumMod val="75000"/>
                </a:srgbClr>
              </a:buClr>
            </a:pPr>
            <a:r>
              <a:rPr lang="en-US" sz="1200" b="1" dirty="0">
                <a:solidFill>
                  <a:srgbClr val="EEECE1">
                    <a:lumMod val="25000"/>
                  </a:srgbClr>
                </a:solidFill>
              </a:rPr>
              <a:t>Goal is to have a beta of zero over time</a:t>
            </a:r>
          </a:p>
          <a:p>
            <a:pPr marL="285750" indent="-168275" defTabSz="609585">
              <a:spcBef>
                <a:spcPts val="600"/>
              </a:spcBef>
              <a:buClr>
                <a:srgbClr val="487D2F">
                  <a:lumMod val="75000"/>
                </a:srgbClr>
              </a:buClr>
              <a:buFont typeface="Georgia" panose="02040502050405020303" pitchFamily="18" charset="0"/>
              <a:buChar char="›"/>
            </a:pPr>
            <a:r>
              <a:rPr lang="en-US" sz="1200" dirty="0" smtClean="0">
                <a:solidFill>
                  <a:srgbClr val="EEECE1">
                    <a:lumMod val="25000"/>
                  </a:srgbClr>
                </a:solidFill>
              </a:rPr>
              <a:t>Limiting exposure to movements in the equity markets</a:t>
            </a:r>
            <a:endParaRPr lang="en-US" sz="1200" dirty="0">
              <a:solidFill>
                <a:srgbClr val="EEECE1">
                  <a:lumMod val="25000"/>
                </a:srgbClr>
              </a:solidFill>
            </a:endParaRPr>
          </a:p>
          <a:p>
            <a:pPr defTabSz="609585">
              <a:buClr>
                <a:srgbClr val="487D2F">
                  <a:lumMod val="75000"/>
                </a:srgbClr>
              </a:buClr>
            </a:pPr>
            <a:r>
              <a:rPr lang="en-US" sz="1200" b="1" dirty="0">
                <a:solidFill>
                  <a:srgbClr val="EEECE1">
                    <a:lumMod val="25000"/>
                  </a:srgbClr>
                </a:solidFill>
              </a:rPr>
              <a:t>Provides diversification benefit as part of a balanced portfolio</a:t>
            </a:r>
          </a:p>
          <a:p>
            <a:pPr marL="285750" indent="-168275" defTabSz="609585">
              <a:spcBef>
                <a:spcPts val="600"/>
              </a:spcBef>
              <a:buClr>
                <a:srgbClr val="487D2F">
                  <a:lumMod val="75000"/>
                </a:srgbClr>
              </a:buClr>
              <a:buFont typeface="Georgia" panose="02040502050405020303" pitchFamily="18" charset="0"/>
              <a:buChar char="›"/>
            </a:pPr>
            <a:r>
              <a:rPr lang="en-US" sz="1200" dirty="0" smtClean="0">
                <a:solidFill>
                  <a:srgbClr val="EEECE1">
                    <a:lumMod val="25000"/>
                  </a:srgbClr>
                </a:solidFill>
              </a:rPr>
              <a:t>Generally low </a:t>
            </a:r>
            <a:r>
              <a:rPr lang="en-US" sz="1200" dirty="0">
                <a:solidFill>
                  <a:srgbClr val="EEECE1">
                    <a:lumMod val="25000"/>
                  </a:srgbClr>
                </a:solidFill>
              </a:rPr>
              <a:t>correlation to traditional asset classes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43212" y="274639"/>
            <a:ext cx="6701650" cy="68372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  <a:sym typeface="Georgia"/>
              </a:rPr>
              <a:t>Why did we buy a market neutral strategy?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606" y="5117381"/>
            <a:ext cx="8600788" cy="1563314"/>
          </a:xfrm>
          <a:prstGeom prst="rect">
            <a:avLst/>
          </a:prstGeom>
        </p:spPr>
      </p:pic>
      <p:sp>
        <p:nvSpPr>
          <p:cNvPr id="12" name="Text Placeholder 3"/>
          <p:cNvSpPr txBox="1">
            <a:spLocks/>
          </p:cNvSpPr>
          <p:nvPr/>
        </p:nvSpPr>
        <p:spPr>
          <a:xfrm>
            <a:off x="2345370" y="4770039"/>
            <a:ext cx="4453259" cy="311439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l" defTabSz="457189" rtl="0" eaLnBrk="1" latinLnBrk="0" hangingPunct="1">
              <a:spcBef>
                <a:spcPts val="600"/>
              </a:spcBef>
              <a:buFont typeface="Arial"/>
              <a:buNone/>
              <a:defRPr sz="1600" b="1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742932" indent="-28574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Georgia" panose="02040502050405020303" pitchFamily="18" charset="0"/>
              <a:buChar char="›"/>
              <a:defRPr sz="14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2971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349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Clr>
                <a:srgbClr val="BAD80A"/>
              </a:buClr>
              <a:buSzPct val="70000"/>
              <a:buFont typeface="Georgia" panose="02040502050405020303" pitchFamily="18" charset="0"/>
              <a:buNone/>
              <a:defRPr/>
            </a:pPr>
            <a:r>
              <a:rPr lang="en-US" sz="1200" b="1" dirty="0" smtClean="0">
                <a:solidFill>
                  <a:srgbClr val="4D4D4D"/>
                </a:solidFill>
                <a:latin typeface="Georgia" panose="02040502050405020303"/>
              </a:rPr>
              <a:t>Rolling Beta Since Inception</a:t>
            </a:r>
          </a:p>
        </p:txBody>
      </p:sp>
      <p:sp>
        <p:nvSpPr>
          <p:cNvPr id="13" name="Text Placeholder 3"/>
          <p:cNvSpPr txBox="1">
            <a:spLocks/>
          </p:cNvSpPr>
          <p:nvPr/>
        </p:nvSpPr>
        <p:spPr>
          <a:xfrm>
            <a:off x="2345369" y="2606380"/>
            <a:ext cx="4453259" cy="31143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457189" rtl="0" eaLnBrk="1" latinLnBrk="0" hangingPunct="1">
              <a:spcBef>
                <a:spcPts val="600"/>
              </a:spcBef>
              <a:buFont typeface="Arial"/>
              <a:buNone/>
              <a:defRPr sz="1600" b="1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742932" indent="-28574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Georgia" panose="02040502050405020303" pitchFamily="18" charset="0"/>
              <a:buChar char="›"/>
              <a:defRPr sz="14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2971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349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Clr>
                <a:srgbClr val="BAD80A"/>
              </a:buClr>
              <a:buSzPct val="70000"/>
              <a:buFont typeface="Georgia" panose="02040502050405020303" pitchFamily="18" charset="0"/>
              <a:buNone/>
              <a:defRPr/>
            </a:pPr>
            <a:r>
              <a:rPr lang="en-US" sz="1200" b="1" dirty="0" smtClean="0">
                <a:solidFill>
                  <a:srgbClr val="4D4D4D"/>
                </a:solidFill>
                <a:latin typeface="Georgia" panose="02040502050405020303"/>
              </a:rPr>
              <a:t>Correlation Since Inception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172" y="2970731"/>
            <a:ext cx="7974623" cy="170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50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/>
              <a:t>3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3212" y="1097281"/>
            <a:ext cx="779676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buClr>
                <a:srgbClr val="487D2F">
                  <a:lumMod val="75000"/>
                </a:srgbClr>
              </a:buClr>
            </a:pPr>
            <a:r>
              <a:rPr lang="en-US" sz="1200" b="1" dirty="0" smtClean="0">
                <a:solidFill>
                  <a:srgbClr val="EEECE1">
                    <a:lumMod val="25000"/>
                  </a:srgbClr>
                </a:solidFill>
              </a:rPr>
              <a:t>Value vs. growth</a:t>
            </a:r>
            <a:endParaRPr lang="en-US" sz="1200" b="1" i="1" dirty="0">
              <a:solidFill>
                <a:srgbClr val="EEECE1">
                  <a:lumMod val="25000"/>
                </a:srgbClr>
              </a:solidFill>
            </a:endParaRPr>
          </a:p>
          <a:p>
            <a:pPr marL="285750" indent="-168275" defTabSz="609585">
              <a:spcBef>
                <a:spcPts val="600"/>
              </a:spcBef>
              <a:buClr>
                <a:srgbClr val="487D2F">
                  <a:lumMod val="75000"/>
                </a:srgbClr>
              </a:buClr>
              <a:buFont typeface="Georgia" panose="02040502050405020303" pitchFamily="18" charset="0"/>
              <a:buChar char="›"/>
            </a:pPr>
            <a:r>
              <a:rPr lang="en-US" sz="1200" dirty="0" smtClean="0">
                <a:solidFill>
                  <a:srgbClr val="EEECE1">
                    <a:lumMod val="25000"/>
                  </a:srgbClr>
                </a:solidFill>
              </a:rPr>
              <a:t>Themes focused on cheap versus expensive securities based on comparisons within industry</a:t>
            </a:r>
          </a:p>
          <a:p>
            <a:pPr marL="285750" indent="-168275" defTabSz="609585">
              <a:spcBef>
                <a:spcPts val="600"/>
              </a:spcBef>
              <a:buClr>
                <a:srgbClr val="487D2F">
                  <a:lumMod val="75000"/>
                </a:srgbClr>
              </a:buClr>
              <a:buFont typeface="Georgia" panose="02040502050405020303" pitchFamily="18" charset="0"/>
              <a:buChar char="›"/>
            </a:pPr>
            <a:r>
              <a:rPr lang="en-US" sz="1200" dirty="0" smtClean="0">
                <a:solidFill>
                  <a:srgbClr val="EEECE1">
                    <a:lumMod val="25000"/>
                  </a:srgbClr>
                </a:solidFill>
              </a:rPr>
              <a:t>Underperformance across most regions and across many different flavors of valuation</a:t>
            </a:r>
            <a:endParaRPr lang="en-US" sz="1200" dirty="0">
              <a:solidFill>
                <a:srgbClr val="EEECE1">
                  <a:lumMod val="25000"/>
                </a:srgbClr>
              </a:solidFill>
            </a:endParaRPr>
          </a:p>
          <a:p>
            <a:pPr defTabSz="609585">
              <a:buClr>
                <a:srgbClr val="487D2F">
                  <a:lumMod val="75000"/>
                </a:srgbClr>
              </a:buClr>
            </a:pPr>
            <a:r>
              <a:rPr lang="en-US" sz="1200" b="1" dirty="0" smtClean="0">
                <a:solidFill>
                  <a:srgbClr val="EEECE1">
                    <a:lumMod val="25000"/>
                  </a:srgbClr>
                </a:solidFill>
              </a:rPr>
              <a:t>Investor Sentiment</a:t>
            </a:r>
            <a:endParaRPr lang="en-US" sz="1200" b="1" dirty="0">
              <a:solidFill>
                <a:srgbClr val="EEECE1">
                  <a:lumMod val="25000"/>
                </a:srgbClr>
              </a:solidFill>
            </a:endParaRPr>
          </a:p>
          <a:p>
            <a:pPr marL="285750" indent="-168275" defTabSz="609585">
              <a:spcBef>
                <a:spcPts val="600"/>
              </a:spcBef>
              <a:buClr>
                <a:srgbClr val="487D2F">
                  <a:lumMod val="75000"/>
                </a:srgbClr>
              </a:buClr>
              <a:buFont typeface="Georgia" panose="02040502050405020303" pitchFamily="18" charset="0"/>
              <a:buChar char="›"/>
            </a:pPr>
            <a:r>
              <a:rPr lang="en-US" sz="1200" dirty="0" smtClean="0">
                <a:solidFill>
                  <a:srgbClr val="EEECE1">
                    <a:lumMod val="25000"/>
                  </a:srgbClr>
                </a:solidFill>
              </a:rPr>
              <a:t>Themes focused on investor activity in the market, including short activity</a:t>
            </a:r>
          </a:p>
          <a:p>
            <a:pPr marL="285750" indent="-168275" defTabSz="609585">
              <a:spcBef>
                <a:spcPts val="600"/>
              </a:spcBef>
              <a:buClr>
                <a:srgbClr val="487D2F">
                  <a:lumMod val="75000"/>
                </a:srgbClr>
              </a:buClr>
              <a:buFont typeface="Georgia" panose="02040502050405020303" pitchFamily="18" charset="0"/>
              <a:buChar char="›"/>
            </a:pPr>
            <a:r>
              <a:rPr lang="en-US" sz="1200" dirty="0" smtClean="0">
                <a:solidFill>
                  <a:srgbClr val="EEECE1">
                    <a:lumMod val="25000"/>
                  </a:srgbClr>
                </a:solidFill>
              </a:rPr>
              <a:t>Losses have been driven by both long and short positions and spread out across different names</a:t>
            </a:r>
            <a:endParaRPr lang="en-US" sz="1200" dirty="0">
              <a:solidFill>
                <a:srgbClr val="EEECE1">
                  <a:lumMod val="25000"/>
                </a:srgbClr>
              </a:solidFill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43212" y="274639"/>
            <a:ext cx="6701650" cy="68372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  <a:sym typeface="Georgia"/>
              </a:rPr>
              <a:t>Why has QMNIX underperformed</a:t>
            </a:r>
            <a:r>
              <a:rPr lang="en-US" dirty="0" smtClean="0">
                <a:sym typeface="Georgia"/>
              </a:rPr>
              <a:t>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2338991" y="2688986"/>
            <a:ext cx="4453259" cy="31143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457189" rtl="0" eaLnBrk="1" latinLnBrk="0" hangingPunct="1">
              <a:spcBef>
                <a:spcPts val="600"/>
              </a:spcBef>
              <a:buFont typeface="Arial"/>
              <a:buNone/>
              <a:defRPr sz="1600" b="1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742932" indent="-28574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Georgia" panose="02040502050405020303" pitchFamily="18" charset="0"/>
              <a:buChar char="›"/>
              <a:defRPr sz="14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2971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349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Clr>
                <a:srgbClr val="BAD80A"/>
              </a:buClr>
              <a:buSzPct val="70000"/>
              <a:buFont typeface="Georgia" panose="02040502050405020303" pitchFamily="18" charset="0"/>
              <a:buNone/>
              <a:defRPr/>
            </a:pPr>
            <a:r>
              <a:rPr lang="en-US" sz="1200" b="1" dirty="0" smtClean="0">
                <a:solidFill>
                  <a:srgbClr val="4D4D4D"/>
                </a:solidFill>
                <a:latin typeface="Georgia" panose="02040502050405020303"/>
              </a:rPr>
              <a:t>Attribution by Theme Since Inception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008" y="3097137"/>
            <a:ext cx="6933223" cy="365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15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/>
              <a:t>4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3212" y="1091516"/>
            <a:ext cx="8286263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buClr>
                <a:srgbClr val="487D2F">
                  <a:lumMod val="75000"/>
                </a:srgbClr>
              </a:buClr>
            </a:pPr>
            <a:r>
              <a:rPr lang="en-US" sz="1200" b="1" dirty="0">
                <a:solidFill>
                  <a:srgbClr val="EEECE1">
                    <a:lumMod val="25000"/>
                  </a:srgbClr>
                </a:solidFill>
              </a:rPr>
              <a:t>The investment theory behind this strategy is not broken</a:t>
            </a:r>
          </a:p>
          <a:p>
            <a:pPr marL="285750" indent="-168275" defTabSz="609585">
              <a:spcBef>
                <a:spcPts val="600"/>
              </a:spcBef>
              <a:buClr>
                <a:srgbClr val="487D2F">
                  <a:lumMod val="75000"/>
                </a:srgbClr>
              </a:buClr>
              <a:buFont typeface="Georgia" panose="02040502050405020303" pitchFamily="18" charset="0"/>
              <a:buChar char="›"/>
            </a:pPr>
            <a:r>
              <a:rPr lang="en-US" sz="1200" dirty="0" smtClean="0">
                <a:solidFill>
                  <a:srgbClr val="EEECE1">
                    <a:lumMod val="25000"/>
                  </a:srgbClr>
                </a:solidFill>
              </a:rPr>
              <a:t>Value investing has outperformed for nearly a century and non-normal distributions have occurred in the past</a:t>
            </a:r>
          </a:p>
          <a:p>
            <a:pPr marL="285750" indent="-168275" defTabSz="609585">
              <a:spcBef>
                <a:spcPts val="600"/>
              </a:spcBef>
              <a:buClr>
                <a:srgbClr val="487D2F">
                  <a:lumMod val="75000"/>
                </a:srgbClr>
              </a:buClr>
              <a:buFont typeface="Georgia" panose="02040502050405020303" pitchFamily="18" charset="0"/>
              <a:buChar char="›"/>
            </a:pPr>
            <a:r>
              <a:rPr lang="en-US" sz="1200" dirty="0" smtClean="0">
                <a:solidFill>
                  <a:srgbClr val="EEECE1">
                    <a:lumMod val="25000"/>
                  </a:srgbClr>
                </a:solidFill>
              </a:rPr>
              <a:t>We do not believe the value factor has been arbitraged away, meaning there is still opportunity to generate alpha</a:t>
            </a:r>
          </a:p>
          <a:p>
            <a:pPr defTabSz="609585">
              <a:buClr>
                <a:srgbClr val="487D2F">
                  <a:lumMod val="75000"/>
                </a:srgbClr>
              </a:buClr>
            </a:pPr>
            <a:r>
              <a:rPr lang="en-US" sz="1200" b="1" dirty="0">
                <a:solidFill>
                  <a:srgbClr val="EEECE1">
                    <a:lumMod val="25000"/>
                  </a:srgbClr>
                </a:solidFill>
              </a:rPr>
              <a:t>Despite recent underperformance, we remain focused on long term results</a:t>
            </a:r>
          </a:p>
          <a:p>
            <a:pPr marL="285750" indent="-168275" defTabSz="609585">
              <a:spcBef>
                <a:spcPts val="600"/>
              </a:spcBef>
              <a:buClr>
                <a:srgbClr val="487D2F">
                  <a:lumMod val="75000"/>
                </a:srgbClr>
              </a:buClr>
              <a:buFont typeface="Georgia" panose="02040502050405020303" pitchFamily="18" charset="0"/>
              <a:buChar char="›"/>
            </a:pPr>
            <a:r>
              <a:rPr lang="en-US" sz="1200" dirty="0">
                <a:solidFill>
                  <a:srgbClr val="EEECE1">
                    <a:lumMod val="25000"/>
                  </a:srgbClr>
                </a:solidFill>
              </a:rPr>
              <a:t>The losses this year have already been endured; since the fund’s inception (10/2014) QMNIX has still outperformed the </a:t>
            </a:r>
            <a:r>
              <a:rPr lang="en-US" sz="1200" dirty="0" err="1">
                <a:solidFill>
                  <a:srgbClr val="EEECE1">
                    <a:lumMod val="25000"/>
                  </a:srgbClr>
                </a:solidFill>
              </a:rPr>
              <a:t>Agg</a:t>
            </a:r>
            <a:r>
              <a:rPr lang="en-US" sz="1200">
                <a:solidFill>
                  <a:srgbClr val="EEECE1">
                    <a:lumMod val="25000"/>
                  </a:srgbClr>
                </a:solidFill>
              </a:rPr>
              <a:t> by 17</a:t>
            </a:r>
            <a:r>
              <a:rPr lang="en-US" sz="1200" smtClean="0">
                <a:solidFill>
                  <a:srgbClr val="EEECE1">
                    <a:lumMod val="25000"/>
                  </a:srgbClr>
                </a:solidFill>
              </a:rPr>
              <a:t>%</a:t>
            </a:r>
            <a:endParaRPr lang="en-US" sz="1200" b="1" dirty="0" smtClean="0">
              <a:solidFill>
                <a:srgbClr val="EEECE1">
                  <a:lumMod val="25000"/>
                </a:srgbClr>
              </a:solidFill>
            </a:endParaRPr>
          </a:p>
          <a:p>
            <a:pPr defTabSz="609585">
              <a:buClr>
                <a:srgbClr val="487D2F">
                  <a:lumMod val="75000"/>
                </a:srgbClr>
              </a:buClr>
            </a:pPr>
            <a:r>
              <a:rPr lang="en-US" sz="1200" b="1" dirty="0" smtClean="0">
                <a:solidFill>
                  <a:srgbClr val="EEECE1">
                    <a:lumMod val="25000"/>
                  </a:srgbClr>
                </a:solidFill>
              </a:rPr>
              <a:t>We still believe in the efficacy of holding a zero beta strategy as part of a broad portfolio</a:t>
            </a:r>
            <a:endParaRPr lang="en-US" sz="1200" b="1" i="1" dirty="0" smtClean="0">
              <a:solidFill>
                <a:srgbClr val="EEECE1">
                  <a:lumMod val="25000"/>
                </a:srgbClr>
              </a:solidFill>
            </a:endParaRPr>
          </a:p>
          <a:p>
            <a:pPr marL="285750" indent="-168275" defTabSz="609585">
              <a:spcBef>
                <a:spcPts val="600"/>
              </a:spcBef>
              <a:buClr>
                <a:srgbClr val="487D2F">
                  <a:lumMod val="75000"/>
                </a:srgbClr>
              </a:buClr>
              <a:buFont typeface="Georgia" panose="02040502050405020303" pitchFamily="18" charset="0"/>
              <a:buChar char="›"/>
            </a:pPr>
            <a:r>
              <a:rPr lang="en-US" sz="1200" dirty="0" smtClean="0">
                <a:solidFill>
                  <a:srgbClr val="EEECE1">
                    <a:lumMod val="25000"/>
                  </a:srgbClr>
                </a:solidFill>
              </a:rPr>
              <a:t>From a portfolio perspective, we still believe in the benefits provided by non-correlated assets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43212" y="274639"/>
            <a:ext cx="6701650" cy="68372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  <a:sym typeface="Georgia"/>
              </a:rPr>
              <a:t>Why are we remaining invested in QMNIX</a:t>
            </a:r>
            <a:r>
              <a:rPr lang="en-US" dirty="0" smtClean="0">
                <a:sym typeface="Georgia"/>
              </a:rPr>
              <a:t>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2286000" y="2963933"/>
            <a:ext cx="4572000" cy="31143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457189" rtl="0" eaLnBrk="1" latinLnBrk="0" hangingPunct="1">
              <a:spcBef>
                <a:spcPts val="600"/>
              </a:spcBef>
              <a:buFont typeface="Arial"/>
              <a:buNone/>
              <a:defRPr sz="1600" b="1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742932" indent="-28574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Font typeface="Georgia" panose="02040502050405020303" pitchFamily="18" charset="0"/>
              <a:buChar char="›"/>
              <a:defRPr sz="14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2971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349" indent="-228594" algn="l" defTabSz="457189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Georgia" panose="02040502050405020303" pitchFamily="18" charset="0"/>
              <a:buChar char="›"/>
              <a:defRPr sz="1200" kern="1200" baseline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Clr>
                <a:srgbClr val="BAD80A"/>
              </a:buClr>
              <a:buSzPct val="70000"/>
              <a:buFont typeface="Georgia" panose="02040502050405020303" pitchFamily="18" charset="0"/>
              <a:buNone/>
              <a:defRPr/>
            </a:pPr>
            <a:r>
              <a:rPr lang="en-US" sz="1200" b="1" dirty="0" smtClean="0">
                <a:solidFill>
                  <a:srgbClr val="4D4D4D"/>
                </a:solidFill>
                <a:latin typeface="Georgia" panose="02040502050405020303"/>
              </a:rPr>
              <a:t>Value Investing – High Minus Low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901" y="3284168"/>
            <a:ext cx="7540197" cy="3437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68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name="1_Office Theme">
  <a:themeElements>
    <a:clrScheme name="CRESWOOD MASTE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87D2F"/>
      </a:accent1>
      <a:accent2>
        <a:srgbClr val="ADCB28"/>
      </a:accent2>
      <a:accent3>
        <a:srgbClr val="333043"/>
      </a:accent3>
      <a:accent4>
        <a:srgbClr val="6A6A6A"/>
      </a:accent4>
      <a:accent5>
        <a:srgbClr val="848484"/>
      </a:accent5>
      <a:accent6>
        <a:srgbClr val="FFFFFF"/>
      </a:accent6>
      <a:hlink>
        <a:srgbClr val="FFFFFF"/>
      </a:hlink>
      <a:folHlink>
        <a:srgbClr val="FFFFFF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 defTabSz="457189">
          <a:spcBef>
            <a:spcPct val="20000"/>
          </a:spcBef>
          <a:defRPr sz="1600" b="1" dirty="0">
            <a:solidFill>
              <a:srgbClr val="EEECE1">
                <a:lumMod val="25000"/>
              </a:srgbClr>
            </a:solidFill>
            <a:latin typeface="Georgia" panose="02040502050405020303" pitchFamily="18" charset="0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>
        <a:defPPr marL="171450" indent="-171450" algn="l">
          <a:lnSpc>
            <a:spcPct val="70000"/>
          </a:lnSpc>
          <a:buSzPct val="80000"/>
          <a:buFontTx/>
          <a:buBlip>
            <a:blip xmlns:r="http://schemas.openxmlformats.org/officeDocument/2006/relationships" r:embed="rId1"/>
          </a:buBlip>
          <a:defRPr sz="1600" dirty="0" smtClean="0">
            <a:solidFill>
              <a:schemeClr val="accent4"/>
            </a:solidFill>
            <a:latin typeface="Georgia" panose="02040502050405020303" pitchFamily="18" charset="0"/>
            <a:cs typeface="Calibri Ligh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AB7C3DD4-0BAB-4187-AB0D-D62528DF1196}" vid="{C0705ABC-49CE-40E7-BDB5-49F5EA0AC1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23211</TotalTime>
  <Words>276</Words>
  <Application>Microsoft Office PowerPoint</Application>
  <PresentationFormat>On-screen Show (4:3)</PresentationFormat>
  <Paragraphs>33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Georgia</vt:lpstr>
      <vt:lpstr>1_Office Theme</vt:lpstr>
      <vt:lpstr>PowerPoint Presentation</vt:lpstr>
      <vt:lpstr>Why did we buy a market neutral strategy?</vt:lpstr>
      <vt:lpstr>Why has QMNIX underperformed?</vt:lpstr>
      <vt:lpstr>Why are we remaining invested in QMNIX?</vt:lpstr>
    </vt:vector>
  </TitlesOfParts>
  <Company>External 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Malone</dc:creator>
  <cp:lastModifiedBy>Peter Malone</cp:lastModifiedBy>
  <cp:revision>119</cp:revision>
  <cp:lastPrinted>2016-12-30T20:22:51Z</cp:lastPrinted>
  <dcterms:created xsi:type="dcterms:W3CDTF">2016-11-07T15:19:22Z</dcterms:created>
  <dcterms:modified xsi:type="dcterms:W3CDTF">2018-09-18T15:09:09Z</dcterms:modified>
</cp:coreProperties>
</file>