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61" r:id="rId4"/>
    <p:sldId id="274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7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DBBF1-7D5C-459D-955C-F5C8A2925DB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603FCE-A4CF-4E4A-AFB6-DED2D21EB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69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00188" y="1200150"/>
            <a:ext cx="4324350" cy="32432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2454F-B8C5-455B-A4DD-2644173274A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09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4702"/>
            <a:ext cx="9144000" cy="4963297"/>
          </a:xfrm>
          <a:prstGeom prst="rect">
            <a:avLst/>
          </a:prstGeom>
        </p:spPr>
      </p:pic>
      <p:pic>
        <p:nvPicPr>
          <p:cNvPr id="2" name="Picture 1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2" y="110016"/>
            <a:ext cx="1892300" cy="86654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543212" y="1082637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98450" y="1317625"/>
            <a:ext cx="4088023" cy="2197100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776424" y="3798888"/>
            <a:ext cx="4097947" cy="2197466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15"/>
          </p:nvPr>
        </p:nvSpPr>
        <p:spPr>
          <a:xfrm>
            <a:off x="298450" y="3798888"/>
            <a:ext cx="4088023" cy="2197100"/>
          </a:xfrm>
        </p:spPr>
        <p:txBody>
          <a:bodyPr/>
          <a:lstStyle>
            <a:lvl1pPr algn="ctr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Chart Placeholder 15"/>
          <p:cNvSpPr>
            <a:spLocks noGrp="1"/>
          </p:cNvSpPr>
          <p:nvPr>
            <p:ph type="chart" sz="quarter" idx="16"/>
          </p:nvPr>
        </p:nvSpPr>
        <p:spPr>
          <a:xfrm>
            <a:off x="4776424" y="1317625"/>
            <a:ext cx="4097948" cy="2197100"/>
          </a:xfrm>
        </p:spPr>
        <p:txBody>
          <a:bodyPr/>
          <a:lstStyle>
            <a:lvl1pPr algn="ctr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09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2"/>
          <p:cNvSpPr txBox="1">
            <a:spLocks/>
          </p:cNvSpPr>
          <p:nvPr userDrawn="1"/>
        </p:nvSpPr>
        <p:spPr>
          <a:xfrm>
            <a:off x="-129552" y="5144196"/>
            <a:ext cx="8744959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cs typeface="Georgia"/>
            </a:endParaRPr>
          </a:p>
        </p:txBody>
      </p:sp>
      <p:pic>
        <p:nvPicPr>
          <p:cNvPr id="5" name="Picture 4" descr="Graphic_TitlePage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pic>
        <p:nvPicPr>
          <p:cNvPr id="6" name="Picture 5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315" y="1041401"/>
            <a:ext cx="3548271" cy="133350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44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176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4702"/>
            <a:ext cx="9144000" cy="4963297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cs typeface="Georgia"/>
            </a:endParaRPr>
          </a:p>
        </p:txBody>
      </p:sp>
      <p:sp>
        <p:nvSpPr>
          <p:cNvPr id="10" name="Shape 42"/>
          <p:cNvSpPr txBox="1">
            <a:spLocks/>
          </p:cNvSpPr>
          <p:nvPr userDrawn="1"/>
        </p:nvSpPr>
        <p:spPr>
          <a:xfrm>
            <a:off x="598130" y="2502292"/>
            <a:ext cx="7352271" cy="2332488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lnSpc>
                <a:spcPct val="80000"/>
              </a:lnSpc>
              <a:buSzPct val="80000"/>
              <a:defRPr sz="1800">
                <a:solidFill>
                  <a:srgbClr val="000000"/>
                </a:solidFill>
              </a:defRPr>
            </a:pPr>
            <a:endParaRPr lang="en-US" sz="1600" dirty="0">
              <a:solidFill>
                <a:srgbClr val="FFFFFF">
                  <a:lumMod val="50000"/>
                </a:srgbClr>
              </a:solidFill>
              <a:cs typeface="Calibri Light"/>
            </a:endParaRPr>
          </a:p>
        </p:txBody>
      </p:sp>
      <p:pic>
        <p:nvPicPr>
          <p:cNvPr id="11" name="Picture 10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2" y="110016"/>
            <a:ext cx="1892300" cy="86654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543212" y="1082637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itle 4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07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787662" cy="683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2131"/>
            <a:ext cx="8229600" cy="490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defTabSz="60958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defTabSz="609585"/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defTabSz="609585"/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 defTabSz="609585"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8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189" rtl="0" eaLnBrk="1" latinLnBrk="0" hangingPunct="1">
        <a:spcBef>
          <a:spcPct val="0"/>
        </a:spcBef>
        <a:buNone/>
        <a:defRPr sz="2600" kern="1200">
          <a:solidFill>
            <a:schemeClr val="accent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457189" rtl="0" eaLnBrk="1" latinLnBrk="0" hangingPunct="1">
        <a:spcBef>
          <a:spcPts val="600"/>
        </a:spcBef>
        <a:buFont typeface="Arial"/>
        <a:buNone/>
        <a:defRPr sz="1600" b="1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Georgia" panose="02040502050405020303" pitchFamily="18" charset="0"/>
        <a:buChar char="›"/>
        <a:defRPr sz="14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2"/>
          <p:cNvSpPr txBox="1">
            <a:spLocks/>
          </p:cNvSpPr>
          <p:nvPr/>
        </p:nvSpPr>
        <p:spPr>
          <a:xfrm>
            <a:off x="-129552" y="5144196"/>
            <a:ext cx="8744959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2600" b="1" spc="40" dirty="0" smtClean="0">
                <a:solidFill>
                  <a:srgbClr val="487D2F"/>
                </a:solidFill>
                <a:cs typeface="Georgia"/>
              </a:rPr>
              <a:t>Market Neutral Strategy </a:t>
            </a:r>
            <a:r>
              <a:rPr lang="en-US" sz="2600" b="1" spc="40" dirty="0" smtClean="0">
                <a:solidFill>
                  <a:srgbClr val="487D2F"/>
                </a:solidFill>
                <a:cs typeface="Georgia"/>
              </a:rPr>
              <a:t>Review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2600" b="1" spc="40" dirty="0" smtClean="0">
                <a:solidFill>
                  <a:srgbClr val="487D2F"/>
                </a:solidFill>
                <a:cs typeface="Georgia"/>
              </a:rPr>
              <a:t>Internal Use Only</a:t>
            </a:r>
            <a:endParaRPr lang="en-US" sz="2600" b="1" spc="40" dirty="0">
              <a:solidFill>
                <a:srgbClr val="487D2F"/>
              </a:solidFill>
              <a:cs typeface="Georgia"/>
            </a:endParaRPr>
          </a:p>
        </p:txBody>
      </p:sp>
      <p:pic>
        <p:nvPicPr>
          <p:cNvPr id="12" name="Picture 11" descr="Graphic_TitlePage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90984" y="4548299"/>
            <a:ext cx="32099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09585"/>
            <a:r>
              <a:rPr lang="en-US" sz="1600" b="1" dirty="0" smtClean="0">
                <a:solidFill>
                  <a:srgbClr val="4D4D4D"/>
                </a:solidFill>
              </a:rPr>
              <a:t>September 2018</a:t>
            </a:r>
            <a:endParaRPr lang="en-US" sz="1600" b="1" dirty="0">
              <a:solidFill>
                <a:srgbClr val="4D4D4D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60" y="1371600"/>
            <a:ext cx="2011680" cy="77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1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2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6138" y="1380392"/>
            <a:ext cx="7754816" cy="26911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71450" indent="-171450" defTabSz="609585">
              <a:lnSpc>
                <a:spcPct val="70000"/>
              </a:lnSpc>
              <a:buSzPct val="80000"/>
              <a:buFontTx/>
              <a:buBlip>
                <a:blip r:embed="rId2"/>
              </a:buBlip>
            </a:pPr>
            <a:endParaRPr lang="en-US" sz="1600" dirty="0">
              <a:solidFill>
                <a:srgbClr val="6A6A6A"/>
              </a:solidFill>
              <a:cs typeface="Calibri Ligh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762" y="1116227"/>
            <a:ext cx="8238393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>
                <a:solidFill>
                  <a:srgbClr val="EEECE1">
                    <a:lumMod val="25000"/>
                  </a:srgbClr>
                </a:solidFill>
              </a:rPr>
              <a:t>Strategy to limit risk </a:t>
            </a: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with return potential above the </a:t>
            </a:r>
            <a:r>
              <a:rPr lang="en-US" sz="1200" b="1" dirty="0" err="1" smtClean="0">
                <a:solidFill>
                  <a:srgbClr val="EEECE1">
                    <a:lumMod val="25000"/>
                  </a:srgbClr>
                </a:solidFill>
              </a:rPr>
              <a:t>Agg</a:t>
            </a:r>
            <a:endParaRPr lang="en-US" sz="1200" b="1" i="1" dirty="0">
              <a:solidFill>
                <a:srgbClr val="EEECE1">
                  <a:lumMod val="25000"/>
                </a:srgbClr>
              </a:solidFill>
            </a:endParaRP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Mix of offsetting long a short equity positions</a:t>
            </a:r>
          </a:p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>
                <a:solidFill>
                  <a:srgbClr val="EEECE1">
                    <a:lumMod val="25000"/>
                  </a:srgbClr>
                </a:solidFill>
              </a:rPr>
              <a:t>Goal is to have a beta of zero over time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Limiting exposure to movements in the equity markets</a:t>
            </a:r>
            <a:endParaRPr lang="en-US" sz="1200" dirty="0">
              <a:solidFill>
                <a:srgbClr val="EEECE1">
                  <a:lumMod val="25000"/>
                </a:srgbClr>
              </a:solidFill>
            </a:endParaRPr>
          </a:p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>
                <a:solidFill>
                  <a:srgbClr val="EEECE1">
                    <a:lumMod val="25000"/>
                  </a:srgbClr>
                </a:solidFill>
              </a:rPr>
              <a:t>Provides diversification benefit as part of a balanced portfolio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Generally low </a:t>
            </a: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correlation to traditional asset classes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sym typeface="Georgia"/>
              </a:rPr>
              <a:t>Why did we buy a market neutral strategy?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606" y="5117381"/>
            <a:ext cx="8600788" cy="1563314"/>
          </a:xfrm>
          <a:prstGeom prst="rect">
            <a:avLst/>
          </a:prstGeom>
        </p:spPr>
      </p:pic>
      <p:sp>
        <p:nvSpPr>
          <p:cNvPr id="12" name="Text Placeholder 3"/>
          <p:cNvSpPr txBox="1">
            <a:spLocks/>
          </p:cNvSpPr>
          <p:nvPr/>
        </p:nvSpPr>
        <p:spPr>
          <a:xfrm>
            <a:off x="2345370" y="4770039"/>
            <a:ext cx="4453259" cy="31143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Rolling Beta Since Inception</a:t>
            </a:r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2345369" y="2606380"/>
            <a:ext cx="4453259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Correlation Since Inception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172" y="2970731"/>
            <a:ext cx="7974623" cy="170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50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3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3212" y="1097281"/>
            <a:ext cx="779676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Value vs. growth</a:t>
            </a:r>
            <a:endParaRPr lang="en-US" sz="1200" b="1" i="1" dirty="0">
              <a:solidFill>
                <a:srgbClr val="EEECE1">
                  <a:lumMod val="25000"/>
                </a:srgbClr>
              </a:solidFill>
            </a:endParaRP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Themes focused on cheap versus expensive securities based on comparisons within industry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Underperformance across most regions and across many different flavors of valuation</a:t>
            </a:r>
            <a:endParaRPr lang="en-US" sz="1200" dirty="0">
              <a:solidFill>
                <a:srgbClr val="EEECE1">
                  <a:lumMod val="25000"/>
                </a:srgbClr>
              </a:solidFill>
            </a:endParaRPr>
          </a:p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Investor Sentiment</a:t>
            </a:r>
            <a:endParaRPr lang="en-US" sz="1200" b="1" dirty="0">
              <a:solidFill>
                <a:srgbClr val="EEECE1">
                  <a:lumMod val="25000"/>
                </a:srgbClr>
              </a:solidFill>
            </a:endParaRP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Themes focused on investor activity in the market, including short activity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Losses have been driven by both long and short positions and spread out across different names</a:t>
            </a:r>
            <a:endParaRPr lang="en-US" sz="1200" dirty="0">
              <a:solidFill>
                <a:srgbClr val="EEECE1">
                  <a:lumMod val="25000"/>
                </a:srgbClr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sym typeface="Georgia"/>
              </a:rPr>
              <a:t>Why has QMNIX underperformed</a:t>
            </a:r>
            <a:r>
              <a:rPr lang="en-US" dirty="0" smtClean="0">
                <a:sym typeface="Georgia"/>
              </a:rPr>
              <a:t>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2338991" y="2688986"/>
            <a:ext cx="4453259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Attribution by Theme Since Inception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08" y="3097137"/>
            <a:ext cx="6933223" cy="36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1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4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3212" y="1091516"/>
            <a:ext cx="828626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>
                <a:solidFill>
                  <a:srgbClr val="EEECE1">
                    <a:lumMod val="25000"/>
                  </a:srgbClr>
                </a:solidFill>
              </a:rPr>
              <a:t>The investment theory behind this strategy is not broken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Value investing has outperformed for nearly a century and non-normal distributions have occurred in the past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We do not believe the value factor has been arbitraged away, meaning there is still opportunity to generate alpha</a:t>
            </a:r>
          </a:p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>
                <a:solidFill>
                  <a:srgbClr val="EEECE1">
                    <a:lumMod val="25000"/>
                  </a:srgbClr>
                </a:solidFill>
              </a:rPr>
              <a:t>Despite recent underperformance, we remain focused on long term results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The losses this year have already been endured; since the fund’s inception (10/2014) QMNIX has still outperformed the </a:t>
            </a:r>
            <a:r>
              <a:rPr lang="en-US" sz="1200" dirty="0" err="1">
                <a:solidFill>
                  <a:srgbClr val="EEECE1">
                    <a:lumMod val="25000"/>
                  </a:srgbClr>
                </a:solidFill>
              </a:rPr>
              <a:t>Agg</a:t>
            </a:r>
            <a:r>
              <a:rPr lang="en-US" sz="1200">
                <a:solidFill>
                  <a:srgbClr val="EEECE1">
                    <a:lumMod val="25000"/>
                  </a:srgbClr>
                </a:solidFill>
              </a:rPr>
              <a:t> by 17</a:t>
            </a:r>
            <a:r>
              <a:rPr lang="en-US" sz="1200" smtClean="0">
                <a:solidFill>
                  <a:srgbClr val="EEECE1">
                    <a:lumMod val="25000"/>
                  </a:srgbClr>
                </a:solidFill>
              </a:rPr>
              <a:t>%</a:t>
            </a:r>
            <a:endParaRPr lang="en-US" sz="1200" b="1" dirty="0" smtClean="0">
              <a:solidFill>
                <a:srgbClr val="EEECE1">
                  <a:lumMod val="25000"/>
                </a:srgbClr>
              </a:solidFill>
            </a:endParaRPr>
          </a:p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We still believe in the efficacy of holding a zero beta strategy as part of a broad portfolio</a:t>
            </a:r>
            <a:endParaRPr lang="en-US" sz="1200" b="1" i="1" dirty="0" smtClean="0">
              <a:solidFill>
                <a:srgbClr val="EEECE1">
                  <a:lumMod val="25000"/>
                </a:srgbClr>
              </a:solidFill>
            </a:endParaRP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From a portfolio perspective, we still believe in the benefits provided by non-correlated assets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sym typeface="Georgia"/>
              </a:rPr>
              <a:t>Why are we remaining invested in QMNIX</a:t>
            </a:r>
            <a:r>
              <a:rPr lang="en-US" dirty="0" smtClean="0">
                <a:sym typeface="Georgia"/>
              </a:rPr>
              <a:t>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2286000" y="2963933"/>
            <a:ext cx="4572000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Value Investing – High Minus Low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901" y="3284168"/>
            <a:ext cx="7540197" cy="343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8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1_Office Theme">
  <a:themeElements>
    <a:clrScheme name="CRESWOOD MAST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7D2F"/>
      </a:accent1>
      <a:accent2>
        <a:srgbClr val="ADCB28"/>
      </a:accent2>
      <a:accent3>
        <a:srgbClr val="333043"/>
      </a:accent3>
      <a:accent4>
        <a:srgbClr val="6A6A6A"/>
      </a:accent4>
      <a:accent5>
        <a:srgbClr val="848484"/>
      </a:accent5>
      <a:accent6>
        <a:srgbClr val="FFFFFF"/>
      </a:accent6>
      <a:hlink>
        <a:srgbClr val="FFFFFF"/>
      </a:hlink>
      <a:folHlink>
        <a:srgbClr val="FFFFFF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defTabSz="457189">
          <a:spcBef>
            <a:spcPct val="20000"/>
          </a:spcBef>
          <a:defRPr sz="1600" b="1" dirty="0">
            <a:solidFill>
              <a:srgbClr val="EEECE1">
                <a:lumMod val="25000"/>
              </a:srgbClr>
            </a:solidFill>
            <a:latin typeface="Georgia" panose="02040502050405020303" pitchFamily="18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171450" indent="-171450" algn="l">
          <a:lnSpc>
            <a:spcPct val="70000"/>
          </a:lnSpc>
          <a:buSzPct val="80000"/>
          <a:buFontTx/>
          <a:buBlip>
            <a:blip xmlns:r="http://schemas.openxmlformats.org/officeDocument/2006/relationships" r:embed="rId1"/>
          </a:buBlip>
          <a:defRPr sz="1600" dirty="0" smtClean="0">
            <a:solidFill>
              <a:schemeClr val="accent4"/>
            </a:solidFill>
            <a:latin typeface="Georgia" panose="02040502050405020303" pitchFamily="18" charset="0"/>
            <a:cs typeface="Calibri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AB7C3DD4-0BAB-4187-AB0D-D62528DF1196}" vid="{C0705ABC-49CE-40E7-BDB5-49F5EA0AC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23211</TotalTime>
  <Words>276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Georgia</vt:lpstr>
      <vt:lpstr>1_Office Theme</vt:lpstr>
      <vt:lpstr>PowerPoint Presentation</vt:lpstr>
      <vt:lpstr>Why did we buy a market neutral strategy?</vt:lpstr>
      <vt:lpstr>Why has QMNIX underperformed?</vt:lpstr>
      <vt:lpstr>Why are we remaining invested in QMNIX?</vt:lpstr>
    </vt:vector>
  </TitlesOfParts>
  <Company>External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Malone</dc:creator>
  <cp:lastModifiedBy>Peter Malone</cp:lastModifiedBy>
  <cp:revision>119</cp:revision>
  <cp:lastPrinted>2016-12-30T20:22:51Z</cp:lastPrinted>
  <dcterms:created xsi:type="dcterms:W3CDTF">2016-11-07T15:19:22Z</dcterms:created>
  <dcterms:modified xsi:type="dcterms:W3CDTF">2018-09-18T15:09:09Z</dcterms:modified>
</cp:coreProperties>
</file>