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61" r:id="rId2"/>
    <p:sldId id="374" r:id="rId3"/>
    <p:sldId id="382" r:id="rId4"/>
    <p:sldId id="375" r:id="rId5"/>
    <p:sldId id="376" r:id="rId6"/>
    <p:sldId id="377" r:id="rId7"/>
    <p:sldId id="384" r:id="rId8"/>
    <p:sldId id="385" r:id="rId9"/>
    <p:sldId id="378" r:id="rId10"/>
    <p:sldId id="379" r:id="rId11"/>
    <p:sldId id="380" r:id="rId12"/>
    <p:sldId id="381" r:id="rId13"/>
  </p:sldIdLst>
  <p:sldSz cx="9144000" cy="6858000" type="screen4x3"/>
  <p:notesSz cx="6954838" cy="9240838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397122-AE2D-46BE-8BA9-AADBF4789D72}">
          <p14:sldIdLst>
            <p14:sldId id="361"/>
            <p14:sldId id="374"/>
            <p14:sldId id="382"/>
            <p14:sldId id="375"/>
            <p14:sldId id="376"/>
            <p14:sldId id="377"/>
            <p14:sldId id="384"/>
            <p14:sldId id="385"/>
            <p14:sldId id="378"/>
            <p14:sldId id="379"/>
            <p14:sldId id="380"/>
            <p14:sldId id="381"/>
          </p14:sldIdLst>
        </p14:section>
        <p14:section name="Individual stocks" id="{5F98E5AA-DC33-4CC8-91D7-DDE2C61163D3}">
          <p14:sldIdLst/>
        </p14:section>
        <p14:section name="Vehicles" id="{9294C81C-F430-43CE-BC61-DA527AE51D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4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6A6A6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11" autoAdjust="0"/>
  </p:normalViewPr>
  <p:slideViewPr>
    <p:cSldViewPr snapToGrid="0">
      <p:cViewPr varScale="1">
        <p:scale>
          <a:sx n="109" d="100"/>
          <a:sy n="109" d="100"/>
        </p:scale>
        <p:origin x="768" y="96"/>
      </p:cViewPr>
      <p:guideLst>
        <p:guide orient="horz" pos="816"/>
        <p:guide pos="4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7434"/>
    </p:cViewPr>
  </p:sorterViewPr>
  <p:notesViewPr>
    <p:cSldViewPr snapToGrid="0">
      <p:cViewPr varScale="1">
        <p:scale>
          <a:sx n="59" d="100"/>
          <a:sy n="59" d="100"/>
        </p:scale>
        <p:origin x="207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14393" cy="463934"/>
          </a:xfrm>
          <a:prstGeom prst="rect">
            <a:avLst/>
          </a:prstGeom>
        </p:spPr>
        <p:txBody>
          <a:bodyPr vert="horz" lIns="90764" tIns="45383" rIns="90764" bIns="4538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875" y="3"/>
            <a:ext cx="3014393" cy="463934"/>
          </a:xfrm>
          <a:prstGeom prst="rect">
            <a:avLst/>
          </a:prstGeom>
        </p:spPr>
        <p:txBody>
          <a:bodyPr vert="horz" lIns="90764" tIns="45383" rIns="90764" bIns="45383" rtlCol="0"/>
          <a:lstStyle>
            <a:lvl1pPr algn="r">
              <a:defRPr sz="1100"/>
            </a:lvl1pPr>
          </a:lstStyle>
          <a:p>
            <a:fld id="{D3942B00-0091-4282-8EF2-C2A3B3A7D1F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6905"/>
            <a:ext cx="3014393" cy="463934"/>
          </a:xfrm>
          <a:prstGeom prst="rect">
            <a:avLst/>
          </a:prstGeom>
        </p:spPr>
        <p:txBody>
          <a:bodyPr vert="horz" lIns="90764" tIns="45383" rIns="90764" bIns="4538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875" y="8776905"/>
            <a:ext cx="3014393" cy="463934"/>
          </a:xfrm>
          <a:prstGeom prst="rect">
            <a:avLst/>
          </a:prstGeom>
        </p:spPr>
        <p:txBody>
          <a:bodyPr vert="horz" lIns="90764" tIns="45383" rIns="90764" bIns="45383" rtlCol="0" anchor="b"/>
          <a:lstStyle>
            <a:lvl1pPr algn="r">
              <a:defRPr sz="1100"/>
            </a:lvl1pPr>
          </a:lstStyle>
          <a:p>
            <a:fld id="{3290999A-3CD9-4087-A6AB-F4915EF5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75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14393" cy="463934"/>
          </a:xfrm>
          <a:prstGeom prst="rect">
            <a:avLst/>
          </a:prstGeom>
        </p:spPr>
        <p:txBody>
          <a:bodyPr vert="horz" lIns="90764" tIns="45383" rIns="90764" bIns="4538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875" y="3"/>
            <a:ext cx="3014393" cy="463934"/>
          </a:xfrm>
          <a:prstGeom prst="rect">
            <a:avLst/>
          </a:prstGeom>
        </p:spPr>
        <p:txBody>
          <a:bodyPr vert="horz" lIns="90764" tIns="45383" rIns="90764" bIns="45383" rtlCol="0"/>
          <a:lstStyle>
            <a:lvl1pPr algn="r">
              <a:defRPr sz="1100"/>
            </a:lvl1pPr>
          </a:lstStyle>
          <a:p>
            <a:fld id="{11D1F14B-0ED0-4426-8B6E-A5019F5DA26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0175" y="1155700"/>
            <a:ext cx="4154488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4" tIns="45383" rIns="90764" bIns="453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116" y="4446840"/>
            <a:ext cx="5562612" cy="3638894"/>
          </a:xfrm>
          <a:prstGeom prst="rect">
            <a:avLst/>
          </a:prstGeom>
        </p:spPr>
        <p:txBody>
          <a:bodyPr vert="horz" lIns="90764" tIns="45383" rIns="90764" bIns="453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6905"/>
            <a:ext cx="3014393" cy="463934"/>
          </a:xfrm>
          <a:prstGeom prst="rect">
            <a:avLst/>
          </a:prstGeom>
        </p:spPr>
        <p:txBody>
          <a:bodyPr vert="horz" lIns="90764" tIns="45383" rIns="90764" bIns="4538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875" y="8776905"/>
            <a:ext cx="3014393" cy="463934"/>
          </a:xfrm>
          <a:prstGeom prst="rect">
            <a:avLst/>
          </a:prstGeom>
        </p:spPr>
        <p:txBody>
          <a:bodyPr vert="horz" lIns="90764" tIns="45383" rIns="90764" bIns="45383" rtlCol="0" anchor="b"/>
          <a:lstStyle>
            <a:lvl1pPr algn="r">
              <a:defRPr sz="1100"/>
            </a:lvl1pPr>
          </a:lstStyle>
          <a:p>
            <a:fld id="{5352454F-B8C5-455B-A4DD-264417327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93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1155700"/>
            <a:ext cx="4154488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2454F-B8C5-455B-A4DD-2644173274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702"/>
            <a:ext cx="9144000" cy="4963297"/>
          </a:xfrm>
          <a:prstGeom prst="rect">
            <a:avLst/>
          </a:prstGeom>
        </p:spPr>
      </p:pic>
      <p:pic>
        <p:nvPicPr>
          <p:cNvPr id="2" name="Picture 1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2" y="110016"/>
            <a:ext cx="1892300" cy="86654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43212" y="1082637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3212" y="274639"/>
            <a:ext cx="6701650" cy="6837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98450" y="1317625"/>
            <a:ext cx="4088023" cy="2197100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76424" y="3798888"/>
            <a:ext cx="4097947" cy="2197466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5"/>
          </p:nvPr>
        </p:nvSpPr>
        <p:spPr>
          <a:xfrm>
            <a:off x="298450" y="3798888"/>
            <a:ext cx="4088023" cy="2197100"/>
          </a:xfrm>
        </p:spPr>
        <p:txBody>
          <a:bodyPr/>
          <a:lstStyle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4776424" y="1317625"/>
            <a:ext cx="4097948" cy="2197100"/>
          </a:xfrm>
        </p:spPr>
        <p:txBody>
          <a:bodyPr/>
          <a:lstStyle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795954" y="6365625"/>
            <a:ext cx="307730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None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Internal</a:t>
            </a:r>
            <a:r>
              <a:rPr lang="en-US" sz="1600" baseline="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 use only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676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 txBox="1">
            <a:spLocks/>
          </p:cNvSpPr>
          <p:nvPr userDrawn="1"/>
        </p:nvSpPr>
        <p:spPr>
          <a:xfrm>
            <a:off x="-129552" y="5144196"/>
            <a:ext cx="8744959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pic>
        <p:nvPicPr>
          <p:cNvPr id="5" name="Picture 4" descr="Graphic_TitlePag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7884" y="1412575"/>
            <a:ext cx="201185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1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795954" y="6365625"/>
            <a:ext cx="307730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None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Internal</a:t>
            </a:r>
            <a:r>
              <a:rPr lang="en-US" sz="1600" baseline="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 use only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5671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787662" cy="683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2131"/>
            <a:ext cx="8229600" cy="4904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6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600"/>
        </a:spcBef>
        <a:buFont typeface="Arial"/>
        <a:buNone/>
        <a:defRPr sz="1600" b="1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Georgia" panose="02040502050405020303" pitchFamily="18" charset="0"/>
        <a:buChar char="›"/>
        <a:defRPr sz="14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2"/>
          <p:cNvSpPr txBox="1">
            <a:spLocks/>
          </p:cNvSpPr>
          <p:nvPr/>
        </p:nvSpPr>
        <p:spPr>
          <a:xfrm>
            <a:off x="543212" y="5144196"/>
            <a:ext cx="8198116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2600" spc="40" dirty="0" smtClean="0">
                <a:solidFill>
                  <a:srgbClr val="487D2F"/>
                </a:solidFill>
                <a:latin typeface="Georgia"/>
                <a:cs typeface="Georgia"/>
              </a:rPr>
              <a:t>Emerging Market review</a:t>
            </a: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pic>
        <p:nvPicPr>
          <p:cNvPr id="12" name="Picture 11" descr="Graphic_TitlePag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371600"/>
            <a:ext cx="2011680" cy="7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9B496644-1115-4FEA-AC9C-0048463D7510}"/>
              </a:ext>
            </a:extLst>
          </p:cNvPr>
          <p:cNvSpPr txBox="1">
            <a:spLocks/>
          </p:cNvSpPr>
          <p:nvPr/>
        </p:nvSpPr>
        <p:spPr>
          <a:xfrm>
            <a:off x="543212" y="274639"/>
            <a:ext cx="6701650" cy="683723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Demographics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272" y="958362"/>
            <a:ext cx="3871914" cy="4327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212" y="5653454"/>
            <a:ext cx="7202811" cy="6617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GDP growth = workforce growth + productivity</a:t>
            </a:r>
          </a:p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Poor outlook for long term growth</a:t>
            </a:r>
          </a:p>
        </p:txBody>
      </p:sp>
    </p:spTree>
    <p:extLst>
      <p:ext uri="{BB962C8B-B14F-4D97-AF65-F5344CB8AC3E}">
        <p14:creationId xmlns:p14="http://schemas.microsoft.com/office/powerpoint/2010/main" val="1766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9B496644-1115-4FEA-AC9C-0048463D7510}"/>
              </a:ext>
            </a:extLst>
          </p:cNvPr>
          <p:cNvSpPr txBox="1">
            <a:spLocks/>
          </p:cNvSpPr>
          <p:nvPr/>
        </p:nvSpPr>
        <p:spPr>
          <a:xfrm>
            <a:off x="543212" y="274639"/>
            <a:ext cx="6701650" cy="683723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Valuations are cheap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5" y="958362"/>
            <a:ext cx="8212015" cy="54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9B496644-1115-4FEA-AC9C-0048463D7510}"/>
              </a:ext>
            </a:extLst>
          </p:cNvPr>
          <p:cNvSpPr txBox="1">
            <a:spLocks/>
          </p:cNvSpPr>
          <p:nvPr/>
        </p:nvSpPr>
        <p:spPr>
          <a:xfrm>
            <a:off x="543212" y="274639"/>
            <a:ext cx="6701650" cy="683723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8506" y="1384183"/>
            <a:ext cx="7843707" cy="22775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Rising US interest rates and strong US dollar are a headwind for EM economies</a:t>
            </a:r>
          </a:p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Contagion is possible, but not base case</a:t>
            </a:r>
          </a:p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China slowdown a concern as China is a major driver of EM growth</a:t>
            </a:r>
          </a:p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Escalation of tariffs and trade war a concern</a:t>
            </a:r>
          </a:p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Valuations are cheap, but concerns remain</a:t>
            </a:r>
          </a:p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lvl="1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23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9B496644-1115-4FEA-AC9C-0048463D7510}"/>
              </a:ext>
            </a:extLst>
          </p:cNvPr>
          <p:cNvSpPr txBox="1">
            <a:spLocks/>
          </p:cNvSpPr>
          <p:nvPr/>
        </p:nvSpPr>
        <p:spPr>
          <a:xfrm>
            <a:off x="543212" y="274639"/>
            <a:ext cx="6701650" cy="683723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Returns over 5 Years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290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115" y="4437877"/>
            <a:ext cx="3420000" cy="1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8362"/>
            <a:ext cx="9144000" cy="51026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9B496644-1115-4FEA-AC9C-0048463D7510}"/>
              </a:ext>
            </a:extLst>
          </p:cNvPr>
          <p:cNvSpPr txBox="1">
            <a:spLocks/>
          </p:cNvSpPr>
          <p:nvPr/>
        </p:nvSpPr>
        <p:spPr>
          <a:xfrm>
            <a:off x="543212" y="274639"/>
            <a:ext cx="6701650" cy="683723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Recent crisis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512" y="6061003"/>
            <a:ext cx="6991796" cy="6617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Rising US rates are a headwind</a:t>
            </a:r>
          </a:p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For smaller economies, falling currencies hurts </a:t>
            </a:r>
          </a:p>
        </p:txBody>
      </p:sp>
    </p:spTree>
    <p:extLst>
      <p:ext uri="{BB962C8B-B14F-4D97-AF65-F5344CB8AC3E}">
        <p14:creationId xmlns:p14="http://schemas.microsoft.com/office/powerpoint/2010/main" val="33596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9B496644-1115-4FEA-AC9C-0048463D7510}"/>
              </a:ext>
            </a:extLst>
          </p:cNvPr>
          <p:cNvSpPr txBox="1">
            <a:spLocks/>
          </p:cNvSpPr>
          <p:nvPr/>
        </p:nvSpPr>
        <p:spPr>
          <a:xfrm>
            <a:off x="543212" y="274639"/>
            <a:ext cx="6701650" cy="683723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Contagion?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2185"/>
            <a:ext cx="9144000" cy="309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9B496644-1115-4FEA-AC9C-0048463D7510}"/>
              </a:ext>
            </a:extLst>
          </p:cNvPr>
          <p:cNvSpPr txBox="1">
            <a:spLocks/>
          </p:cNvSpPr>
          <p:nvPr/>
        </p:nvSpPr>
        <p:spPr>
          <a:xfrm>
            <a:off x="516835" y="309808"/>
            <a:ext cx="6701650" cy="683723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Surge in Debt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782" y="1092444"/>
            <a:ext cx="4892918" cy="51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9B496644-1115-4FEA-AC9C-0048463D7510}"/>
              </a:ext>
            </a:extLst>
          </p:cNvPr>
          <p:cNvSpPr txBox="1">
            <a:spLocks/>
          </p:cNvSpPr>
          <p:nvPr/>
        </p:nvSpPr>
        <p:spPr>
          <a:xfrm>
            <a:off x="543212" y="274639"/>
            <a:ext cx="6701650" cy="683723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China a large part of EM and important driver of growth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4" y="1148258"/>
            <a:ext cx="3868982" cy="2392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397" y="1036760"/>
            <a:ext cx="2976930" cy="2449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40592"/>
            <a:ext cx="5064369" cy="27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32" y="1295400"/>
            <a:ext cx="6218459" cy="385910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9B496644-1115-4FEA-AC9C-0048463D7510}"/>
              </a:ext>
            </a:extLst>
          </p:cNvPr>
          <p:cNvSpPr txBox="1">
            <a:spLocks/>
          </p:cNvSpPr>
          <p:nvPr/>
        </p:nvSpPr>
        <p:spPr>
          <a:xfrm>
            <a:off x="543212" y="274639"/>
            <a:ext cx="6701650" cy="683723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On/off Stimulus</a:t>
            </a:r>
            <a:r>
              <a:rPr lang="en-US" dirty="0"/>
              <a:t> </a:t>
            </a:r>
            <a:r>
              <a:rPr lang="en-US" dirty="0" smtClean="0"/>
              <a:t>for China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212" y="5688623"/>
            <a:ext cx="808204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China can create stimulus and grow the economy but financing options are becoming more limited</a:t>
            </a:r>
          </a:p>
        </p:txBody>
      </p:sp>
    </p:spTree>
    <p:extLst>
      <p:ext uri="{BB962C8B-B14F-4D97-AF65-F5344CB8AC3E}">
        <p14:creationId xmlns:p14="http://schemas.microsoft.com/office/powerpoint/2010/main" val="6054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93" y="1492494"/>
            <a:ext cx="5553075" cy="46291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9B496644-1115-4FEA-AC9C-0048463D7510}"/>
              </a:ext>
            </a:extLst>
          </p:cNvPr>
          <p:cNvSpPr txBox="1">
            <a:spLocks/>
          </p:cNvSpPr>
          <p:nvPr/>
        </p:nvSpPr>
        <p:spPr>
          <a:xfrm>
            <a:off x="543212" y="274639"/>
            <a:ext cx="6701650" cy="683723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Shadow Banking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9B496644-1115-4FEA-AC9C-0048463D7510}"/>
              </a:ext>
            </a:extLst>
          </p:cNvPr>
          <p:cNvSpPr txBox="1">
            <a:spLocks/>
          </p:cNvSpPr>
          <p:nvPr/>
        </p:nvSpPr>
        <p:spPr>
          <a:xfrm>
            <a:off x="543212" y="274639"/>
            <a:ext cx="6701650" cy="683723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Growing trade war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9194"/>
            <a:ext cx="9144000" cy="44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RESWOOD MAST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7D2F"/>
      </a:accent1>
      <a:accent2>
        <a:srgbClr val="ADCB28"/>
      </a:accent2>
      <a:accent3>
        <a:srgbClr val="333043"/>
      </a:accent3>
      <a:accent4>
        <a:srgbClr val="6A6A6A"/>
      </a:accent4>
      <a:accent5>
        <a:srgbClr val="848484"/>
      </a:accent5>
      <a:accent6>
        <a:srgbClr val="FFFFFF"/>
      </a:accent6>
      <a:hlink>
        <a:srgbClr val="FFFFFF"/>
      </a:hlink>
      <a:folHlink>
        <a:srgbClr val="FFFFF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defTabSz="457189">
          <a:spcBef>
            <a:spcPct val="20000"/>
          </a:spcBef>
          <a:defRPr sz="1600" b="1" dirty="0">
            <a:solidFill>
              <a:srgbClr val="EEECE1">
                <a:lumMod val="25000"/>
              </a:srgbClr>
            </a:solidFill>
            <a:latin typeface="Georgia" panose="02040502050405020303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 marL="285750" indent="-285750" algn="l">
          <a:spcBef>
            <a:spcPts val="600"/>
          </a:spcBef>
          <a:buClr>
            <a:schemeClr val="accent1"/>
          </a:buClr>
          <a:buSzPct val="100000"/>
          <a:buFont typeface="Georgia" panose="02040502050405020303" pitchFamily="18" charset="0"/>
          <a:buChar char="›"/>
          <a:defRPr sz="1600" dirty="0" smtClean="0">
            <a:solidFill>
              <a:schemeClr val="accent4"/>
            </a:solidFill>
            <a:latin typeface="Georgia" panose="02040502050405020303" pitchFamily="18" charset="0"/>
            <a:cs typeface="Calibri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B7C3DD4-0BAB-4187-AB0D-D62528DF1196}" vid="{C0705ABC-49CE-40E7-BDB5-49F5EA0AC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16103</TotalTime>
  <Words>131</Words>
  <Application>Microsoft Office PowerPoint</Application>
  <PresentationFormat>On-screen Show (4:3)</PresentationFormat>
  <Paragraphs>23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External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Alyson Nickse</dc:creator>
  <cp:lastModifiedBy>John Ingram</cp:lastModifiedBy>
  <cp:revision>670</cp:revision>
  <cp:lastPrinted>2018-08-24T13:47:45Z</cp:lastPrinted>
  <dcterms:created xsi:type="dcterms:W3CDTF">2016-04-14T18:06:49Z</dcterms:created>
  <dcterms:modified xsi:type="dcterms:W3CDTF">2018-09-18T17:00:06Z</dcterms:modified>
</cp:coreProperties>
</file>