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6"/>
  </p:notesMasterIdLst>
  <p:handoutMasterIdLst>
    <p:handoutMasterId r:id="rId27"/>
  </p:handoutMasterIdLst>
  <p:sldIdLst>
    <p:sldId id="256" r:id="rId3"/>
    <p:sldId id="423" r:id="rId4"/>
    <p:sldId id="424" r:id="rId5"/>
    <p:sldId id="425" r:id="rId6"/>
    <p:sldId id="372" r:id="rId7"/>
    <p:sldId id="391" r:id="rId8"/>
    <p:sldId id="399" r:id="rId9"/>
    <p:sldId id="401" r:id="rId10"/>
    <p:sldId id="374" r:id="rId11"/>
    <p:sldId id="377" r:id="rId12"/>
    <p:sldId id="373" r:id="rId13"/>
    <p:sldId id="408" r:id="rId14"/>
    <p:sldId id="375" r:id="rId15"/>
    <p:sldId id="378" r:id="rId16"/>
    <p:sldId id="394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</p:sldIdLst>
  <p:sldSz cx="9144000" cy="6858000" type="screen4x3"/>
  <p:notesSz cx="6954838" cy="9240838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97122-AE2D-46BE-8BA9-AADBF4789D72}">
          <p14:sldIdLst>
            <p14:sldId id="256"/>
            <p14:sldId id="423"/>
            <p14:sldId id="424"/>
            <p14:sldId id="425"/>
            <p14:sldId id="372"/>
            <p14:sldId id="391"/>
            <p14:sldId id="399"/>
            <p14:sldId id="401"/>
            <p14:sldId id="374"/>
            <p14:sldId id="377"/>
            <p14:sldId id="373"/>
            <p14:sldId id="408"/>
            <p14:sldId id="375"/>
            <p14:sldId id="378"/>
            <p14:sldId id="394"/>
          </p14:sldIdLst>
        </p14:section>
        <p14:section name="Vehicles" id="{9294C81C-F430-43CE-BC61-DA527AE51DFB}">
          <p14:sldIdLst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1" autoAdjust="0"/>
  </p:normalViewPr>
  <p:slideViewPr>
    <p:cSldViewPr snapToGrid="0">
      <p:cViewPr varScale="1">
        <p:scale>
          <a:sx n="114" d="100"/>
          <a:sy n="114" d="100"/>
        </p:scale>
        <p:origin x="618" y="10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2"/>
    </p:cViewPr>
  </p:sorterViewPr>
  <p:notesViewPr>
    <p:cSldViewPr snapToGrid="0">
      <p:cViewPr varScale="1">
        <p:scale>
          <a:sx n="59" d="100"/>
          <a:sy n="59" d="100"/>
        </p:scale>
        <p:origin x="20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2" y="1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6904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2" y="8776904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2" y="1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155700"/>
            <a:ext cx="4154488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6" tIns="45398" rIns="90796" bIns="45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5" y="4446838"/>
            <a:ext cx="5562610" cy="3638896"/>
          </a:xfrm>
          <a:prstGeom prst="rect">
            <a:avLst/>
          </a:prstGeom>
        </p:spPr>
        <p:txBody>
          <a:bodyPr vert="horz" lIns="90796" tIns="45398" rIns="90796" bIns="453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6904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2" y="8776904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1155700"/>
            <a:ext cx="4154488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298450" y="3798888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11" name="Picture 10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9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298450" y="3798888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2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3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80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lnSpc>
                <a:spcPct val="80000"/>
              </a:lnSpc>
              <a:buSzPct val="80000"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rgbClr val="FFFFFF">
                  <a:lumMod val="50000"/>
                </a:srgbClr>
              </a:solidFill>
              <a:cs typeface="Calibri Light"/>
            </a:endParaRPr>
          </a:p>
        </p:txBody>
      </p:sp>
      <p:pic>
        <p:nvPicPr>
          <p:cNvPr id="11" name="Picture 10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020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7662" cy="68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131"/>
            <a:ext cx="8229600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7662" cy="68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131"/>
            <a:ext cx="8229600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"/>
          <p:cNvSpPr txBox="1">
            <a:spLocks/>
          </p:cNvSpPr>
          <p:nvPr/>
        </p:nvSpPr>
        <p:spPr>
          <a:xfrm>
            <a:off x="543212" y="5144196"/>
            <a:ext cx="8198116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smtClean="0">
                <a:solidFill>
                  <a:srgbClr val="487D2F"/>
                </a:solidFill>
                <a:latin typeface="Georgia"/>
                <a:cs typeface="Georgia"/>
              </a:rPr>
              <a:t>2018 Q3 </a:t>
            </a: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performance review</a:t>
            </a: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Graphic_TitlePa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4075" y="4550586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October, 2018</a:t>
            </a:r>
            <a:endParaRPr lang="en-US" sz="1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90322"/>
            <a:ext cx="2011680" cy="77372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Internal use only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bond managers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5867"/>
            <a:ext cx="9144000" cy="33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MLPs and REITs have recovered some ground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160"/>
            <a:ext cx="9144000" cy="33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AQR Market Neutral has struggled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976446"/>
            <a:ext cx="8387862" cy="15727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Underperformance in stock selection has been a value vs. growth story across the board at AQR </a:t>
            </a: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Companies deemed more expensive have been outperforming those less expensive</a:t>
            </a: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Strategy does not change its factor weights so performance should turn around when the signals turn</a:t>
            </a: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While performance is atypical in magnitude and direction, returns are within broad distribution for the strategy, just at the outer bounds</a:t>
            </a:r>
          </a:p>
          <a:p>
            <a:pPr marL="171450" indent="-171450" algn="l">
              <a:lnSpc>
                <a:spcPct val="70000"/>
              </a:lnSpc>
              <a:buSzPct val="80000"/>
              <a:buFontTx/>
              <a:buBlip>
                <a:blip r:embed="rId2"/>
              </a:buBlip>
            </a:pPr>
            <a:endParaRPr lang="en-US" sz="1600" dirty="0" smtClean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7963"/>
            <a:ext cx="9144000" cy="35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Vehicle 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as of 10/10/18</a:t>
            </a:r>
            <a:endParaRPr lang="en-US" sz="1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82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4" y="1146997"/>
            <a:ext cx="7619262" cy="56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Model </a:t>
            </a:r>
            <a:r>
              <a:rPr lang="en-US" dirty="0" smtClean="0"/>
              <a:t>attribution 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Year-to-Date relative to 75% ACWI &amp; 25% US Aggregate</a:t>
            </a:r>
            <a:endParaRPr lang="en-US" sz="20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7586" y="3911367"/>
            <a:ext cx="7008828" cy="1046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US stock outperformance and overweight added value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Lower duration helped bonds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Alternatives lagged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3497"/>
            <a:ext cx="9144000" cy="190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model changes</a:t>
            </a:r>
            <a:endParaRPr lang="en-US" dirty="0"/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543213" y="1350156"/>
            <a:ext cx="3911342" cy="20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Portfolio changes </a:t>
            </a: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2018</a:t>
            </a:r>
            <a:endParaRPr lang="en-US" sz="1400" b="1" dirty="0">
              <a:solidFill>
                <a:schemeClr val="accent4">
                  <a:lumMod val="75000"/>
                </a:schemeClr>
              </a:solidFill>
              <a:latin typeface="+mj-lt"/>
              <a:sym typeface="Georgia"/>
            </a:endParaRP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9/28 Changed US large cap vehicles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70% IVV		40% TOSZX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SPHQ		40% USMV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USMV		20% MTUM</a:t>
            </a:r>
          </a:p>
          <a:p>
            <a:pPr lvl="1"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10% </a:t>
            </a: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IWF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9/28 Replace IEFA with JPIN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  <a:latin typeface="+mj-lt"/>
              <a:sym typeface="Georgia"/>
            </a:endParaRP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1/30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reduced 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j-lt"/>
                <a:sym typeface="Georgia"/>
              </a:rPr>
              <a:t>bonds, US large cap, increased international stocks, MLPs and Market Neutral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+mj-lt"/>
              <a:sym typeface="Georgia"/>
            </a:endParaRPr>
          </a:p>
          <a:p>
            <a:pPr marL="117475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400" b="1" dirty="0" smtClean="0">
              <a:solidFill>
                <a:schemeClr val="accent4">
                  <a:lumMod val="75000"/>
                </a:schemeClr>
              </a:solidFill>
              <a:latin typeface="+mn-lt"/>
              <a:sym typeface="Georgia"/>
            </a:endParaRPr>
          </a:p>
          <a:p>
            <a:pPr marL="117475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sym typeface="Georgia"/>
              </a:rPr>
              <a:t>Portfolio changes 2017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sym typeface="Georgia"/>
              </a:rPr>
              <a:t>1/5 reduced short term bonds, increased small cap and added market neutral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sym typeface="Georgia"/>
              </a:rPr>
              <a:t>2/7 increased MLPs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sym typeface="Georgia"/>
              </a:rPr>
              <a:t>5/2 eliminated floating rate increased core bond funds and market neutral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sym typeface="Georgia"/>
              </a:rPr>
              <a:t>7/11 Increased international developed and reduced US large cap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latin typeface="+mn-lt"/>
                <a:sym typeface="Georgia"/>
              </a:rPr>
              <a:t>8/8 Switch REIT exposure to active manager, TIAA CREF Real Estate Fund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chemeClr val="accent4">
                  <a:lumMod val="75000"/>
                </a:schemeClr>
              </a:solidFill>
              <a:latin typeface="+mn-lt"/>
              <a:sym typeface="Georgia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56577" y="2112620"/>
            <a:ext cx="237392" cy="553915"/>
          </a:xfrm>
          <a:prstGeom prst="rightArrow">
            <a:avLst/>
          </a:prstGeom>
          <a:ln>
            <a:solidFill>
              <a:schemeClr val="accent1"/>
            </a:solidFill>
          </a:ln>
        </p:spPr>
        <p:txBody>
          <a:bodyPr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S&amp;P 500 – What happened during 3Q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519" y="1051497"/>
            <a:ext cx="887696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b="1" dirty="0">
                <a:solidFill>
                  <a:srgbClr val="EEECE1">
                    <a:lumMod val="25000"/>
                  </a:srgbClr>
                </a:solidFill>
              </a:rPr>
              <a:t>The S&amp;P 500 </a:t>
            </a: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</a:rPr>
              <a:t>was up over 10% year-to-date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YTD growth stocks performed best, a continuation of the 2017 trend. Small cap value outperformance from last quarter reversed trend.</a:t>
            </a: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Large cap valuations at a small premium to long-term average. Small cap growth valuations are the most stretched.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9" y="2667324"/>
            <a:ext cx="5106851" cy="2404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595" y="2719732"/>
            <a:ext cx="3469661" cy="23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17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Sector Returns YTD and since market peak/low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283"/>
            <a:ext cx="9144000" cy="2451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3341" y="1290918"/>
            <a:ext cx="6508377" cy="7025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srgbClr val="EEECE1">
                    <a:lumMod val="25000"/>
                  </a:srgbClr>
                </a:solidFill>
              </a:rPr>
              <a:t>Best performing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sectors: </a:t>
            </a:r>
            <a:r>
              <a:rPr lang="en-US" sz="1400" dirty="0">
                <a:solidFill>
                  <a:srgbClr val="EEECE1">
                    <a:lumMod val="25000"/>
                  </a:srgbClr>
                </a:solidFill>
              </a:rPr>
              <a:t>Tech,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Discretionary and Health Care</a:t>
            </a: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  <a:p>
            <a:pPr marL="285750" indent="-285750">
              <a:lnSpc>
                <a:spcPct val="70000"/>
              </a:lnSpc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srgbClr val="EEECE1">
                    <a:lumMod val="25000"/>
                  </a:srgbClr>
                </a:solidFill>
              </a:rPr>
              <a:t>Worst performing sectors: </a:t>
            </a: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Staples, Materials and Financials</a:t>
            </a: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2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18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Equity Highlights – YTD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381" y="1105287"/>
            <a:ext cx="8876962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What has driven performance </a:t>
            </a:r>
            <a:r>
              <a:rPr lang="en-US" sz="1400" b="1" dirty="0" smtClean="0">
                <a:solidFill>
                  <a:prstClr val="black"/>
                </a:solidFill>
              </a:rPr>
              <a:t>YTD?</a:t>
            </a:r>
            <a:endParaRPr lang="en-US" sz="1400" b="1" i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Our US equities outperformed the market by 194bps year to date. 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We gained 144bps in Q3 driven by outperformance in Industrials, Materials and Communication Services</a:t>
            </a:r>
            <a:r>
              <a:rPr lang="en-US" sz="1400" b="1" i="1" dirty="0" smtClean="0">
                <a:solidFill>
                  <a:prstClr val="black"/>
                </a:solidFill>
              </a:rPr>
              <a:t>.</a:t>
            </a: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The biggest outperformers in the quarter were Lockheed, Cisco and CVS with each adding more than 40bps. 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The biggest detractor in the quarter was SLB (-14bps).</a:t>
            </a: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What’s worked? 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Biggest contributors to outperformance: Tech, Staples, Industrials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Owning Biotech ETF =&gt; +43bps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>
                <a:solidFill>
                  <a:prstClr val="black"/>
                </a:solidFill>
              </a:rPr>
              <a:t>Top 3 </a:t>
            </a:r>
            <a:r>
              <a:rPr lang="en-US" sz="1400" dirty="0" smtClean="0">
                <a:solidFill>
                  <a:prstClr val="black"/>
                </a:solidFill>
              </a:rPr>
              <a:t>relative performers </a:t>
            </a:r>
            <a:r>
              <a:rPr lang="en-US" sz="1400" dirty="0">
                <a:solidFill>
                  <a:prstClr val="black"/>
                </a:solidFill>
              </a:rPr>
              <a:t>in the portfolio</a:t>
            </a:r>
            <a:r>
              <a:rPr lang="en-US" sz="1400" dirty="0" smtClean="0">
                <a:solidFill>
                  <a:prstClr val="black"/>
                </a:solidFill>
              </a:rPr>
              <a:t>: CSCO, TJX, RMD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What didn’t?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Not owning Amazon =&gt; -148bps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Stock selection in REITS: owning </a:t>
            </a:r>
            <a:r>
              <a:rPr lang="en-US" sz="1400" dirty="0" err="1" smtClean="0">
                <a:solidFill>
                  <a:prstClr val="black"/>
                </a:solidFill>
              </a:rPr>
              <a:t>Tanger</a:t>
            </a:r>
            <a:r>
              <a:rPr lang="en-US" sz="1400" dirty="0" smtClean="0">
                <a:solidFill>
                  <a:prstClr val="black"/>
                </a:solidFill>
              </a:rPr>
              <a:t> =&gt; -31bps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Worst 3 relative underperformers in the portfolio: SKT, CL, MMM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8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r>
              <a:rPr lang="en-US" sz="1400" b="1" dirty="0" smtClean="0">
                <a:solidFill>
                  <a:prstClr val="black"/>
                </a:solidFill>
              </a:rPr>
              <a:t>Recent Changes in Q3 2018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prstClr val="black"/>
                </a:solidFill>
              </a:rPr>
              <a:t>Started 200bps position in HLT </a:t>
            </a: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Internal use only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19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– Year to Date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Internal use only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814"/>
            <a:ext cx="9144000" cy="38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21878" y="6356351"/>
            <a:ext cx="364921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rgbClr val="6A6A6A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6A6A6A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Outlook 2018</a:t>
            </a:r>
            <a:br>
              <a:rPr lang="en-US" sz="2900" dirty="0"/>
            </a:br>
            <a:r>
              <a:rPr lang="en-US" sz="2200" dirty="0"/>
              <a:t>Fundamentals are sound but risks remain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212" y="1147694"/>
            <a:ext cx="8057350" cy="5391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U.S. maintaining economic momentum in 2018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The U.S. economic expansion continues in 2018 with an improving labor market, positive consumer confidence, low interest rates, favorable regulatory environment and new pro-growth tax changes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Expect benefits of tax cuts and regulation rollbacks to outweigh potential drag from higher tariffs and reduced immigration. 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Expected 2018 consensus S&amp;P 500 revenue (~9%) and earnings (~21%) growth adds support to long-lived bull market 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</a:pP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International markets still attractive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Global economic growth is showing synchronized strength. The International Monetary Fund is forecasting 2018 global growth at </a:t>
            </a:r>
            <a:r>
              <a:rPr lang="en-US" sz="1200" dirty="0" smtClean="0">
                <a:solidFill>
                  <a:srgbClr val="6A6A6A">
                    <a:lumMod val="50000"/>
                  </a:srgbClr>
                </a:solidFill>
              </a:rPr>
              <a:t>3.7% </a:t>
            </a:r>
            <a:endParaRPr lang="en-US" sz="12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Compared to U.S. market valuations, developed international and emerging markets remain relatively attractive </a:t>
            </a:r>
          </a:p>
          <a:p>
            <a:pPr>
              <a:spcBef>
                <a:spcPts val="600"/>
              </a:spcBef>
              <a:buClr>
                <a:srgbClr val="ADCB28">
                  <a:lumMod val="50000"/>
                </a:srgbClr>
              </a:buClr>
            </a:pPr>
            <a:r>
              <a:rPr lang="en-US" sz="1400" b="1" dirty="0">
                <a:solidFill>
                  <a:srgbClr val="6A6A6A">
                    <a:lumMod val="50000"/>
                  </a:srgbClr>
                </a:solidFill>
              </a:rPr>
              <a:t>Risks remain but have shifted </a:t>
            </a:r>
          </a:p>
          <a:p>
            <a:pPr marL="285750" indent="-285750">
              <a:spcBef>
                <a:spcPts val="8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Forward looking market valuations have come down to more normalized levels with strong earnings driven by top line growth and tax cuts</a:t>
            </a:r>
          </a:p>
          <a:p>
            <a:pPr marL="285750" indent="-285750">
              <a:spcBef>
                <a:spcPts val="8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There are risks of an escalating trade war which would likely impact the S&amp;P 500 to an even greater degree than GDP  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Inflation risks have increased as tight labor markets lead to increased wage growth.  Tax cuts, commodity prices,  and protectionism could be accelerants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China’s high debt levels remain a concern given authorities efforts to constrain credit growth </a:t>
            </a:r>
          </a:p>
          <a:p>
            <a:pPr marL="285750" indent="-285750">
              <a:spcBef>
                <a:spcPts val="600"/>
              </a:spcBef>
              <a:buClr>
                <a:srgbClr val="ADCB28">
                  <a:lumMod val="50000"/>
                </a:srgbClr>
              </a:buClr>
              <a:buFont typeface="Georgia" panose="02040502050405020303" pitchFamily="18" charset="0"/>
              <a:buChar char="›"/>
            </a:pPr>
            <a:r>
              <a:rPr lang="en-US" sz="1200" dirty="0">
                <a:solidFill>
                  <a:srgbClr val="6A6A6A">
                    <a:lumMod val="50000"/>
                  </a:srgbClr>
                </a:solidFill>
              </a:rPr>
              <a:t>Market volatility remains above the low levels seen throughout 2017, but are consistent with its long-term history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152807" y="6670932"/>
            <a:ext cx="282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rgbClr val="6A6A6A">
                    <a:lumMod val="50000"/>
                  </a:srgbClr>
                </a:solidFill>
              </a:rPr>
              <a:t>Information is current and believed to be accurate as of 6/30/2018</a:t>
            </a:r>
          </a:p>
        </p:txBody>
      </p:sp>
    </p:spTree>
    <p:extLst>
      <p:ext uri="{BB962C8B-B14F-4D97-AF65-F5344CB8AC3E}">
        <p14:creationId xmlns:p14="http://schemas.microsoft.com/office/powerpoint/2010/main" val="284052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– One Year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Internal use only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708"/>
            <a:ext cx="9144000" cy="38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21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EPS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773"/>
            <a:ext cx="9144000" cy="563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12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42" y="1680882"/>
            <a:ext cx="7339291" cy="40853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2282" y="484094"/>
            <a:ext cx="5997389" cy="3795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buSzPct val="80000"/>
            </a:pPr>
            <a:r>
              <a:rPr lang="en-US" sz="2600" dirty="0">
                <a:solidFill>
                  <a:srgbClr val="487D2F"/>
                </a:solidFill>
              </a:rPr>
              <a:t>Corporate</a:t>
            </a:r>
            <a:r>
              <a:rPr lang="en-US" sz="1600" dirty="0" smtClean="0">
                <a:solidFill>
                  <a:srgbClr val="6A6A6A"/>
                </a:solidFill>
                <a:cs typeface="Calibri Light"/>
              </a:rPr>
              <a:t> </a:t>
            </a:r>
            <a:r>
              <a:rPr lang="en-US" sz="2600" dirty="0">
                <a:solidFill>
                  <a:srgbClr val="487D2F"/>
                </a:solidFill>
              </a:rPr>
              <a:t>Profits</a:t>
            </a:r>
          </a:p>
        </p:txBody>
      </p:sp>
    </p:spTree>
    <p:extLst>
      <p:ext uri="{BB962C8B-B14F-4D97-AF65-F5344CB8AC3E}">
        <p14:creationId xmlns:p14="http://schemas.microsoft.com/office/powerpoint/2010/main" val="284140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S&amp;P 500 Forward P/E Ratio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365"/>
            <a:ext cx="9144000" cy="52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21878" y="6356351"/>
            <a:ext cx="364921" cy="365125"/>
          </a:xfrm>
        </p:spPr>
        <p:txBody>
          <a:bodyPr/>
          <a:lstStyle/>
          <a:p>
            <a:fld id="{BA4111AF-6F6F-0643-B4DB-D5DDF114BF9E}" type="slidenum">
              <a:rPr lang="en-US" smtClean="0">
                <a:solidFill>
                  <a:srgbClr val="6A6A6A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6A6A6A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Outlook 2018</a:t>
            </a:r>
            <a:br>
              <a:rPr lang="en-US" sz="2900" dirty="0"/>
            </a:br>
            <a:r>
              <a:rPr lang="en-US" sz="2200" dirty="0"/>
              <a:t>Tariff Concerns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551" y="1224509"/>
            <a:ext cx="7512908" cy="206723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487D2F">
                  <a:lumMod val="75000"/>
                </a:srgb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>
                    <a:lumMod val="50000"/>
                  </a:srgbClr>
                </a:solidFill>
              </a:rPr>
              <a:t>Still believe that tariffs </a:t>
            </a:r>
            <a:r>
              <a:rPr lang="en-US" sz="1400" dirty="0">
                <a:solidFill>
                  <a:srgbClr val="6A6A6A">
                    <a:lumMod val="50000"/>
                  </a:srgbClr>
                </a:solidFill>
              </a:rPr>
              <a:t>should not </a:t>
            </a:r>
            <a:r>
              <a:rPr lang="en-US" sz="1400" dirty="0" smtClean="0">
                <a:solidFill>
                  <a:srgbClr val="6A6A6A">
                    <a:lumMod val="50000"/>
                  </a:srgbClr>
                </a:solidFill>
              </a:rPr>
              <a:t>derail </a:t>
            </a:r>
            <a:r>
              <a:rPr lang="en-US" sz="1400" dirty="0">
                <a:solidFill>
                  <a:srgbClr val="6A6A6A">
                    <a:lumMod val="50000"/>
                  </a:srgbClr>
                </a:solidFill>
              </a:rPr>
              <a:t>the U.S. </a:t>
            </a:r>
            <a:r>
              <a:rPr lang="en-US" sz="1400" dirty="0" smtClean="0">
                <a:solidFill>
                  <a:srgbClr val="6A6A6A">
                    <a:lumMod val="50000"/>
                  </a:srgbClr>
                </a:solidFill>
              </a:rPr>
              <a:t>economy</a:t>
            </a:r>
            <a:endParaRPr lang="en-US" sz="14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168275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487D2F">
                  <a:lumMod val="75000"/>
                </a:srgb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>
                    <a:lumMod val="50000"/>
                  </a:srgbClr>
                </a:solidFill>
              </a:rPr>
              <a:t>Tariffs will affect manufacturing </a:t>
            </a:r>
            <a:r>
              <a:rPr lang="en-US" sz="1400" dirty="0" smtClean="0">
                <a:solidFill>
                  <a:srgbClr val="6A6A6A">
                    <a:lumMod val="50000"/>
                  </a:srgbClr>
                </a:solidFill>
              </a:rPr>
              <a:t>earnings </a:t>
            </a:r>
            <a:r>
              <a:rPr lang="en-US" sz="1400" dirty="0">
                <a:solidFill>
                  <a:srgbClr val="6A6A6A">
                    <a:lumMod val="50000"/>
                  </a:srgbClr>
                </a:solidFill>
              </a:rPr>
              <a:t>more so than GDP. Supply chains in China have driven up margins and lowered U.S. capital intensity, increasing free cash flow margins and </a:t>
            </a:r>
            <a:r>
              <a:rPr lang="en-US" sz="1400" dirty="0" smtClean="0">
                <a:solidFill>
                  <a:srgbClr val="6A6A6A">
                    <a:lumMod val="50000"/>
                  </a:srgbClr>
                </a:solidFill>
              </a:rPr>
              <a:t>multiples.</a:t>
            </a:r>
            <a:endParaRPr lang="en-US" sz="1400" dirty="0">
              <a:solidFill>
                <a:srgbClr val="6A6A6A">
                  <a:lumMod val="50000"/>
                </a:srgbClr>
              </a:solidFill>
            </a:endParaRPr>
          </a:p>
          <a:p>
            <a:pPr marL="285750" indent="-168275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487D2F">
                  <a:lumMod val="75000"/>
                </a:srgb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>
                    <a:lumMod val="50000"/>
                  </a:srgbClr>
                </a:solidFill>
              </a:rPr>
              <a:t>In time, tariffs could increase inflation and elicit higher interest rates.</a:t>
            </a:r>
          </a:p>
          <a:p>
            <a:pPr marL="285750" indent="-168275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>
                <a:srgbClr val="487D2F">
                  <a:lumMod val="75000"/>
                </a:srgb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>
                    <a:lumMod val="50000"/>
                  </a:srgbClr>
                </a:solidFill>
              </a:rPr>
              <a:t>Potential for protectionism to escalate – automobiles?</a:t>
            </a:r>
          </a:p>
          <a:p>
            <a:pPr>
              <a:lnSpc>
                <a:spcPts val="1600"/>
              </a:lnSpc>
              <a:buSzPct val="80000"/>
            </a:pPr>
            <a:endParaRPr lang="en-US" sz="1600" dirty="0">
              <a:solidFill>
                <a:srgbClr val="6A6A6A">
                  <a:lumMod val="50000"/>
                </a:srgbClr>
              </a:solidFill>
              <a:cs typeface="Calibri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693" y="3355444"/>
            <a:ext cx="4330930" cy="318347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52807" y="6670932"/>
            <a:ext cx="28273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00" b="1" i="1" dirty="0">
                <a:solidFill>
                  <a:srgbClr val="6A6A6A">
                    <a:lumMod val="50000"/>
                  </a:srgbClr>
                </a:solidFill>
              </a:rPr>
              <a:t>Information is current and believed to be accurate as of 6/30/2018</a:t>
            </a:r>
          </a:p>
        </p:txBody>
      </p:sp>
    </p:spTree>
    <p:extLst>
      <p:ext uri="{BB962C8B-B14F-4D97-AF65-F5344CB8AC3E}">
        <p14:creationId xmlns:p14="http://schemas.microsoft.com/office/powerpoint/2010/main" val="193521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687" y="274639"/>
            <a:ext cx="6438614" cy="683723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Return of Market Indices</a:t>
            </a:r>
            <a:endParaRPr lang="en-US" altLang="en-US" sz="2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3304" y="6324993"/>
            <a:ext cx="75715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6A6A6A"/>
                </a:solidFill>
              </a:rPr>
              <a:t>Source: Bloomberg. EAFE is MSCI EAFE Index, Emerging Markets is MSCI Emerging Markets and U.S. Bonds is Barclays U.S. Aggregate. REITs is the DJ US Select Real Estate Securities Index.  MLPs is </a:t>
            </a:r>
            <a:r>
              <a:rPr lang="en-US" sz="800" dirty="0" err="1">
                <a:solidFill>
                  <a:srgbClr val="6A6A6A"/>
                </a:solidFill>
              </a:rPr>
              <a:t>Alerian</a:t>
            </a:r>
            <a:r>
              <a:rPr lang="en-US" sz="800" dirty="0">
                <a:solidFill>
                  <a:srgbClr val="6A6A6A"/>
                </a:solidFill>
              </a:rPr>
              <a:t> MLP Index. The above information is through </a:t>
            </a:r>
            <a:r>
              <a:rPr lang="en-US" sz="800" dirty="0" smtClean="0">
                <a:solidFill>
                  <a:srgbClr val="6A6A6A"/>
                </a:solidFill>
              </a:rPr>
              <a:t>9/30/2018</a:t>
            </a:r>
            <a:r>
              <a:rPr lang="en-US" sz="800" dirty="0">
                <a:solidFill>
                  <a:srgbClr val="6A6A6A"/>
                </a:solidFill>
              </a:rPr>
              <a:t>.  See last page for important information.</a:t>
            </a: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34978" y="4656107"/>
            <a:ext cx="8423128" cy="16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indent="-168275" defTabSz="914400" eaLnBrk="1" hangingPunct="1">
              <a:spcBef>
                <a:spcPts val="600"/>
              </a:spcBef>
              <a:spcAft>
                <a:spcPts val="600"/>
              </a:spcAft>
              <a:buClr>
                <a:srgbClr val="487D2F">
                  <a:lumMod val="75000"/>
                </a:srgb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6A6A6A"/>
                </a:solidFill>
                <a:latin typeface="Georgia" panose="02040502050405020303"/>
              </a:rPr>
              <a:t>Despite an increase in volatility, U.S. equity markets have rebounded, driven mostly by positive earnings growth. </a:t>
            </a:r>
            <a:r>
              <a:rPr lang="en-US" sz="1200" dirty="0">
                <a:solidFill>
                  <a:srgbClr val="6A6A6A"/>
                </a:solidFill>
                <a:latin typeface="Georgia" panose="02040502050405020303"/>
              </a:rPr>
              <a:t>While economic fundamentals remain strong, uncertainty over U.S. trade policies </a:t>
            </a:r>
            <a:r>
              <a:rPr lang="en-US" sz="1200" dirty="0" smtClean="0">
                <a:solidFill>
                  <a:srgbClr val="6A6A6A"/>
                </a:solidFill>
                <a:latin typeface="Georgia" panose="02040502050405020303"/>
              </a:rPr>
              <a:t>has rattled investors and driven up the U.S. Dollar, leading to a sell off in international equity markets. </a:t>
            </a:r>
            <a:endParaRPr lang="en-US" sz="1200" dirty="0">
              <a:solidFill>
                <a:srgbClr val="6A6A6A"/>
              </a:solidFill>
              <a:latin typeface="Georgia" panose="02040502050405020303"/>
            </a:endParaRPr>
          </a:p>
          <a:p>
            <a:pPr indent="-168275" defTabSz="914400" eaLnBrk="1" hangingPunct="1">
              <a:spcBef>
                <a:spcPts val="600"/>
              </a:spcBef>
              <a:spcAft>
                <a:spcPts val="600"/>
              </a:spcAft>
              <a:buClr>
                <a:srgbClr val="487D2F">
                  <a:lumMod val="75000"/>
                </a:srgb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rgbClr val="6A6A6A"/>
                </a:solidFill>
                <a:latin typeface="Georgia" panose="02040502050405020303"/>
              </a:rPr>
              <a:t>Bond prices are also under pressure as the Federal Reserve continues to increase short term rates in conjunction with improving growth and inflation expectations.</a:t>
            </a:r>
          </a:p>
          <a:p>
            <a:pPr indent="-168275" defTabSz="914400" eaLnBrk="1" hangingPunct="1">
              <a:spcBef>
                <a:spcPts val="600"/>
              </a:spcBef>
              <a:spcAft>
                <a:spcPts val="600"/>
              </a:spcAft>
              <a:buClr>
                <a:srgbClr val="487D2F">
                  <a:lumMod val="75000"/>
                </a:srgb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>
                <a:solidFill>
                  <a:srgbClr val="6A6A6A"/>
                </a:solidFill>
                <a:latin typeface="Georgia" panose="02040502050405020303"/>
                <a:sym typeface="Georgia"/>
              </a:rPr>
              <a:t>Maintaining a diversified portfolio of assets should help to mitigate overall volatility with the intention of providing strong risk-adjusted returns over time.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5792" y="1365985"/>
            <a:ext cx="1445631" cy="116460"/>
          </a:xfrm>
          <a:prstGeom prst="rect">
            <a:avLst/>
          </a:prstGeom>
          <a:solidFill>
            <a:schemeClr val="bg1"/>
          </a:solidFill>
        </p:spPr>
        <p:txBody>
          <a:bodyPr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66769" y="1197500"/>
            <a:ext cx="1404208" cy="16848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 defTabSz="457189">
              <a:spcBef>
                <a:spcPct val="20000"/>
              </a:spcBef>
            </a:pPr>
            <a:endParaRPr lang="en-US" sz="1600" b="1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27" y="1139544"/>
            <a:ext cx="8976946" cy="3500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85" y="1224852"/>
            <a:ext cx="2128758" cy="11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98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11262" y="6445081"/>
            <a:ext cx="2133600" cy="365125"/>
          </a:xfrm>
        </p:spPr>
        <p:txBody>
          <a:bodyPr/>
          <a:lstStyle/>
          <a:p>
            <a:fld id="{BA4111AF-6F6F-0643-B4DB-D5DDF114BF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markets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36" y="5625869"/>
            <a:ext cx="7008828" cy="8925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Yields rose sharply after US Presidential election and again during the first quarter of 2018</a:t>
            </a:r>
          </a:p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Our bond duration is 4.5 years, shorter than US Aggregate at 6.0 years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2331" y="1089732"/>
            <a:ext cx="32998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US Treasury 10-Year Yield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332"/>
            <a:ext cx="9144000" cy="35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Recession indicator – Not there yet</a:t>
            </a:r>
            <a:br>
              <a:rPr lang="en-US" dirty="0" smtClean="0"/>
            </a:br>
            <a:r>
              <a:rPr lang="en-US" dirty="0" smtClean="0"/>
              <a:t>Bond market spreads (10y-2y)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736" y="5722581"/>
            <a:ext cx="700882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Flat yield curve has been a good predictor of recessions. Percentile has dropped from 29th to 23rd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759"/>
            <a:ext cx="9144000" cy="34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Yield Spreads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736" y="5722581"/>
            <a:ext cx="7008828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Spreads have stayed low - no sign of panic from bond investors</a:t>
            </a:r>
          </a:p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Last QTR’s spread was 20</a:t>
            </a:r>
            <a:r>
              <a:rPr lang="en-US" sz="1600" baseline="300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th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cs typeface="Calibri Light"/>
              </a:rPr>
              <a:t> percentile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6002"/>
            <a:ext cx="9144000" cy="356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Market </a:t>
            </a: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Returns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195415" y="5292086"/>
            <a:ext cx="7729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Factset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5951" y="1110798"/>
            <a:ext cx="369555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Performance of bond markets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023" y="5534561"/>
            <a:ext cx="7491046" cy="113877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EM bonds hit by strong dollar and higher US rates</a:t>
            </a: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Credit has held up </a:t>
            </a:r>
            <a:r>
              <a:rPr lang="en-US" sz="1400" dirty="0" smtClean="0">
                <a:solidFill>
                  <a:srgbClr val="6A6A6A"/>
                </a:solidFill>
              </a:rPr>
              <a:t>well, until recently</a:t>
            </a:r>
            <a:endParaRPr lang="en-US" sz="1400" dirty="0">
              <a:solidFill>
                <a:srgbClr val="6A6A6A"/>
              </a:solidFill>
            </a:endParaRPr>
          </a:p>
          <a:p>
            <a:pPr marL="285750" indent="-168275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>
                <a:solidFill>
                  <a:srgbClr val="6A6A6A"/>
                </a:solidFill>
              </a:rPr>
              <a:t>Aggregate bonds continue to post positive returns even with rising short term rates</a:t>
            </a:r>
          </a:p>
          <a:p>
            <a:pPr marL="171450" indent="-171450" algn="l"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1674"/>
            <a:ext cx="9144000" cy="3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U.S. stock market ETFs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421917" y="6248629"/>
            <a:ext cx="7729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Factset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010"/>
            <a:ext cx="9144000" cy="33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171450" indent="-171450" algn="l">
          <a:lnSpc>
            <a:spcPct val="70000"/>
          </a:lnSpc>
          <a:buSzPct val="80000"/>
          <a:buFontTx/>
          <a:buBlip>
            <a:blip xmlns:r="http://schemas.openxmlformats.org/officeDocument/2006/relationships" r:embed="rId1"/>
          </a:buBlip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1_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171450" indent="-171450" algn="l">
          <a:lnSpc>
            <a:spcPct val="70000"/>
          </a:lnSpc>
          <a:buSzPct val="80000"/>
          <a:buFontTx/>
          <a:buBlip>
            <a:blip xmlns:r="http://schemas.openxmlformats.org/officeDocument/2006/relationships" r:embed="rId1"/>
          </a:buBlip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ESWOOD MASTE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87D2F"/>
    </a:accent1>
    <a:accent2>
      <a:srgbClr val="ADCB28"/>
    </a:accent2>
    <a:accent3>
      <a:srgbClr val="333043"/>
    </a:accent3>
    <a:accent4>
      <a:srgbClr val="6A6A6A"/>
    </a:accent4>
    <a:accent5>
      <a:srgbClr val="848484"/>
    </a:accent5>
    <a:accent6>
      <a:srgbClr val="FFFFFF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14830</TotalTime>
  <Words>1035</Words>
  <Application>Microsoft Office PowerPoint</Application>
  <PresentationFormat>On-screen Show (4:3)</PresentationFormat>
  <Paragraphs>144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PGothic</vt:lpstr>
      <vt:lpstr>Arial</vt:lpstr>
      <vt:lpstr>Arial Narrow</vt:lpstr>
      <vt:lpstr>Calibri</vt:lpstr>
      <vt:lpstr>Calibri Light</vt:lpstr>
      <vt:lpstr>Georgia</vt:lpstr>
      <vt:lpstr>Wingdings</vt:lpstr>
      <vt:lpstr>Office Theme</vt:lpstr>
      <vt:lpstr>1_Office Theme</vt:lpstr>
      <vt:lpstr>PowerPoint Presentation</vt:lpstr>
      <vt:lpstr>Outlook 2018 Fundamentals are sound but risks remain</vt:lpstr>
      <vt:lpstr>Outlook 2018 Tariff Concerns</vt:lpstr>
      <vt:lpstr>Return of Market Indices</vt:lpstr>
      <vt:lpstr>Bond markets</vt:lpstr>
      <vt:lpstr>Recession indicator – Not there yet Bond market spreads (10y-2y)</vt:lpstr>
      <vt:lpstr>High Yield Spreads</vt:lpstr>
      <vt:lpstr>PowerPoint Presentation</vt:lpstr>
      <vt:lpstr>PowerPoint Presentation</vt:lpstr>
      <vt:lpstr>Active bond managers</vt:lpstr>
      <vt:lpstr>MLPs and REITs have recovered some ground</vt:lpstr>
      <vt:lpstr>AQR Market Neutral has struggled</vt:lpstr>
      <vt:lpstr>Vehicle performance  as of 10/10/18</vt:lpstr>
      <vt:lpstr>Growth Model attribution  Year-to-Date relative to 75% ACWI &amp; 25% US Aggregate</vt:lpstr>
      <vt:lpstr>Growth model changes</vt:lpstr>
      <vt:lpstr>S&amp;P 500 – What happened during 3Q 2018</vt:lpstr>
      <vt:lpstr>Sector Returns YTD and since market peak/low </vt:lpstr>
      <vt:lpstr>Focus Equity Highlights – YTD </vt:lpstr>
      <vt:lpstr>Attribution – Year to Date </vt:lpstr>
      <vt:lpstr>Attribution – One Year</vt:lpstr>
      <vt:lpstr>Sources of EPS Growth</vt:lpstr>
      <vt:lpstr>PowerPoint Presentation</vt:lpstr>
      <vt:lpstr>S&amp;P 500 Forward P/E Ratio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718</cp:revision>
  <cp:lastPrinted>2018-07-09T15:42:43Z</cp:lastPrinted>
  <dcterms:created xsi:type="dcterms:W3CDTF">2016-04-14T18:06:49Z</dcterms:created>
  <dcterms:modified xsi:type="dcterms:W3CDTF">2018-10-12T20:14:53Z</dcterms:modified>
</cp:coreProperties>
</file>