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00" r:id="rId3"/>
    <p:sldId id="302" r:id="rId4"/>
    <p:sldId id="369" r:id="rId5"/>
    <p:sldId id="368" r:id="rId6"/>
    <p:sldId id="314" r:id="rId7"/>
    <p:sldId id="294" r:id="rId8"/>
  </p:sldIdLst>
  <p:sldSz cx="9144000" cy="6858000" type="screen4x3"/>
  <p:notesSz cx="7010400" cy="92964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D2F"/>
    <a:srgbClr val="6A6A6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6210" autoAdjust="0"/>
  </p:normalViewPr>
  <p:slideViewPr>
    <p:cSldViewPr snapToGrid="0">
      <p:cViewPr varScale="1">
        <p:scale>
          <a:sx n="104" d="100"/>
          <a:sy n="104" d="100"/>
        </p:scale>
        <p:origin x="1074" y="114"/>
      </p:cViewPr>
      <p:guideLst>
        <p:guide orient="horz" pos="81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0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D3942B00-0091-4282-8EF2-C2A3B3A7D1F1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3290999A-3CD9-4087-A6AB-F4915EF5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75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11D1F14B-0ED0-4426-8B6E-A5019F5DA26F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7" rIns="91413" bIns="45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6"/>
            <a:ext cx="5607050" cy="3660775"/>
          </a:xfrm>
          <a:prstGeom prst="rect">
            <a:avLst/>
          </a:prstGeom>
        </p:spPr>
        <p:txBody>
          <a:bodyPr vert="horz" lIns="91413" tIns="45707" rIns="91413" bIns="457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5352454F-B8C5-455B-A4DD-264417327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93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2454F-B8C5-455B-A4DD-2644173274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4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2454F-B8C5-455B-A4DD-2644173274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2454F-B8C5-455B-A4DD-2644173274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8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1155700"/>
            <a:ext cx="4154488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2454F-B8C5-455B-A4DD-2644173274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1155700"/>
            <a:ext cx="4154488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2454F-B8C5-455B-A4DD-2644173274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3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2454F-B8C5-455B-A4DD-2644173274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5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 txBox="1">
            <a:spLocks/>
          </p:cNvSpPr>
          <p:nvPr userDrawn="1"/>
        </p:nvSpPr>
        <p:spPr>
          <a:xfrm>
            <a:off x="-129552" y="5144196"/>
            <a:ext cx="8744959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5" name="Picture 4" descr="Graphic_TitlePag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pic>
        <p:nvPicPr>
          <p:cNvPr id="6" name="Picture 5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5" y="1041401"/>
            <a:ext cx="3548271" cy="13335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3"/>
            <a:ext cx="9144000" cy="4963297"/>
          </a:xfrm>
          <a:prstGeom prst="rect">
            <a:avLst/>
          </a:prstGeom>
        </p:spPr>
      </p:pic>
      <p:pic>
        <p:nvPicPr>
          <p:cNvPr id="2" name="Picture 1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70" y="58502"/>
            <a:ext cx="1892300" cy="86654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43212" y="1285812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0" name="Shape 42"/>
          <p:cNvSpPr txBox="1">
            <a:spLocks/>
          </p:cNvSpPr>
          <p:nvPr userDrawn="1"/>
        </p:nvSpPr>
        <p:spPr>
          <a:xfrm>
            <a:off x="598130" y="2502292"/>
            <a:ext cx="7352271" cy="2332488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0" indent="0" algn="l">
              <a:lnSpc>
                <a:spcPct val="80000"/>
              </a:lnSpc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676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1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2"/>
            <a:ext cx="9144000" cy="4963297"/>
          </a:xfrm>
          <a:prstGeom prst="rect">
            <a:avLst/>
          </a:prstGeom>
        </p:spPr>
      </p:pic>
      <p:pic>
        <p:nvPicPr>
          <p:cNvPr id="2" name="Picture 1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43" y="91758"/>
            <a:ext cx="1892300" cy="86654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89817" y="1285817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0" name="Shape 42"/>
          <p:cNvSpPr txBox="1">
            <a:spLocks/>
          </p:cNvSpPr>
          <p:nvPr userDrawn="1"/>
        </p:nvSpPr>
        <p:spPr>
          <a:xfrm>
            <a:off x="598130" y="2502292"/>
            <a:ext cx="7352271" cy="2332488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0" indent="0" algn="l">
              <a:lnSpc>
                <a:spcPct val="80000"/>
              </a:lnSpc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109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2"/>
          <p:cNvSpPr txBox="1">
            <a:spLocks/>
          </p:cNvSpPr>
          <p:nvPr/>
        </p:nvSpPr>
        <p:spPr>
          <a:xfrm>
            <a:off x="-129552" y="5144196"/>
            <a:ext cx="8744959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2600" spc="40" dirty="0" smtClean="0">
                <a:solidFill>
                  <a:schemeClr val="accent1"/>
                </a:solidFill>
                <a:latin typeface="Georgia"/>
                <a:cs typeface="Georgia"/>
              </a:rPr>
              <a:t>Beyond Expectations</a:t>
            </a: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pic>
        <p:nvPicPr>
          <p:cNvPr id="12" name="Picture 11" descr="Graphic_TitlePag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1854" y="4548299"/>
            <a:ext cx="3209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October</a:t>
            </a:r>
            <a:r>
              <a:rPr lang="en-US" sz="160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2018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371600"/>
            <a:ext cx="2011680" cy="7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950443"/>
              </p:ext>
            </p:extLst>
          </p:nvPr>
        </p:nvGraphicFramePr>
        <p:xfrm>
          <a:off x="5935708" y="5115945"/>
          <a:ext cx="1809290" cy="990615"/>
        </p:xfrm>
        <a:graphic>
          <a:graphicData uri="http://schemas.openxmlformats.org/drawingml/2006/table">
            <a:tbl>
              <a:tblPr/>
              <a:tblGrid>
                <a:gridCol w="1809290"/>
              </a:tblGrid>
              <a:tr h="990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No</a:t>
                      </a:r>
                    </a:p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Continue to Monitor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hape 42"/>
          <p:cNvSpPr txBox="1">
            <a:spLocks/>
          </p:cNvSpPr>
          <p:nvPr/>
        </p:nvSpPr>
        <p:spPr>
          <a:xfrm>
            <a:off x="505851" y="521591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600" spc="40" dirty="0" smtClean="0">
                <a:solidFill>
                  <a:srgbClr val="487D2F"/>
                </a:solidFill>
                <a:latin typeface="Georgia"/>
                <a:cs typeface="Georgia"/>
              </a:rPr>
              <a:t>Equity Investments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1800" spc="40" dirty="0" smtClean="0">
                <a:solidFill>
                  <a:srgbClr val="487D2F"/>
                </a:solidFill>
                <a:latin typeface="Georgia"/>
                <a:cs typeface="Georgia"/>
              </a:rPr>
              <a:t>Philosophy and Process</a:t>
            </a:r>
            <a:endParaRPr lang="en-US" sz="18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01923" y="2482261"/>
            <a:ext cx="3712478" cy="701570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altLang="en-US" sz="1400" u="sng" dirty="0" smtClean="0">
                <a:solidFill>
                  <a:schemeClr val="bg2">
                    <a:lumMod val="25000"/>
                  </a:schemeClr>
                </a:solidFill>
              </a:rPr>
              <a:t>Idea Generation</a:t>
            </a:r>
          </a:p>
          <a:p>
            <a:pPr marL="0" indent="0" algn="ctr">
              <a:lnSpc>
                <a:spcPts val="1100"/>
              </a:lnSpc>
              <a:buFont typeface="Arial" charset="0"/>
              <a:buNone/>
              <a:defRPr/>
            </a:pPr>
            <a:r>
              <a:rPr lang="en-US" altLang="en-US" sz="1400" dirty="0" smtClean="0">
                <a:solidFill>
                  <a:schemeClr val="bg2">
                    <a:lumMod val="25000"/>
                  </a:schemeClr>
                </a:solidFill>
              </a:rPr>
              <a:t>Screens, Conferences, </a:t>
            </a:r>
          </a:p>
          <a:p>
            <a:pPr marL="0" indent="0" algn="ctr">
              <a:lnSpc>
                <a:spcPts val="1100"/>
              </a:lnSpc>
              <a:buFont typeface="Arial" charset="0"/>
              <a:buNone/>
              <a:defRPr/>
            </a:pPr>
            <a:r>
              <a:rPr lang="en-US" altLang="en-US" sz="1400" dirty="0" smtClean="0">
                <a:solidFill>
                  <a:schemeClr val="bg2">
                    <a:lumMod val="25000"/>
                  </a:schemeClr>
                </a:solidFill>
              </a:rPr>
              <a:t>Watch List, Industry Experience</a:t>
            </a:r>
            <a:endParaRPr lang="en-US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512323" y="3193352"/>
            <a:ext cx="152041" cy="338142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76420"/>
              </p:ext>
            </p:extLst>
          </p:nvPr>
        </p:nvGraphicFramePr>
        <p:xfrm>
          <a:off x="2810681" y="3560060"/>
          <a:ext cx="3719799" cy="488958"/>
        </p:xfrm>
        <a:graphic>
          <a:graphicData uri="http://schemas.openxmlformats.org/drawingml/2006/table">
            <a:tbl>
              <a:tblPr/>
              <a:tblGrid>
                <a:gridCol w="3719799"/>
              </a:tblGrid>
              <a:tr h="488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Does this Business Satisfy our Criteria?</a:t>
                      </a:r>
                    </a:p>
                  </a:txBody>
                  <a:tcPr marL="9525" marR="9525" marT="95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033985"/>
              </p:ext>
            </p:extLst>
          </p:nvPr>
        </p:nvGraphicFramePr>
        <p:xfrm>
          <a:off x="1431516" y="5106713"/>
          <a:ext cx="1809290" cy="990615"/>
        </p:xfrm>
        <a:graphic>
          <a:graphicData uri="http://schemas.openxmlformats.org/drawingml/2006/table">
            <a:tbl>
              <a:tblPr/>
              <a:tblGrid>
                <a:gridCol w="1809290"/>
              </a:tblGrid>
              <a:tr h="990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Yes </a:t>
                      </a:r>
                      <a:br>
                        <a:rPr lang="en-US" sz="1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Add to Portfolio </a:t>
                      </a:r>
                      <a:endParaRPr lang="en-US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01923" y="4044140"/>
            <a:ext cx="3728558" cy="926494"/>
            <a:chOff x="2718718" y="4210389"/>
            <a:chExt cx="3819072" cy="879702"/>
          </a:xfrm>
        </p:grpSpPr>
        <p:sp>
          <p:nvSpPr>
            <p:cNvPr id="7" name="Rectangle 6"/>
            <p:cNvSpPr/>
            <p:nvPr/>
          </p:nvSpPr>
          <p:spPr>
            <a:xfrm>
              <a:off x="2718718" y="4212282"/>
              <a:ext cx="1273165" cy="87780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</a:rPr>
                <a:t>High Quality</a:t>
              </a:r>
              <a:b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</a:rPr>
              </a:br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</a:rPr>
                <a:t>Business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94508" y="4212227"/>
              <a:ext cx="1273165" cy="8778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</a:rPr>
                <a:t>Shareholder</a:t>
              </a:r>
              <a:b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</a:rPr>
              </a:br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</a:rPr>
                <a:t>Friendly </a:t>
              </a:r>
              <a:b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</a:rPr>
              </a:br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</a:rPr>
                <a:t>Management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64625" y="4210389"/>
              <a:ext cx="1273165" cy="87780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</a:rPr>
                <a:t>Attractive</a:t>
              </a:r>
              <a:b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</a:rPr>
              </a:br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</a:rPr>
                <a:t>Valuation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7" name="Shape 42"/>
          <p:cNvSpPr txBox="1">
            <a:spLocks/>
          </p:cNvSpPr>
          <p:nvPr/>
        </p:nvSpPr>
        <p:spPr>
          <a:xfrm>
            <a:off x="541457" y="1388402"/>
            <a:ext cx="8169479" cy="651944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buSzPct val="80000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We believe a concentrated portfolio of high quality companies purchased at attractive valuations will outperform over a market cycle with lower risk.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We assume a 3-5 year investment horizon which allows us to focus on long term results.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3445164" y="5394034"/>
            <a:ext cx="2262909" cy="224090"/>
          </a:xfrm>
          <a:prstGeom prst="leftRightArrow">
            <a:avLst>
              <a:gd name="adj1" fmla="val 41756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 txBox="1">
            <a:spLocks/>
          </p:cNvSpPr>
          <p:nvPr/>
        </p:nvSpPr>
        <p:spPr>
          <a:xfrm>
            <a:off x="533400" y="7862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600" spc="40" dirty="0" smtClean="0">
                <a:solidFill>
                  <a:schemeClr val="accent1"/>
                </a:solidFill>
                <a:latin typeface="Georgia"/>
                <a:cs typeface="Georgia"/>
              </a:rPr>
              <a:t>A Closer Look at Equity Idea Generation</a:t>
            </a: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8" name="Shape 42"/>
          <p:cNvSpPr txBox="1">
            <a:spLocks/>
          </p:cNvSpPr>
          <p:nvPr/>
        </p:nvSpPr>
        <p:spPr>
          <a:xfrm>
            <a:off x="546701" y="1381373"/>
            <a:ext cx="8047820" cy="505717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spcAft>
                <a:spcPts val="600"/>
              </a:spcAft>
              <a:buSzPct val="80000"/>
              <a:defRPr sz="1800">
                <a:solidFill>
                  <a:srgbClr val="000000"/>
                </a:solidFill>
              </a:defRPr>
            </a:pPr>
            <a:r>
              <a:rPr lang="en-US" sz="1600" b="1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Screening</a:t>
            </a:r>
            <a:r>
              <a:rPr lang="en-US" sz="16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 </a:t>
            </a:r>
          </a:p>
          <a:p>
            <a:pPr marL="285750" indent="-230188" algn="l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Proprietary screen to narrow potential investment opportunities from 1,000 names to &lt; 100</a:t>
            </a:r>
          </a:p>
          <a:p>
            <a:pPr marL="285750" indent="-230188" algn="l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Below is an example of the first few names from a recent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screen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lang="en-US" sz="1300" kern="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lang="en-US" sz="1300" kern="6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  <a:p>
            <a:pPr algn="l">
              <a:spcAft>
                <a:spcPts val="600"/>
              </a:spcAft>
              <a:buSzPct val="80000"/>
              <a:defRPr sz="1800">
                <a:solidFill>
                  <a:srgbClr val="000000"/>
                </a:solidFill>
              </a:defRPr>
            </a:pPr>
            <a:endParaRPr lang="en-US" sz="1300" kern="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lang="en-US" sz="1300" kern="6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lang="en-US" sz="1300" kern="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  <a:p>
            <a:pPr algn="l">
              <a:spcAft>
                <a:spcPts val="600"/>
              </a:spcAft>
              <a:buSzPct val="80000"/>
              <a:defRPr sz="1800">
                <a:solidFill>
                  <a:srgbClr val="000000"/>
                </a:solidFill>
              </a:defRPr>
            </a:pPr>
            <a:endParaRPr lang="en-US" sz="1600" kern="6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  <a:p>
            <a:pPr algn="l">
              <a:spcAft>
                <a:spcPts val="600"/>
              </a:spcAft>
              <a:buSzPct val="80000"/>
              <a:defRPr sz="1800">
                <a:solidFill>
                  <a:srgbClr val="000000"/>
                </a:solidFill>
              </a:defRPr>
            </a:pPr>
            <a:r>
              <a:rPr lang="en-US" sz="1600" b="1" kern="6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Filtering factors</a:t>
            </a:r>
            <a:endParaRPr lang="en-US" sz="1600" b="1" kern="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  <a:p>
            <a:pPr marL="285750" indent="-230188" algn="l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Long term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return on capital</a:t>
            </a:r>
          </a:p>
          <a:p>
            <a:pPr marL="285750" indent="-230188" algn="l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Long term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free cash flow</a:t>
            </a:r>
          </a:p>
          <a:p>
            <a:pPr marL="285750" indent="-230188" algn="l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Margin stability and growth</a:t>
            </a:r>
          </a:p>
          <a:p>
            <a:pPr marL="285750" indent="-230188" algn="l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Shareholder yield</a:t>
            </a:r>
          </a:p>
          <a:p>
            <a:pPr marL="285750" indent="-230188" algn="l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Change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in ROE components over the past year </a:t>
            </a:r>
          </a:p>
          <a:p>
            <a:pPr marL="285750" indent="-230188" algn="l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Removes companies at risk of default, financial distress and earnings manipulation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15074"/>
            <a:ext cx="2133600" cy="365125"/>
          </a:xfrm>
        </p:spPr>
        <p:txBody>
          <a:bodyPr/>
          <a:lstStyle/>
          <a:p>
            <a:fld id="{BA4111AF-6F6F-0643-B4DB-D5DDF114BF9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95" y="2434081"/>
            <a:ext cx="7740074" cy="139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 txBox="1">
            <a:spLocks/>
          </p:cNvSpPr>
          <p:nvPr/>
        </p:nvSpPr>
        <p:spPr>
          <a:xfrm>
            <a:off x="528810" y="780426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600" spc="40" dirty="0" smtClean="0">
                <a:solidFill>
                  <a:schemeClr val="accent2">
                    <a:lumMod val="50000"/>
                  </a:schemeClr>
                </a:solidFill>
                <a:latin typeface="Georgia"/>
                <a:cs typeface="Georgia"/>
              </a:rPr>
              <a:t>Security valuation and modeling</a:t>
            </a:r>
            <a:endParaRPr lang="en-US" sz="2600" spc="40" dirty="0">
              <a:solidFill>
                <a:schemeClr val="accent2">
                  <a:lumMod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8" name="Shape 42"/>
          <p:cNvSpPr txBox="1">
            <a:spLocks/>
          </p:cNvSpPr>
          <p:nvPr/>
        </p:nvSpPr>
        <p:spPr>
          <a:xfrm>
            <a:off x="528810" y="1467386"/>
            <a:ext cx="3844885" cy="3546173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182880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Seek </a:t>
            </a: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investments that trade at a discount to our estimates of intrinsic value and have an attractive risk/reward </a:t>
            </a:r>
            <a:r>
              <a:rPr lang="en-US" sz="1400" kern="6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profile </a:t>
            </a:r>
            <a:endParaRPr lang="en-US" sz="1400" kern="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When evaluating a potential investment opportunity:</a:t>
            </a:r>
          </a:p>
          <a:p>
            <a:pPr marL="792465" lvl="1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Build proprietary financial models to estimate intrinsic value based on relevant valuation metrics:</a:t>
            </a:r>
          </a:p>
          <a:p>
            <a:pPr marL="1402050" lvl="2" indent="-182880" algn="l">
              <a:spcAft>
                <a:spcPts val="3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2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DCF, FCF yield</a:t>
            </a:r>
          </a:p>
          <a:p>
            <a:pPr marL="1402050" lvl="2" indent="-182880" algn="l">
              <a:spcAft>
                <a:spcPts val="3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2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Sum of parts </a:t>
            </a:r>
          </a:p>
          <a:p>
            <a:pPr marL="1402050" lvl="2" indent="-182880" algn="l">
              <a:spcAft>
                <a:spcPts val="3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2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Price to book </a:t>
            </a:r>
          </a:p>
          <a:p>
            <a:pPr marL="1402050" lvl="2" indent="-182880" algn="l">
              <a:spcAft>
                <a:spcPts val="3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2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Price to earnings </a:t>
            </a:r>
          </a:p>
          <a:p>
            <a:pPr marL="1402050" lvl="2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2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Enterprise value to EBITDA </a:t>
            </a:r>
          </a:p>
          <a:p>
            <a:pPr marL="792465" lvl="1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Perform scenario analysis to understand a range of potential outcomes </a:t>
            </a:r>
          </a:p>
          <a:p>
            <a:pPr marL="792465" lvl="1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Integrate a conservative bias to our analysis to account for the “art and science” nature of valuing a business and investing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849932" y="5614903"/>
            <a:ext cx="3744793" cy="25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For illustration purposes: An example of a discounted cash flow analysis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00" y="1961854"/>
            <a:ext cx="4698999" cy="31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 txBox="1">
            <a:spLocks/>
          </p:cNvSpPr>
          <p:nvPr/>
        </p:nvSpPr>
        <p:spPr>
          <a:xfrm>
            <a:off x="533400" y="733790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600" spc="40" dirty="0" smtClean="0">
                <a:solidFill>
                  <a:schemeClr val="accent2">
                    <a:lumMod val="50000"/>
                  </a:schemeClr>
                </a:solidFill>
                <a:latin typeface="Georgia"/>
                <a:cs typeface="Georgia"/>
              </a:rPr>
              <a:t>A Focus on understanding the business</a:t>
            </a:r>
            <a:endParaRPr lang="en-US" sz="2600" spc="40" dirty="0">
              <a:solidFill>
                <a:schemeClr val="accent2">
                  <a:lumMod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8" name="Shape 42"/>
          <p:cNvSpPr txBox="1">
            <a:spLocks/>
          </p:cNvSpPr>
          <p:nvPr/>
        </p:nvSpPr>
        <p:spPr>
          <a:xfrm>
            <a:off x="563479" y="1465871"/>
            <a:ext cx="4748268" cy="3546173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spcAft>
                <a:spcPts val="600"/>
              </a:spcAft>
              <a:buSzPct val="80000"/>
              <a:defRPr sz="1800">
                <a:solidFill>
                  <a:srgbClr val="000000"/>
                </a:solidFill>
              </a:defRPr>
            </a:pPr>
            <a:r>
              <a:rPr lang="en-US" sz="1600" kern="6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Crestwood </a:t>
            </a:r>
            <a:r>
              <a:rPr lang="en-US" sz="16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research involves:</a:t>
            </a: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A rigorous review of available public information: </a:t>
            </a:r>
          </a:p>
          <a:p>
            <a:pPr marL="792465" lvl="1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Financial statements </a:t>
            </a:r>
          </a:p>
          <a:p>
            <a:pPr marL="792465" lvl="1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SEC filings (10Q, 10K) </a:t>
            </a:r>
          </a:p>
          <a:p>
            <a:pPr marL="792465" lvl="1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Press releases </a:t>
            </a:r>
          </a:p>
          <a:p>
            <a:pPr marL="792465" lvl="1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Conference calls with company management and investor relations</a:t>
            </a:r>
          </a:p>
          <a:p>
            <a:pPr marL="792465" lvl="1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Industry reports and trade journals</a:t>
            </a:r>
          </a:p>
          <a:p>
            <a:pPr marL="182880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Compare our views to Wall Street research </a:t>
            </a:r>
          </a:p>
          <a:p>
            <a:pPr marL="792465" lvl="1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Contextualize our opinion of an investment opportunity</a:t>
            </a:r>
          </a:p>
          <a:p>
            <a:pPr marL="792465" lvl="1" indent="-182880" algn="l">
              <a:spcAft>
                <a:spcPts val="600"/>
              </a:spcAft>
              <a:buSzPct val="8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en-US" sz="14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How does our opinion differ from </a:t>
            </a:r>
            <a:r>
              <a:rPr lang="en-US" sz="1400" kern="6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consensus? </a:t>
            </a:r>
          </a:p>
          <a:p>
            <a:pPr lvl="1" indent="0" algn="l">
              <a:spcAft>
                <a:spcPts val="600"/>
              </a:spcAft>
              <a:buSzPct val="80000"/>
              <a:defRPr sz="1800">
                <a:solidFill>
                  <a:srgbClr val="000000"/>
                </a:solidFill>
              </a:defRPr>
            </a:pPr>
            <a:endParaRPr lang="en-US" sz="1400" kern="600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  <a:p>
            <a:pPr algn="l">
              <a:spcAft>
                <a:spcPts val="600"/>
              </a:spcAft>
              <a:buSzPct val="80000"/>
              <a:defRPr sz="1800">
                <a:solidFill>
                  <a:srgbClr val="000000"/>
                </a:solidFill>
              </a:defRPr>
            </a:pPr>
            <a:r>
              <a:rPr lang="en-US" sz="1600" kern="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Crestwood’s independent research provides an objective and often times contrarian view of current opportunities</a:t>
            </a:r>
          </a:p>
          <a:p>
            <a:pPr lvl="1" indent="0" algn="l">
              <a:spcAft>
                <a:spcPts val="600"/>
              </a:spcAft>
              <a:buSzPct val="80000"/>
              <a:defRPr sz="1800">
                <a:solidFill>
                  <a:srgbClr val="000000"/>
                </a:solidFill>
              </a:defRPr>
            </a:pPr>
            <a:endParaRPr lang="en-US" sz="1400" kern="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33779" y="1888826"/>
            <a:ext cx="3155414" cy="3736343"/>
            <a:chOff x="4192588" y="1639888"/>
            <a:chExt cx="4570412" cy="507206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77373">
              <a:off x="6811963" y="1828800"/>
              <a:ext cx="1812925" cy="234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1489">
              <a:off x="6705600" y="3276600"/>
              <a:ext cx="2057400" cy="269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588" y="1722438"/>
              <a:ext cx="1905000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538" y="4197350"/>
              <a:ext cx="1951037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000">
              <a:off x="6657975" y="4460875"/>
              <a:ext cx="1778000" cy="213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60000">
              <a:off x="4197350" y="4287838"/>
              <a:ext cx="1960563" cy="236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8588">
              <a:off x="5607050" y="1639888"/>
              <a:ext cx="1920875" cy="247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83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006092" y="2457693"/>
            <a:ext cx="2460580" cy="3334497"/>
            <a:chOff x="587424" y="2493818"/>
            <a:chExt cx="2460580" cy="42201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" name="TextBox 18"/>
            <p:cNvSpPr txBox="1"/>
            <p:nvPr/>
          </p:nvSpPr>
          <p:spPr>
            <a:xfrm>
              <a:off x="587424" y="2493818"/>
              <a:ext cx="2220436" cy="4220116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marL="285750" indent="-174625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4"/>
                  </a:solidFill>
                  <a:latin typeface="Georgia" panose="02040502050405020303" pitchFamily="18" charset="0"/>
                  <a:cs typeface="Calibri Light"/>
                </a:rPr>
                <a:t>Valuation focus – price/earnings, price/cash flow, price/sales and price/book  </a:t>
              </a:r>
            </a:p>
            <a:p>
              <a:pPr marL="285750" indent="-174625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4"/>
                  </a:solidFill>
                  <a:latin typeface="Georgia" panose="02040502050405020303" pitchFamily="18" charset="0"/>
                  <a:cs typeface="Calibri Light"/>
                </a:rPr>
                <a:t>Stock price &lt; intrinsic value</a:t>
              </a:r>
            </a:p>
            <a:p>
              <a:pPr marL="285750" indent="-174625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4"/>
                  </a:solidFill>
                  <a:latin typeface="Georgia" panose="02040502050405020303" pitchFamily="18" charset="0"/>
                  <a:cs typeface="Calibri Light"/>
                </a:rPr>
                <a:t>Price relative to business prospects using discounted cash flow analysis</a:t>
              </a:r>
            </a:p>
            <a:p>
              <a:pPr marL="285750" indent="-174625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4"/>
                  </a:solidFill>
                  <a:latin typeface="Georgia" panose="02040502050405020303" pitchFamily="18" charset="0"/>
                  <a:cs typeface="Calibri Light"/>
                </a:rPr>
                <a:t>Avoid value traps</a:t>
              </a:r>
            </a:p>
            <a:p>
              <a:pPr marL="285750" indent="-285750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endParaRPr lang="en-US" sz="14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5400000">
              <a:off x="2706402" y="4258111"/>
              <a:ext cx="420257" cy="262946"/>
            </a:xfrm>
            <a:prstGeom prst="triangle">
              <a:avLst>
                <a:gd name="adj" fmla="val 47801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50800" algn="ctr" rotWithShape="0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50800" algn="ctr" rotWithShape="0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50800" algn="ctr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Shape 42"/>
          <p:cNvSpPr txBox="1">
            <a:spLocks/>
          </p:cNvSpPr>
          <p:nvPr/>
        </p:nvSpPr>
        <p:spPr>
          <a:xfrm>
            <a:off x="533400" y="777469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600" spc="40" dirty="0" smtClean="0">
                <a:solidFill>
                  <a:schemeClr val="accent1"/>
                </a:solidFill>
                <a:latin typeface="Georgia"/>
                <a:cs typeface="Georgia"/>
              </a:rPr>
              <a:t>Equity Investment Criteria</a:t>
            </a: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39573"/>
            <a:ext cx="2133600" cy="365125"/>
          </a:xfrm>
        </p:spPr>
        <p:txBody>
          <a:bodyPr/>
          <a:lstStyle/>
          <a:p>
            <a:fld id="{BA4111AF-6F6F-0643-B4DB-D5DDF114BF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8946" y="1689008"/>
            <a:ext cx="2216113" cy="7502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High Quality</a:t>
            </a:r>
            <a:b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Business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5059" y="1689008"/>
            <a:ext cx="2216113" cy="750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Shareholder</a:t>
            </a:r>
            <a:b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Friendly </a:t>
            </a:r>
            <a:b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Management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1172" y="1680591"/>
            <a:ext cx="2216113" cy="750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Attractive</a:t>
            </a:r>
            <a:b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Valuation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89970" y="2459634"/>
            <a:ext cx="2470593" cy="3334497"/>
            <a:chOff x="568946" y="2456874"/>
            <a:chExt cx="2470593" cy="422011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5" name="TextBox 14"/>
            <p:cNvSpPr txBox="1"/>
            <p:nvPr/>
          </p:nvSpPr>
          <p:spPr>
            <a:xfrm>
              <a:off x="568946" y="2456874"/>
              <a:ext cx="2220436" cy="4220116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marL="285750" indent="-174625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4"/>
                  </a:solidFill>
                  <a:latin typeface="Georgia" panose="02040502050405020303" pitchFamily="18" charset="0"/>
                  <a:cs typeface="Calibri Light"/>
                </a:rPr>
                <a:t>Skilled management team</a:t>
              </a:r>
            </a:p>
            <a:p>
              <a:pPr marL="285750" indent="-174625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4"/>
                  </a:solidFill>
                  <a:latin typeface="Georgia" panose="02040502050405020303" pitchFamily="18" charset="0"/>
                  <a:cs typeface="Calibri Light"/>
                </a:rPr>
                <a:t>Prudent capital allocation decisions</a:t>
              </a:r>
            </a:p>
            <a:p>
              <a:pPr marL="285750" indent="-174625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4"/>
                  </a:solidFill>
                  <a:latin typeface="Georgia" panose="02040502050405020303" pitchFamily="18" charset="0"/>
                  <a:cs typeface="Calibri Light"/>
                </a:rPr>
                <a:t>Ownership structure that aligns interest of management with shareholders</a:t>
              </a:r>
            </a:p>
            <a:p>
              <a:pPr marL="285750" indent="-174625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4"/>
                  </a:solidFill>
                  <a:latin typeface="Georgia" panose="02040502050405020303" pitchFamily="18" charset="0"/>
                  <a:cs typeface="Calibri Light"/>
                </a:rPr>
                <a:t>Supportive compensation policies</a:t>
              </a:r>
            </a:p>
            <a:p>
              <a:pPr marL="285750" indent="-285750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accent4"/>
                  </a:solidFill>
                  <a:latin typeface="Georgia" panose="02040502050405020303" pitchFamily="18" charset="0"/>
                  <a:cs typeface="Calibri Light"/>
                </a:rPr>
                <a:t>Evaluation of ESG policies</a:t>
              </a:r>
              <a:endParaRPr lang="en-US" sz="14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endParaRPr>
            </a:p>
            <a:p>
              <a:pPr marL="285750" indent="-285750" algn="l">
                <a:lnSpc>
                  <a:spcPct val="70000"/>
                </a:lnSpc>
                <a:buSzPct val="80000"/>
                <a:buFont typeface="Arial" panose="020B0604020202020204" pitchFamily="34" charset="0"/>
                <a:buChar char="•"/>
              </a:pPr>
              <a:endParaRPr lang="en-US" sz="14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2697937" y="4258111"/>
              <a:ext cx="420257" cy="262946"/>
            </a:xfrm>
            <a:prstGeom prst="triangle">
              <a:avLst>
                <a:gd name="adj" fmla="val 47801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 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8946" y="2456874"/>
            <a:ext cx="2479058" cy="3334497"/>
            <a:chOff x="568946" y="2456874"/>
            <a:chExt cx="2479058" cy="422011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" name="TextBox 2"/>
            <p:cNvSpPr txBox="1"/>
            <p:nvPr/>
          </p:nvSpPr>
          <p:spPr>
            <a:xfrm>
              <a:off x="568946" y="2456874"/>
              <a:ext cx="2220436" cy="4220116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marL="230188" indent="-119063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  <a:cs typeface="Calibri Light"/>
                </a:rPr>
                <a:t>Durable business with high barriers to entry</a:t>
              </a:r>
            </a:p>
            <a:p>
              <a:pPr marL="230188" indent="-119063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  <a:cs typeface="Calibri Light"/>
                </a:rPr>
                <a:t>Market leader</a:t>
              </a:r>
            </a:p>
            <a:p>
              <a:pPr marL="230188" indent="-119063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  <a:cs typeface="Calibri Light"/>
                </a:rPr>
                <a:t>Industry Analysis</a:t>
              </a:r>
              <a:endParaRPr lang="en-US" sz="1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cs typeface="Calibri Light"/>
              </a:endParaRPr>
            </a:p>
            <a:p>
              <a:pPr marL="230188" indent="-119063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  <a:cs typeface="Calibri Light"/>
                </a:rPr>
                <a:t>Sustainably high or improving returns</a:t>
              </a:r>
            </a:p>
            <a:p>
              <a:pPr marL="230188" indent="-119063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  <a:cs typeface="Calibri Light"/>
                </a:rPr>
                <a:t>Strong balance sheet</a:t>
              </a:r>
            </a:p>
            <a:p>
              <a:pPr marL="230188" indent="-119063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  <a:cs typeface="Calibri Light"/>
                </a:rPr>
                <a:t>High returns of capital</a:t>
              </a:r>
            </a:p>
            <a:p>
              <a:pPr marL="230188" indent="-119063" algn="l">
                <a:spcBef>
                  <a:spcPts val="600"/>
                </a:spcBef>
                <a:buSzPct val="80000"/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  <a:latin typeface="Georgia" panose="02040502050405020303" pitchFamily="18" charset="0"/>
                  <a:cs typeface="Calibri Light"/>
                </a:rPr>
                <a:t>Understandable business</a:t>
              </a:r>
            </a:p>
          </p:txBody>
        </p:sp>
        <p:sp>
          <p:nvSpPr>
            <p:cNvPr id="5" name="Isosceles Triangle 4"/>
            <p:cNvSpPr/>
            <p:nvPr/>
          </p:nvSpPr>
          <p:spPr>
            <a:xfrm rot="5400000">
              <a:off x="2706402" y="4258111"/>
              <a:ext cx="420257" cy="262946"/>
            </a:xfrm>
            <a:prstGeom prst="triangle">
              <a:avLst>
                <a:gd name="adj" fmla="val 47801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+ </a:t>
              </a:r>
              <a:endParaRPr lang="en-US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476685" y="3528338"/>
            <a:ext cx="1220128" cy="83127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buSzPct val="80000"/>
            </a:pPr>
            <a:r>
              <a:rPr lang="en-US" sz="1600" b="1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Add to Focus list</a:t>
            </a:r>
          </a:p>
        </p:txBody>
      </p:sp>
    </p:spTree>
    <p:extLst>
      <p:ext uri="{BB962C8B-B14F-4D97-AF65-F5344CB8AC3E}">
        <p14:creationId xmlns:p14="http://schemas.microsoft.com/office/powerpoint/2010/main" val="6729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Shape 42"/>
          <p:cNvSpPr txBox="1">
            <a:spLocks/>
          </p:cNvSpPr>
          <p:nvPr/>
        </p:nvSpPr>
        <p:spPr>
          <a:xfrm>
            <a:off x="533400" y="769420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600" spc="40" dirty="0" smtClean="0">
                <a:solidFill>
                  <a:schemeClr val="accent1"/>
                </a:solidFill>
                <a:latin typeface="Georgia"/>
                <a:cs typeface="Georgia"/>
              </a:rPr>
              <a:t>Equity Portfolio Construction</a:t>
            </a: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4924" y="1540327"/>
            <a:ext cx="5940427" cy="5005738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en-US" sz="1400" b="1" dirty="0" smtClean="0">
                <a:solidFill>
                  <a:schemeClr val="accent6">
                    <a:lumMod val="50000"/>
                  </a:schemeClr>
                </a:solidFill>
                <a:cs typeface="Calibri Light"/>
              </a:rPr>
              <a:t>Portfolio </a:t>
            </a: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  <a:cs typeface="Calibri Light"/>
              </a:rPr>
              <a:t>Construction</a:t>
            </a:r>
            <a:endParaRPr lang="en-US" altLang="en-US" sz="1400" b="1" u="sng" dirty="0">
              <a:solidFill>
                <a:schemeClr val="accent6">
                  <a:lumMod val="50000"/>
                </a:schemeClr>
              </a:solidFill>
              <a:cs typeface="Calibri Light"/>
            </a:endParaRPr>
          </a:p>
          <a:p>
            <a:pPr marL="341313" indent="-230188" defTabSz="8255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Concentrated </a:t>
            </a:r>
            <a:r>
              <a:rPr lang="en-US" altLang="en-US" sz="1400" dirty="0" smtClean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high quality portfolio (35-40 </a:t>
            </a: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stocks)</a:t>
            </a:r>
          </a:p>
          <a:p>
            <a:pPr marL="341313" indent="-230188" defTabSz="8255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altLang="en-US" sz="1400" dirty="0" smtClean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Average position size </a:t>
            </a: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3% </a:t>
            </a:r>
          </a:p>
          <a:p>
            <a:pPr marL="341313" lvl="1" indent="-230188" defTabSz="8255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altLang="en-US" sz="1400" dirty="0" smtClean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Cognizant </a:t>
            </a: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of sector weights but not bound by a benchmark</a:t>
            </a:r>
          </a:p>
          <a:p>
            <a:pPr marL="341313" lvl="1" indent="-230188" defTabSz="8255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Flexibility to invest in companies across the market capitalization spectrum (&gt;$1 billion)</a:t>
            </a:r>
          </a:p>
          <a:p>
            <a:pPr marL="341313" indent="-230188" defTabSz="8255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altLang="en-US" sz="1400" dirty="0" smtClean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Invest </a:t>
            </a: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opportunistically where we have identified a catalyst(s) for value creation due to specific circumstances (cyclical inflection, restructuring, acquisition/divestiture, etc.)</a:t>
            </a:r>
          </a:p>
          <a:p>
            <a:pPr marL="341313" indent="-230188" defTabSz="8255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Our investment time horizon of 3 - 5 years </a:t>
            </a:r>
            <a:r>
              <a:rPr lang="en-US" altLang="en-US" sz="1400" dirty="0" smtClean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is </a:t>
            </a: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a competitive advantage </a:t>
            </a:r>
            <a:endParaRPr lang="en-US" altLang="en-US" sz="1400" dirty="0" smtClean="0">
              <a:solidFill>
                <a:schemeClr val="accent6">
                  <a:lumMod val="50000"/>
                </a:schemeClr>
              </a:solidFill>
              <a:cs typeface="Calibri Light"/>
              <a:sym typeface="Georgia"/>
            </a:endParaRPr>
          </a:p>
          <a:p>
            <a:pPr marL="0" indent="0" defTabSz="825500">
              <a:spcBef>
                <a:spcPts val="600"/>
              </a:spcBef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US" altLang="en-US" sz="1400" dirty="0" smtClean="0">
              <a:solidFill>
                <a:schemeClr val="accent6">
                  <a:lumMod val="50000"/>
                </a:schemeClr>
              </a:solidFill>
              <a:cs typeface="Calibri Light"/>
              <a:sym typeface="Georgia"/>
            </a:endParaRPr>
          </a:p>
          <a:p>
            <a:pPr marL="0" indent="0" defTabSz="825500">
              <a:spcBef>
                <a:spcPts val="600"/>
              </a:spcBef>
              <a:spcAft>
                <a:spcPts val="600"/>
              </a:spcAft>
              <a:buSzPct val="80000"/>
              <a:buNone/>
              <a:defRPr sz="1800">
                <a:solidFill>
                  <a:srgbClr val="000000"/>
                </a:solidFill>
              </a:defRPr>
            </a:pPr>
            <a:r>
              <a:rPr lang="en-US" altLang="en-US" sz="1400" b="1" dirty="0" smtClean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Sell Discipline </a:t>
            </a:r>
          </a:p>
          <a:p>
            <a:pPr marL="341313" indent="-230188" defTabSz="8255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Sell stocks when risk/reward no longer justifies holding a position based on intrinsic value </a:t>
            </a:r>
          </a:p>
          <a:p>
            <a:pPr marL="341313" indent="-230188" defTabSz="8255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Thesis fails to play out </a:t>
            </a:r>
          </a:p>
          <a:p>
            <a:pPr marL="341313" indent="-230188" defTabSz="8255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Actively trim outsized positions to manage risk and pursue other </a:t>
            </a:r>
            <a:r>
              <a:rPr lang="en-US" altLang="en-US" sz="1400" dirty="0" smtClean="0">
                <a:solidFill>
                  <a:schemeClr val="accent6">
                    <a:lumMod val="50000"/>
                  </a:schemeClr>
                </a:solidFill>
                <a:cs typeface="Calibri Light"/>
                <a:sym typeface="Georgia"/>
              </a:rPr>
              <a:t>opportunities</a:t>
            </a:r>
            <a:endParaRPr lang="en-US" altLang="en-US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altLang="en-US" sz="1400" u="sng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02288"/>
              </p:ext>
            </p:extLst>
          </p:nvPr>
        </p:nvGraphicFramePr>
        <p:xfrm>
          <a:off x="6440424" y="1864824"/>
          <a:ext cx="2359152" cy="2773680"/>
        </p:xfrm>
        <a:graphic>
          <a:graphicData uri="http://schemas.openxmlformats.org/drawingml/2006/table">
            <a:tbl>
              <a:tblPr firstRow="1" bandRow="1"/>
              <a:tblGrid>
                <a:gridCol w="2359152"/>
              </a:tblGrid>
              <a:tr h="229957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l"/>
                      <a:r>
                        <a:rPr lang="en-US" sz="1200" dirty="0" smtClean="0">
                          <a:solidFill>
                            <a:schemeClr val="accent4"/>
                          </a:solidFill>
                          <a:latin typeface="Georgia" panose="02040502050405020303" pitchFamily="18" charset="0"/>
                        </a:rPr>
                        <a:t>Top 10 </a:t>
                      </a:r>
                      <a:r>
                        <a:rPr lang="en-US" sz="1200" baseline="0" dirty="0" smtClean="0">
                          <a:solidFill>
                            <a:schemeClr val="accent4"/>
                          </a:solidFill>
                          <a:latin typeface="Georgia" panose="02040502050405020303" pitchFamily="18" charset="0"/>
                        </a:rPr>
                        <a:t>Equity Positions*</a:t>
                      </a:r>
                      <a:endParaRPr lang="en-US" sz="1200" dirty="0">
                        <a:solidFill>
                          <a:schemeClr val="accent4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56816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accent4"/>
                          </a:solidFill>
                          <a:latin typeface="Georgia" panose="02040502050405020303" pitchFamily="18" charset="0"/>
                        </a:rPr>
                        <a:t>Microsoft </a:t>
                      </a:r>
                      <a:endParaRPr lang="en-US" sz="1200" dirty="0" smtClean="0">
                        <a:solidFill>
                          <a:schemeClr val="accent4"/>
                        </a:solidFill>
                        <a:latin typeface="Georgia" panose="02040502050405020303" pitchFamily="18" charset="0"/>
                      </a:endParaRPr>
                    </a:p>
                    <a:p>
                      <a:r>
                        <a:rPr lang="en-US" sz="1200" baseline="0" dirty="0" smtClean="0">
                          <a:solidFill>
                            <a:schemeClr val="accent4"/>
                          </a:solidFill>
                          <a:latin typeface="Georgia" panose="02040502050405020303" pitchFamily="18" charset="0"/>
                        </a:rPr>
                        <a:t>Alphabet  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accent4"/>
                          </a:solidFill>
                          <a:latin typeface="Georgia" panose="02040502050405020303" pitchFamily="18" charset="0"/>
                        </a:rPr>
                        <a:t>Apple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accent4"/>
                          </a:solidFill>
                          <a:latin typeface="Georgia" panose="02040502050405020303" pitchFamily="18" charset="0"/>
                        </a:rPr>
                        <a:t>Cisco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accent4"/>
                          </a:solidFill>
                          <a:latin typeface="Georgia" panose="02040502050405020303" pitchFamily="18" charset="0"/>
                        </a:rPr>
                        <a:t>Visa</a:t>
                      </a:r>
                    </a:p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accent4"/>
                          </a:solidFill>
                          <a:latin typeface="Georgia" panose="02040502050405020303" pitchFamily="18" charset="0"/>
                        </a:rPr>
                        <a:t>Stryker 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accent4"/>
                          </a:solidFill>
                          <a:latin typeface="Georgia" panose="02040502050405020303" pitchFamily="18" charset="0"/>
                        </a:rPr>
                        <a:t>Berkshire Hathaway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accent4"/>
                          </a:solidFill>
                          <a:latin typeface="Georgia" panose="02040502050405020303" pitchFamily="18" charset="0"/>
                        </a:rPr>
                        <a:t>Lockheed Martin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accent4"/>
                          </a:solidFill>
                          <a:latin typeface="Georgia" panose="02040502050405020303" pitchFamily="18" charset="0"/>
                        </a:rPr>
                        <a:t>Medtronic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accent4"/>
                          </a:solidFill>
                          <a:latin typeface="Georgia" panose="02040502050405020303" pitchFamily="18" charset="0"/>
                        </a:rPr>
                        <a:t>iShares NASDAQ Biotech</a:t>
                      </a:r>
                    </a:p>
                    <a:p>
                      <a:endParaRPr lang="en-US" sz="1200" baseline="0" dirty="0" smtClean="0">
                        <a:solidFill>
                          <a:schemeClr val="accent4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694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en-US" sz="1000" dirty="0" smtClean="0">
                        <a:solidFill>
                          <a:schemeClr val="accent4"/>
                        </a:solidFill>
                        <a:latin typeface="Georgia" panose="02040502050405020303" pitchFamily="18" charset="0"/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accent4"/>
                          </a:solidFill>
                          <a:latin typeface="Georgia" panose="02040502050405020303" pitchFamily="18" charset="0"/>
                        </a:rPr>
                        <a:t>* CW</a:t>
                      </a:r>
                      <a:r>
                        <a:rPr lang="en-US" sz="1000" baseline="0" dirty="0" smtClean="0">
                          <a:solidFill>
                            <a:schemeClr val="accent4"/>
                          </a:solidFill>
                          <a:latin typeface="Georgia" panose="02040502050405020303" pitchFamily="18" charset="0"/>
                        </a:rPr>
                        <a:t> Focus Equity </a:t>
                      </a:r>
                      <a:r>
                        <a:rPr lang="en-US" sz="1000" dirty="0" smtClean="0">
                          <a:solidFill>
                            <a:schemeClr val="accent4"/>
                          </a:solidFill>
                          <a:latin typeface="Georgia" panose="02040502050405020303" pitchFamily="18" charset="0"/>
                        </a:rPr>
                        <a:t>as of 9/30/18</a:t>
                      </a:r>
                      <a:endParaRPr lang="en-US" sz="1000" dirty="0">
                        <a:solidFill>
                          <a:schemeClr val="accent4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2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CRESWOOD MAST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7D2F"/>
      </a:accent1>
      <a:accent2>
        <a:srgbClr val="ADCB28"/>
      </a:accent2>
      <a:accent3>
        <a:srgbClr val="333043"/>
      </a:accent3>
      <a:accent4>
        <a:srgbClr val="6A6A6A"/>
      </a:accent4>
      <a:accent5>
        <a:srgbClr val="848484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171450" indent="-171450" algn="l">
          <a:lnSpc>
            <a:spcPct val="70000"/>
          </a:lnSpc>
          <a:buSzPct val="80000"/>
          <a:buFontTx/>
          <a:buBlip>
            <a:blip xmlns:r="http://schemas.openxmlformats.org/officeDocument/2006/relationships" r:embed="rId1"/>
          </a:buBlip>
          <a:defRPr sz="1600" dirty="0" smtClean="0">
            <a:solidFill>
              <a:schemeClr val="accent4"/>
            </a:solidFill>
            <a:latin typeface="Georgia" panose="02040502050405020303" pitchFamily="18" charset="0"/>
            <a:cs typeface="Calibri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B7C3DD4-0BAB-4187-AB0D-D62528DF1196}" vid="{C0705ABC-49CE-40E7-BDB5-49F5EA0AC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 Pitch Book Template April 2016</Template>
  <TotalTime>3847</TotalTime>
  <Words>576</Words>
  <Application>Microsoft Office PowerPoint</Application>
  <PresentationFormat>On-screen Show (4:3)</PresentationFormat>
  <Paragraphs>119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External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Alyson Nickse</dc:creator>
  <cp:lastModifiedBy>John Ingram</cp:lastModifiedBy>
  <cp:revision>171</cp:revision>
  <cp:lastPrinted>2018-10-30T12:13:59Z</cp:lastPrinted>
  <dcterms:created xsi:type="dcterms:W3CDTF">2016-04-14T18:06:49Z</dcterms:created>
  <dcterms:modified xsi:type="dcterms:W3CDTF">2018-10-30T15:53:43Z</dcterms:modified>
</cp:coreProperties>
</file>