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1" r:id="rId2"/>
    <p:sldId id="417" r:id="rId3"/>
    <p:sldId id="411" r:id="rId4"/>
    <p:sldId id="366" r:id="rId5"/>
    <p:sldId id="380" r:id="rId6"/>
    <p:sldId id="392" r:id="rId7"/>
    <p:sldId id="382" r:id="rId8"/>
    <p:sldId id="388" r:id="rId9"/>
    <p:sldId id="412" r:id="rId10"/>
    <p:sldId id="402" r:id="rId11"/>
    <p:sldId id="404" r:id="rId12"/>
    <p:sldId id="405" r:id="rId13"/>
    <p:sldId id="413" r:id="rId14"/>
    <p:sldId id="410" r:id="rId15"/>
    <p:sldId id="406" r:id="rId16"/>
    <p:sldId id="408" r:id="rId17"/>
  </p:sldIdLst>
  <p:sldSz cx="9144000" cy="6858000" type="screen4x3"/>
  <p:notesSz cx="9296400" cy="70104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397122-AE2D-46BE-8BA9-AADBF4789D72}">
          <p14:sldIdLst>
            <p14:sldId id="361"/>
            <p14:sldId id="417"/>
            <p14:sldId id="411"/>
            <p14:sldId id="366"/>
            <p14:sldId id="380"/>
            <p14:sldId id="392"/>
            <p14:sldId id="382"/>
            <p14:sldId id="388"/>
            <p14:sldId id="412"/>
            <p14:sldId id="402"/>
            <p14:sldId id="404"/>
            <p14:sldId id="405"/>
            <p14:sldId id="413"/>
            <p14:sldId id="410"/>
            <p14:sldId id="406"/>
            <p14:sldId id="408"/>
          </p14:sldIdLst>
        </p14:section>
        <p14:section name="Untitled Section" id="{61DEB92D-F1E3-48E6-ADC2-0C637DC57F71}">
          <p14:sldIdLst/>
        </p14:section>
        <p14:section name="Individual stocks" id="{5F98E5AA-DC33-4CC8-91D7-DDE2C61163D3}">
          <p14:sldIdLst/>
        </p14:section>
        <p14:section name="Vehicles" id="{9294C81C-F430-43CE-BC61-DA527AE51D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44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6A6A6A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11" autoAdjust="0"/>
  </p:normalViewPr>
  <p:slideViewPr>
    <p:cSldViewPr snapToGrid="0">
      <p:cViewPr varScale="1">
        <p:scale>
          <a:sx n="109" d="100"/>
          <a:sy n="109" d="100"/>
        </p:scale>
        <p:origin x="768" y="96"/>
      </p:cViewPr>
      <p:guideLst>
        <p:guide orient="horz" pos="816"/>
        <p:guide pos="44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07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21" y="3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r">
              <a:defRPr sz="1100"/>
            </a:lvl1pPr>
          </a:lstStyle>
          <a:p>
            <a:fld id="{D3942B00-0091-4282-8EF2-C2A3B3A7D1F1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6658446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21" y="6658446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r">
              <a:defRPr sz="1100"/>
            </a:lvl1pPr>
          </a:lstStyle>
          <a:p>
            <a:fld id="{3290999A-3CD9-4087-A6AB-F4915EF5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75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21" y="3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r">
              <a:defRPr sz="1100"/>
            </a:lvl1pPr>
          </a:lstStyle>
          <a:p>
            <a:fld id="{11D1F14B-0ED0-4426-8B6E-A5019F5DA26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1" tIns="45692" rIns="91381" bIns="456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4" y="3373518"/>
            <a:ext cx="7435439" cy="2760583"/>
          </a:xfrm>
          <a:prstGeom prst="rect">
            <a:avLst/>
          </a:prstGeom>
        </p:spPr>
        <p:txBody>
          <a:bodyPr vert="horz" lIns="91381" tIns="45692" rIns="91381" bIns="456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6658446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21" y="6658446"/>
            <a:ext cx="4029282" cy="351955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r">
              <a:defRPr sz="1100"/>
            </a:lvl1pPr>
          </a:lstStyle>
          <a:p>
            <a:fld id="{5352454F-B8C5-455B-A4DD-264417327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69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2454F-B8C5-455B-A4DD-2644173274A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4702"/>
            <a:ext cx="9144000" cy="4963297"/>
          </a:xfrm>
          <a:prstGeom prst="rect">
            <a:avLst/>
          </a:prstGeom>
        </p:spPr>
      </p:pic>
      <p:pic>
        <p:nvPicPr>
          <p:cNvPr id="2" name="Picture 1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2" y="110016"/>
            <a:ext cx="1892300" cy="86654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543212" y="1082637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chemeClr val="accent1"/>
              </a:solidFill>
              <a:latin typeface="Georgia"/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98450" y="1317625"/>
            <a:ext cx="4088023" cy="2197100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776424" y="3798888"/>
            <a:ext cx="4097947" cy="2197466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5"/>
          </p:nvPr>
        </p:nvSpPr>
        <p:spPr>
          <a:xfrm>
            <a:off x="298450" y="3798888"/>
            <a:ext cx="4088023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Chart Placeholder 15"/>
          <p:cNvSpPr>
            <a:spLocks noGrp="1"/>
          </p:cNvSpPr>
          <p:nvPr>
            <p:ph type="chart" sz="quarter" idx="16"/>
          </p:nvPr>
        </p:nvSpPr>
        <p:spPr>
          <a:xfrm>
            <a:off x="4776424" y="1317625"/>
            <a:ext cx="4097948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6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2"/>
          <p:cNvSpPr txBox="1">
            <a:spLocks/>
          </p:cNvSpPr>
          <p:nvPr userDrawn="1"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latin typeface="Georgia"/>
              <a:cs typeface="Georgia"/>
            </a:endParaRPr>
          </a:p>
        </p:txBody>
      </p:sp>
      <p:pic>
        <p:nvPicPr>
          <p:cNvPr id="5" name="Picture 4" descr="Graphic_TitlePage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07884" y="1412575"/>
            <a:ext cx="2011854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1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04927" y="6418907"/>
            <a:ext cx="288805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None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Internal use</a:t>
            </a:r>
            <a:r>
              <a:rPr lang="en-US" sz="1600" baseline="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only</a:t>
            </a: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5671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787662" cy="683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2131"/>
            <a:ext cx="8229600" cy="490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0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2600" kern="1200">
          <a:solidFill>
            <a:schemeClr val="accent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457189" rtl="0" eaLnBrk="1" latinLnBrk="0" hangingPunct="1">
        <a:spcBef>
          <a:spcPts val="600"/>
        </a:spcBef>
        <a:buFont typeface="Arial"/>
        <a:buNone/>
        <a:defRPr sz="1600" b="1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Georgia" panose="02040502050405020303" pitchFamily="18" charset="0"/>
        <a:buChar char="›"/>
        <a:defRPr sz="14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"/>
          <p:cNvSpPr txBox="1">
            <a:spLocks/>
          </p:cNvSpPr>
          <p:nvPr/>
        </p:nvSpPr>
        <p:spPr>
          <a:xfrm>
            <a:off x="543212" y="5144196"/>
            <a:ext cx="8198116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2600" spc="40" dirty="0" smtClean="0">
                <a:solidFill>
                  <a:srgbClr val="487D2F"/>
                </a:solidFill>
                <a:latin typeface="Georgia"/>
                <a:cs typeface="Georgia"/>
              </a:rPr>
              <a:t>Crestwood’s US large cap funds</a:t>
            </a:r>
            <a:endParaRPr lang="en-US" sz="2600" spc="40" dirty="0">
              <a:solidFill>
                <a:srgbClr val="487D2F"/>
              </a:solidFill>
              <a:latin typeface="Georgia"/>
              <a:cs typeface="Georgia"/>
            </a:endParaRPr>
          </a:p>
        </p:txBody>
      </p:sp>
      <p:pic>
        <p:nvPicPr>
          <p:cNvPr id="12" name="Picture 11" descr="Graphic_TitlePage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1371600"/>
            <a:ext cx="2011680" cy="77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285" y="1583403"/>
            <a:ext cx="6099429" cy="3653486"/>
          </a:xfrm>
          <a:prstGeom prst="rect">
            <a:avLst/>
          </a:prstGeom>
        </p:spPr>
      </p:pic>
      <p:sp>
        <p:nvSpPr>
          <p:cNvPr id="6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695612" y="4270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Keep ROIC high </a:t>
            </a:r>
          </a:p>
          <a:p>
            <a:r>
              <a:rPr lang="en-US" dirty="0" smtClean="0"/>
              <a:t>Good for ESG scores and quality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22789" y="5603846"/>
            <a:ext cx="7180976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ESG Rank is 50% </a:t>
            </a: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RepRisk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rank and 50% </a:t>
            </a: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Sustainalytics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rank</a:t>
            </a:r>
          </a:p>
        </p:txBody>
      </p:sp>
    </p:spTree>
    <p:extLst>
      <p:ext uri="{BB962C8B-B14F-4D97-AF65-F5344CB8AC3E}">
        <p14:creationId xmlns:p14="http://schemas.microsoft.com/office/powerpoint/2010/main" val="34858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Why Active? </a:t>
            </a:r>
          </a:p>
          <a:p>
            <a:r>
              <a:rPr lang="en-US" dirty="0" smtClean="0"/>
              <a:t>Crestwood has a strong track record (82%)</a:t>
            </a:r>
          </a:p>
          <a:p>
            <a:r>
              <a:rPr lang="en-US" sz="2000" dirty="0" smtClean="0"/>
              <a:t>Trailing 3-year returns minus benchmark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3283"/>
            <a:ext cx="9144000" cy="360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2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Crestwood has a strong track record (71%)</a:t>
            </a:r>
          </a:p>
          <a:p>
            <a:r>
              <a:rPr lang="en-US" sz="2000" dirty="0" smtClean="0"/>
              <a:t>Returns since purchase minus benchmark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9621"/>
            <a:ext cx="9144000" cy="3478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01262" y="5565531"/>
            <a:ext cx="6787661" cy="98488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Performance at purchase may not be indicative of fund’s skill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Factor approach in US large cap has worked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Still short time period</a:t>
            </a:r>
          </a:p>
        </p:txBody>
      </p:sp>
    </p:spTree>
    <p:extLst>
      <p:ext uri="{BB962C8B-B14F-4D97-AF65-F5344CB8AC3E}">
        <p14:creationId xmlns:p14="http://schemas.microsoft.com/office/powerpoint/2010/main" val="259517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Growth model fees – up 13 </a:t>
            </a:r>
            <a:r>
              <a:rPr lang="en-US" dirty="0" err="1" smtClean="0"/>
              <a:t>bips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69" y="1232025"/>
            <a:ext cx="4893268" cy="42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30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2369" y="1295400"/>
            <a:ext cx="8352693" cy="43858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High active share - 50 holdings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Low turnover 20% - patient process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Screens well for both quality and value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Fees 75bips (100bips for NTF)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Sector neutral (same as S&amp;P 500 weights) with equal weighted holdings within sectors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Focused on stock selection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Comfortable with process – Economic Margin valuation.  Stock names are vetted by analyst.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Strong track record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Idiosyncratic risk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Fund started 2/1/17.  Fund assets $55m, soon to add $175mm.  Runs SMAs worth $800m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83692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Toreador Select Fund (AFG 50)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62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448"/>
            <a:ext cx="9144000" cy="665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10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20"/>
            <a:ext cx="9144000" cy="663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79319" y="3567183"/>
            <a:ext cx="1714500" cy="1638156"/>
          </a:xfrm>
          <a:prstGeom prst="ellipse">
            <a:avLst/>
          </a:prstGeom>
          <a:ln w="15875">
            <a:solidFill>
              <a:srgbClr val="0070C0"/>
            </a:solidFill>
          </a:ln>
        </p:spPr>
        <p:txBody>
          <a:bodyPr rtlCol="0" anchor="ctr">
            <a:noAutofit/>
          </a:bodyPr>
          <a:lstStyle/>
          <a:p>
            <a:pPr algn="ctr" defTabSz="457189">
              <a:spcBef>
                <a:spcPct val="20000"/>
              </a:spcBef>
            </a:pPr>
            <a:r>
              <a:rPr lang="en-US" sz="16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Core</a:t>
            </a:r>
          </a:p>
          <a:p>
            <a:pPr algn="ctr" defTabSz="457189">
              <a:spcBef>
                <a:spcPct val="20000"/>
              </a:spcBef>
            </a:pPr>
            <a:r>
              <a:rPr lang="en-US" sz="16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70%</a:t>
            </a:r>
          </a:p>
          <a:p>
            <a:pPr algn="ctr" defTabSz="457189">
              <a:spcBef>
                <a:spcPct val="20000"/>
              </a:spcBef>
            </a:pPr>
            <a:r>
              <a:rPr lang="en-US" sz="16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IVV</a:t>
            </a:r>
            <a:endParaRPr lang="en-US" sz="16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469027" y="2960082"/>
            <a:ext cx="1007504" cy="932503"/>
          </a:xfrm>
          <a:prstGeom prst="ellipse">
            <a:avLst/>
          </a:prstGeom>
          <a:ln w="15875">
            <a:solidFill>
              <a:srgbClr val="0070C0"/>
            </a:solidFill>
          </a:ln>
        </p:spPr>
        <p:txBody>
          <a:bodyPr rtlCol="0" anchor="ctr">
            <a:noAutofit/>
          </a:bodyPr>
          <a:lstStyle/>
          <a:p>
            <a:pPr algn="ctr" defTabSz="457189">
              <a:spcBef>
                <a:spcPct val="20000"/>
              </a:spcBef>
            </a:pPr>
            <a:r>
              <a:rPr lang="en-US" sz="10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Growth</a:t>
            </a:r>
          </a:p>
          <a:p>
            <a:pPr algn="ctr" defTabSz="457189">
              <a:spcBef>
                <a:spcPct val="20000"/>
              </a:spcBef>
            </a:pPr>
            <a:r>
              <a:rPr lang="en-US" sz="10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10%</a:t>
            </a:r>
          </a:p>
          <a:p>
            <a:pPr algn="ctr" defTabSz="457189">
              <a:spcBef>
                <a:spcPct val="20000"/>
              </a:spcBef>
            </a:pPr>
            <a:r>
              <a:rPr lang="en-US" sz="10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IWF</a:t>
            </a:r>
            <a:endParaRPr lang="en-US" sz="10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6608" y="2784496"/>
            <a:ext cx="1007504" cy="918489"/>
          </a:xfrm>
          <a:prstGeom prst="ellipse">
            <a:avLst/>
          </a:prstGeom>
          <a:ln w="15875">
            <a:solidFill>
              <a:srgbClr val="0070C0"/>
            </a:solidFill>
          </a:ln>
        </p:spPr>
        <p:txBody>
          <a:bodyPr rtlCol="0" anchor="ctr">
            <a:noAutofit/>
          </a:bodyPr>
          <a:lstStyle/>
          <a:p>
            <a:pPr algn="ctr" defTabSz="457189">
              <a:spcBef>
                <a:spcPct val="20000"/>
              </a:spcBef>
            </a:pPr>
            <a:r>
              <a:rPr lang="en-US" sz="10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Quality</a:t>
            </a:r>
          </a:p>
          <a:p>
            <a:pPr algn="ctr" defTabSz="457189">
              <a:spcBef>
                <a:spcPct val="20000"/>
              </a:spcBef>
            </a:pPr>
            <a:r>
              <a:rPr lang="en-US" sz="10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10%</a:t>
            </a:r>
          </a:p>
          <a:p>
            <a:pPr algn="ctr" defTabSz="457189">
              <a:spcBef>
                <a:spcPct val="20000"/>
              </a:spcBef>
            </a:pPr>
            <a:r>
              <a:rPr lang="en-US" sz="10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SPHQ</a:t>
            </a:r>
            <a:endParaRPr lang="en-US" sz="10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376128" y="2424661"/>
            <a:ext cx="977774" cy="933771"/>
          </a:xfrm>
          <a:prstGeom prst="ellipse">
            <a:avLst/>
          </a:prstGeom>
          <a:ln w="15875">
            <a:solidFill>
              <a:srgbClr val="0070C0"/>
            </a:solidFill>
          </a:ln>
        </p:spPr>
        <p:txBody>
          <a:bodyPr rtlCol="0" anchor="ctr">
            <a:noAutofit/>
          </a:bodyPr>
          <a:lstStyle/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Low- Vol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10%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USMV</a:t>
            </a:r>
            <a:endParaRPr lang="en-US" sz="11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046437" y="2960082"/>
            <a:ext cx="1167897" cy="1204111"/>
          </a:xfrm>
          <a:prstGeom prst="rightArrow">
            <a:avLst/>
          </a:prstGeom>
          <a:ln>
            <a:solidFill>
              <a:srgbClr val="FF0000"/>
            </a:solidFill>
          </a:ln>
        </p:spPr>
        <p:txBody>
          <a:bodyPr rtlCol="0" anchor="ctr">
            <a:spAutoFit/>
          </a:bodyPr>
          <a:lstStyle/>
          <a:p>
            <a:pPr algn="ctr" defTabSz="457189">
              <a:spcBef>
                <a:spcPct val="20000"/>
              </a:spcBef>
            </a:pPr>
            <a:endParaRPr lang="en-US" sz="16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450187" y="3567183"/>
            <a:ext cx="1450226" cy="1355075"/>
          </a:xfrm>
          <a:prstGeom prst="ellipse">
            <a:avLst/>
          </a:prstGeom>
          <a:ln w="15875">
            <a:solidFill>
              <a:srgbClr val="0070C0"/>
            </a:solidFill>
          </a:ln>
        </p:spPr>
        <p:txBody>
          <a:bodyPr rtlCol="0" anchor="ctr">
            <a:noAutofit/>
          </a:bodyPr>
          <a:lstStyle/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Momentum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2</a:t>
            </a: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0%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MTUM</a:t>
            </a:r>
            <a:endParaRPr lang="en-US" sz="11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124700" y="3892585"/>
            <a:ext cx="1448932" cy="1336112"/>
          </a:xfrm>
          <a:prstGeom prst="ellipse">
            <a:avLst/>
          </a:prstGeom>
          <a:ln w="15875">
            <a:solidFill>
              <a:srgbClr val="0070C0"/>
            </a:solidFill>
          </a:ln>
        </p:spPr>
        <p:txBody>
          <a:bodyPr rtlCol="0" anchor="ctr">
            <a:noAutofit/>
          </a:bodyPr>
          <a:lstStyle/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Low Vol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40%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USMV</a:t>
            </a:r>
            <a:endParaRPr lang="en-US" sz="11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503011" y="2424661"/>
            <a:ext cx="1404401" cy="1336112"/>
          </a:xfrm>
          <a:prstGeom prst="ellipse">
            <a:avLst/>
          </a:prstGeom>
          <a:ln w="15875">
            <a:solidFill>
              <a:srgbClr val="0070C0"/>
            </a:solidFill>
          </a:ln>
        </p:spPr>
        <p:txBody>
          <a:bodyPr rtlCol="0" anchor="ctr">
            <a:noAutofit/>
          </a:bodyPr>
          <a:lstStyle/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Quality &amp; Value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40%</a:t>
            </a:r>
          </a:p>
          <a:p>
            <a:pPr algn="ctr" defTabSz="457189">
              <a:spcBef>
                <a:spcPct val="20000"/>
              </a:spcBef>
            </a:pPr>
            <a:r>
              <a:rPr lang="en-US" sz="1100" b="1" dirty="0" smtClean="0">
                <a:solidFill>
                  <a:srgbClr val="EEECE1">
                    <a:lumMod val="25000"/>
                  </a:srgbClr>
                </a:solidFill>
                <a:latin typeface="Georgia" panose="02040502050405020303" pitchFamily="18" charset="0"/>
              </a:rPr>
              <a:t>TOSZX</a:t>
            </a:r>
            <a:endParaRPr lang="en-US" sz="11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35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695612" y="4270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Changes to US Large Cap funds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80246" y="1918930"/>
            <a:ext cx="3022397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n-US" sz="20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Core Satellite (old)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50187" y="1922319"/>
            <a:ext cx="3422209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n-US" sz="20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Balanced Allocation (new)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0246" y="5250608"/>
            <a:ext cx="8492150" cy="12311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New active manager Toreador Select owns 50 quality companies selling at attractive valuations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Adding momentum (MTUM) for growth (IWF)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Adding more low volatility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9236" y="1088440"/>
            <a:ext cx="8552329" cy="6617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Increases opportunity for outperformance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Increase active share and exposure to value	</a:t>
            </a:r>
          </a:p>
        </p:txBody>
      </p:sp>
    </p:spTree>
    <p:extLst>
      <p:ext uri="{BB962C8B-B14F-4D97-AF65-F5344CB8AC3E}">
        <p14:creationId xmlns:p14="http://schemas.microsoft.com/office/powerpoint/2010/main" val="56955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695612" y="4270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Goals in picking funds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4978" y="1367073"/>
            <a:ext cx="8356349" cy="276998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Keep fees and turnover low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Combine value and momentum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Maintain exposure to quality and low volatility to have similar return profile as Focus Equity portfolio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Increase value exposure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Increase active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share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and avoid big sector bets which tend to have big performance swings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Keep quality high - high ROIC funds will score better in ESG </a:t>
            </a:r>
          </a:p>
          <a:p>
            <a:pPr algn="l">
              <a:spcBef>
                <a:spcPts val="600"/>
              </a:spcBef>
              <a:buClr>
                <a:schemeClr val="accent1"/>
              </a:buClr>
              <a:buSzPct val="100000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8803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598" y="1429516"/>
            <a:ext cx="8317523" cy="447814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b="1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Keep fees and turnover low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Mark </a:t>
            </a: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Carhart’s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research was the first to use survivorship bias free database of funds.  Only persistence he found was in underperforming funds.  Expenses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and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transaction costs explain most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persistence.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“On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persistence in Mutual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Funds” 1997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b="1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Own funds that are different than the market - avoid closet indexers.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Cremers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and </a:t>
            </a: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Petajisto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showed that active share is important for relative performance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.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“How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Active is Your Fund Manager? A New Measure That Predicts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Performance” 2007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Cremers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and </a:t>
            </a: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Pareek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show that high active share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and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patient funds with high holdings duration (low turnover)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outperform;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b="1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Value and Momentum effects can add value together</a:t>
            </a:r>
            <a:endParaRPr lang="en-US" sz="1600" b="1" dirty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lvl="1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n-US" sz="1600" dirty="0" err="1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Asness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 “Value and Momentum Everywhere” 2013</a:t>
            </a:r>
            <a:endParaRPr lang="en-US" sz="1600" dirty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lvl="1">
              <a:spcBef>
                <a:spcPts val="600"/>
              </a:spcBef>
              <a:buClr>
                <a:schemeClr val="accent1"/>
              </a:buClr>
              <a:buSzPct val="100000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Research findings about selecting active 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684" y="2172749"/>
            <a:ext cx="7365304" cy="414416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S&amp;P Factor returns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560" y="1098958"/>
            <a:ext cx="8321879" cy="6617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Factors are stock characteristics that can explain differences in stocks returns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Value, Momentum and Size have been shown to exist for a long time</a:t>
            </a:r>
          </a:p>
        </p:txBody>
      </p:sp>
    </p:spTree>
    <p:extLst>
      <p:ext uri="{BB962C8B-B14F-4D97-AF65-F5344CB8AC3E}">
        <p14:creationId xmlns:p14="http://schemas.microsoft.com/office/powerpoint/2010/main" val="303955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514" y="1638678"/>
            <a:ext cx="6138071" cy="3684264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601935" y="257861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Probably a good time to add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How Value factor works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2062" y="1392572"/>
            <a:ext cx="8154099" cy="535531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Value companies are companies that are selling at a discount to their true valuation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Value strategies buy cheap stocks, wait for the p/e multiple to return to normal (increase) and then sell.  When a value strategy rebalance the p/e tends to fall.</a:t>
            </a: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Value needs to rebalance as value stocks return to normal returns once the valuation gap closes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Why are value stocks mispriced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?</a:t>
            </a:r>
          </a:p>
          <a:p>
            <a:pPr marL="895335" lvl="1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Behavioral finance – </a:t>
            </a:r>
            <a:r>
              <a:rPr lang="en-US" sz="1600" dirty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Investor overreacting to bad </a:t>
            </a: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news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Why has value underperformed since 2010</a:t>
            </a:r>
          </a:p>
          <a:p>
            <a:pPr marL="895335" lvl="1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Relative to FAANG</a:t>
            </a:r>
          </a:p>
          <a:p>
            <a:pPr marL="895335" lvl="1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Arbitrage, though O’Shaughnessy sees no evidence of this</a:t>
            </a:r>
          </a:p>
          <a:p>
            <a:pPr marL="895335" lvl="1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Prevalence of value traps</a:t>
            </a:r>
          </a:p>
          <a:p>
            <a:pPr marL="895335" lvl="1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r>
              <a:rPr lang="en-US" sz="1600" dirty="0" smtClean="0">
                <a:solidFill>
                  <a:schemeClr val="accent4"/>
                </a:solidFill>
                <a:latin typeface="Georgia" panose="02040502050405020303" pitchFamily="18" charset="0"/>
                <a:cs typeface="Calibri Light"/>
              </a:rPr>
              <a:t>Poor performance of finance</a:t>
            </a:r>
          </a:p>
          <a:p>
            <a:pPr marL="895335" lvl="1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lvl="1">
              <a:spcBef>
                <a:spcPts val="600"/>
              </a:spcBef>
              <a:buClr>
                <a:schemeClr val="accent1"/>
              </a:buClr>
              <a:buSzPct val="100000"/>
            </a:pPr>
            <a:endParaRPr lang="en-US" sz="1600" dirty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marL="895335" lvl="1" indent="-285750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  <a:p>
            <a:pPr marL="285750" indent="-285750" algn="l">
              <a:spcBef>
                <a:spcPts val="600"/>
              </a:spcBef>
              <a:buClr>
                <a:schemeClr val="accent1"/>
              </a:buClr>
              <a:buSzPct val="100000"/>
              <a:buFont typeface="Georgia" panose="02040502050405020303" pitchFamily="18" charset="0"/>
              <a:buChar char="›"/>
            </a:pPr>
            <a:endParaRPr lang="en-US" sz="1600" dirty="0" smtClean="0">
              <a:solidFill>
                <a:schemeClr val="accent4"/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58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iShare</a:t>
            </a:r>
            <a:r>
              <a:rPr lang="en-US" dirty="0" smtClean="0"/>
              <a:t> factor ETFs correlations</a:t>
            </a:r>
          </a:p>
          <a:p>
            <a:r>
              <a:rPr lang="en-US" dirty="0" smtClean="0"/>
              <a:t>5-years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59" y="1895393"/>
            <a:ext cx="7992805" cy="252713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6585438" y="2277208"/>
            <a:ext cx="1072662" cy="800100"/>
          </a:xfrm>
          <a:prstGeom prst="ellipse">
            <a:avLst/>
          </a:prstGeom>
        </p:spPr>
        <p:txBody>
          <a:bodyPr rtlCol="0" anchor="ctr">
            <a:spAutoFit/>
          </a:bodyPr>
          <a:lstStyle/>
          <a:p>
            <a:pPr algn="ctr" defTabSz="457189">
              <a:spcBef>
                <a:spcPct val="20000"/>
              </a:spcBef>
            </a:pPr>
            <a:endParaRPr lang="en-US" sz="16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756149" y="2357296"/>
            <a:ext cx="901951" cy="639923"/>
          </a:xfrm>
          <a:prstGeom prst="ellipse">
            <a:avLst/>
          </a:prstGeom>
          <a:ln>
            <a:solidFill>
              <a:srgbClr val="FF0000"/>
            </a:solidFill>
          </a:ln>
        </p:spPr>
        <p:txBody>
          <a:bodyPr rtlCol="0" anchor="ctr">
            <a:spAutoFit/>
          </a:bodyPr>
          <a:lstStyle/>
          <a:p>
            <a:pPr algn="ctr" defTabSz="457189">
              <a:spcBef>
                <a:spcPct val="20000"/>
              </a:spcBef>
            </a:pPr>
            <a:endParaRPr lang="en-US" sz="1600" b="1" dirty="0">
              <a:solidFill>
                <a:srgbClr val="EEECE1">
                  <a:lumMod val="25000"/>
                </a:srgb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4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287" y="1128712"/>
            <a:ext cx="6829425" cy="460057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="" xmlns:a16="http://schemas.microsoft.com/office/drawing/2014/main" id="{9B496644-1115-4FEA-AC9C-0048463D7510}"/>
              </a:ext>
            </a:extLst>
          </p:cNvPr>
          <p:cNvSpPr txBox="1">
            <a:spLocks/>
          </p:cNvSpPr>
          <p:nvPr/>
        </p:nvSpPr>
        <p:spPr>
          <a:xfrm>
            <a:off x="543212" y="274639"/>
            <a:ext cx="6701650" cy="683723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High active share without big sector bets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91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ESWOOD MAS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7D2F"/>
      </a:accent1>
      <a:accent2>
        <a:srgbClr val="ADCB28"/>
      </a:accent2>
      <a:accent3>
        <a:srgbClr val="333043"/>
      </a:accent3>
      <a:accent4>
        <a:srgbClr val="6A6A6A"/>
      </a:accent4>
      <a:accent5>
        <a:srgbClr val="848484"/>
      </a:accent5>
      <a:accent6>
        <a:srgbClr val="FFFFFF"/>
      </a:accent6>
      <a:hlink>
        <a:srgbClr val="FFFFFF"/>
      </a:hlink>
      <a:folHlink>
        <a:srgbClr val="FFFFFF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0000"/>
          </a:solidFill>
        </a:ln>
      </a:spPr>
      <a:bodyPr rtlCol="0" anchor="ctr">
        <a:spAutoFit/>
      </a:bodyPr>
      <a:lstStyle>
        <a:defPPr algn="ctr" defTabSz="457189">
          <a:spcBef>
            <a:spcPct val="20000"/>
          </a:spcBef>
          <a:defRPr sz="1600" b="1" dirty="0">
            <a:solidFill>
              <a:srgbClr val="EEECE1">
                <a:lumMod val="25000"/>
              </a:srgbClr>
            </a:solidFill>
            <a:latin typeface="Georgia" panose="02040502050405020303" pitchFamily="18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spAutoFit/>
      </a:bodyPr>
      <a:lstStyle>
        <a:defPPr marL="285750" indent="-285750" algn="l">
          <a:spcBef>
            <a:spcPts val="600"/>
          </a:spcBef>
          <a:buClr>
            <a:schemeClr val="accent1"/>
          </a:buClr>
          <a:buSzPct val="100000"/>
          <a:buFont typeface="Georgia" panose="02040502050405020303" pitchFamily="18" charset="0"/>
          <a:buChar char="›"/>
          <a:defRPr sz="1600" dirty="0" smtClean="0">
            <a:solidFill>
              <a:schemeClr val="accent4"/>
            </a:solidFill>
            <a:latin typeface="Georgia" panose="02040502050405020303" pitchFamily="18" charset="0"/>
            <a:cs typeface="Calibri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AB7C3DD4-0BAB-4187-AB0D-D62528DF1196}" vid="{C0705ABC-49CE-40E7-BDB5-49F5EA0AC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18403</TotalTime>
  <Words>609</Words>
  <Application>Microsoft Office PowerPoint</Application>
  <PresentationFormat>On-screen Show (4:3)</PresentationFormat>
  <Paragraphs>91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External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Alyson Nickse</dc:creator>
  <cp:lastModifiedBy>John Ingram</cp:lastModifiedBy>
  <cp:revision>710</cp:revision>
  <cp:lastPrinted>2018-10-04T12:33:03Z</cp:lastPrinted>
  <dcterms:created xsi:type="dcterms:W3CDTF">2016-04-14T18:06:49Z</dcterms:created>
  <dcterms:modified xsi:type="dcterms:W3CDTF">2018-10-04T18:28:34Z</dcterms:modified>
</cp:coreProperties>
</file>