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66" r:id="rId3"/>
  </p:sldMasterIdLst>
  <p:notesMasterIdLst>
    <p:notesMasterId r:id="rId19"/>
  </p:notesMasterIdLst>
  <p:handoutMasterIdLst>
    <p:handoutMasterId r:id="rId20"/>
  </p:handoutMasterIdLst>
  <p:sldIdLst>
    <p:sldId id="361" r:id="rId4"/>
    <p:sldId id="363" r:id="rId5"/>
    <p:sldId id="257" r:id="rId6"/>
    <p:sldId id="365" r:id="rId7"/>
    <p:sldId id="366" r:id="rId8"/>
    <p:sldId id="290" r:id="rId9"/>
    <p:sldId id="369" r:id="rId10"/>
    <p:sldId id="368" r:id="rId11"/>
    <p:sldId id="376" r:id="rId12"/>
    <p:sldId id="377" r:id="rId13"/>
    <p:sldId id="382" r:id="rId14"/>
    <p:sldId id="379" r:id="rId15"/>
    <p:sldId id="381" r:id="rId16"/>
    <p:sldId id="386" r:id="rId17"/>
    <p:sldId id="387" r:id="rId18"/>
  </p:sldIdLst>
  <p:sldSz cx="9144000" cy="6858000" type="screen4x3"/>
  <p:notesSz cx="7010400" cy="92964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397122-AE2D-46BE-8BA9-AADBF4789D72}">
          <p14:sldIdLst>
            <p14:sldId id="361"/>
            <p14:sldId id="363"/>
            <p14:sldId id="257"/>
            <p14:sldId id="365"/>
            <p14:sldId id="366"/>
            <p14:sldId id="290"/>
            <p14:sldId id="369"/>
            <p14:sldId id="368"/>
          </p14:sldIdLst>
        </p14:section>
        <p14:section name="Individual stocks" id="{5F98E5AA-DC33-4CC8-91D7-DDE2C61163D3}">
          <p14:sldIdLst>
            <p14:sldId id="376"/>
            <p14:sldId id="377"/>
            <p14:sldId id="382"/>
            <p14:sldId id="379"/>
            <p14:sldId id="381"/>
            <p14:sldId id="386"/>
            <p14:sldId id="387"/>
          </p14:sldIdLst>
        </p14:section>
        <p14:section name="Vehicles" id="{9294C81C-F430-43CE-BC61-DA527AE51DFB}">
          <p14:sldIdLst/>
        </p14:section>
      </p14:sectionLst>
    </p:ext>
    <p:ext uri="{EFAFB233-063F-42B5-8137-9DF3F51BA10A}">
      <p15:sldGuideLst xmlns:p15="http://schemas.microsoft.com/office/powerpoint/2012/main">
        <p15:guide id="1" orient="horz" pos="840" userDrawn="1">
          <p15:clr>
            <a:srgbClr val="A4A3A4"/>
          </p15:clr>
        </p15:guide>
        <p15:guide id="2" pos="403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6A6A"/>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711" autoAdjust="0"/>
  </p:normalViewPr>
  <p:slideViewPr>
    <p:cSldViewPr snapToGrid="0">
      <p:cViewPr varScale="1">
        <p:scale>
          <a:sx n="109" d="100"/>
          <a:sy n="109" d="100"/>
        </p:scale>
        <p:origin x="768" y="96"/>
      </p:cViewPr>
      <p:guideLst>
        <p:guide orient="horz" pos="840"/>
        <p:guide pos="4032"/>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0"/>
    </p:cViewPr>
  </p:sorterViewPr>
  <p:notesViewPr>
    <p:cSldViewPr snapToGrid="0">
      <p:cViewPr varScale="1">
        <p:scale>
          <a:sx n="59" d="100"/>
          <a:sy n="59" d="100"/>
        </p:scale>
        <p:origin x="207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8475" cy="466724"/>
          </a:xfrm>
          <a:prstGeom prst="rect">
            <a:avLst/>
          </a:prstGeom>
        </p:spPr>
        <p:txBody>
          <a:bodyPr vert="horz" lIns="91390" tIns="45696" rIns="91390" bIns="45696" rtlCol="0"/>
          <a:lstStyle>
            <a:lvl1pPr algn="l">
              <a:defRPr sz="1100"/>
            </a:lvl1pPr>
          </a:lstStyle>
          <a:p>
            <a:endParaRPr lang="en-US"/>
          </a:p>
        </p:txBody>
      </p:sp>
      <p:sp>
        <p:nvSpPr>
          <p:cNvPr id="3" name="Date Placeholder 2"/>
          <p:cNvSpPr>
            <a:spLocks noGrp="1"/>
          </p:cNvSpPr>
          <p:nvPr>
            <p:ph type="dt" sz="quarter" idx="1"/>
          </p:nvPr>
        </p:nvSpPr>
        <p:spPr>
          <a:xfrm>
            <a:off x="3970342" y="3"/>
            <a:ext cx="3038475" cy="466724"/>
          </a:xfrm>
          <a:prstGeom prst="rect">
            <a:avLst/>
          </a:prstGeom>
        </p:spPr>
        <p:txBody>
          <a:bodyPr vert="horz" lIns="91390" tIns="45696" rIns="91390" bIns="45696" rtlCol="0"/>
          <a:lstStyle>
            <a:lvl1pPr algn="r">
              <a:defRPr sz="1100"/>
            </a:lvl1pPr>
          </a:lstStyle>
          <a:p>
            <a:fld id="{D3942B00-0091-4282-8EF2-C2A3B3A7D1F1}" type="datetimeFigureOut">
              <a:rPr lang="en-US" smtClean="0"/>
              <a:t>11/15/2018</a:t>
            </a:fld>
            <a:endParaRPr lang="en-US"/>
          </a:p>
        </p:txBody>
      </p:sp>
      <p:sp>
        <p:nvSpPr>
          <p:cNvPr id="4" name="Footer Placeholder 3"/>
          <p:cNvSpPr>
            <a:spLocks noGrp="1"/>
          </p:cNvSpPr>
          <p:nvPr>
            <p:ph type="ftr" sz="quarter" idx="2"/>
          </p:nvPr>
        </p:nvSpPr>
        <p:spPr>
          <a:xfrm>
            <a:off x="3" y="8829677"/>
            <a:ext cx="3038475" cy="466724"/>
          </a:xfrm>
          <a:prstGeom prst="rect">
            <a:avLst/>
          </a:prstGeom>
        </p:spPr>
        <p:txBody>
          <a:bodyPr vert="horz" lIns="91390" tIns="45696" rIns="91390" bIns="45696" rtlCol="0" anchor="b"/>
          <a:lstStyle>
            <a:lvl1pPr algn="l">
              <a:defRPr sz="1100"/>
            </a:lvl1pPr>
          </a:lstStyle>
          <a:p>
            <a:endParaRPr lang="en-US"/>
          </a:p>
        </p:txBody>
      </p:sp>
      <p:sp>
        <p:nvSpPr>
          <p:cNvPr id="5" name="Slide Number Placeholder 4"/>
          <p:cNvSpPr>
            <a:spLocks noGrp="1"/>
          </p:cNvSpPr>
          <p:nvPr>
            <p:ph type="sldNum" sz="quarter" idx="3"/>
          </p:nvPr>
        </p:nvSpPr>
        <p:spPr>
          <a:xfrm>
            <a:off x="3970342" y="8829677"/>
            <a:ext cx="3038475" cy="466724"/>
          </a:xfrm>
          <a:prstGeom prst="rect">
            <a:avLst/>
          </a:prstGeom>
        </p:spPr>
        <p:txBody>
          <a:bodyPr vert="horz" lIns="91390" tIns="45696" rIns="91390" bIns="45696" rtlCol="0" anchor="b"/>
          <a:lstStyle>
            <a:lvl1pPr algn="r">
              <a:defRPr sz="1100"/>
            </a:lvl1pPr>
          </a:lstStyle>
          <a:p>
            <a:fld id="{3290999A-3CD9-4087-A6AB-F4915EF567F9}" type="slidenum">
              <a:rPr lang="en-US" smtClean="0"/>
              <a:t>‹#›</a:t>
            </a:fld>
            <a:endParaRPr lang="en-US"/>
          </a:p>
        </p:txBody>
      </p:sp>
    </p:spTree>
    <p:extLst>
      <p:ext uri="{BB962C8B-B14F-4D97-AF65-F5344CB8AC3E}">
        <p14:creationId xmlns:p14="http://schemas.microsoft.com/office/powerpoint/2010/main" val="12381375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8475" cy="466724"/>
          </a:xfrm>
          <a:prstGeom prst="rect">
            <a:avLst/>
          </a:prstGeom>
        </p:spPr>
        <p:txBody>
          <a:bodyPr vert="horz" lIns="91390" tIns="45696" rIns="91390" bIns="45696" rtlCol="0"/>
          <a:lstStyle>
            <a:lvl1pPr algn="l">
              <a:defRPr sz="1100"/>
            </a:lvl1pPr>
          </a:lstStyle>
          <a:p>
            <a:endParaRPr lang="en-US"/>
          </a:p>
        </p:txBody>
      </p:sp>
      <p:sp>
        <p:nvSpPr>
          <p:cNvPr id="3" name="Date Placeholder 2"/>
          <p:cNvSpPr>
            <a:spLocks noGrp="1"/>
          </p:cNvSpPr>
          <p:nvPr>
            <p:ph type="dt" idx="1"/>
          </p:nvPr>
        </p:nvSpPr>
        <p:spPr>
          <a:xfrm>
            <a:off x="3970342" y="3"/>
            <a:ext cx="3038475" cy="466724"/>
          </a:xfrm>
          <a:prstGeom prst="rect">
            <a:avLst/>
          </a:prstGeom>
        </p:spPr>
        <p:txBody>
          <a:bodyPr vert="horz" lIns="91390" tIns="45696" rIns="91390" bIns="45696" rtlCol="0"/>
          <a:lstStyle>
            <a:lvl1pPr algn="r">
              <a:defRPr sz="1100"/>
            </a:lvl1pPr>
          </a:lstStyle>
          <a:p>
            <a:fld id="{11D1F14B-0ED0-4426-8B6E-A5019F5DA26F}" type="datetimeFigureOut">
              <a:rPr lang="en-US" smtClean="0"/>
              <a:t>11/15/2018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390" tIns="45696" rIns="91390" bIns="45696" rtlCol="0" anchor="ctr"/>
          <a:lstStyle/>
          <a:p>
            <a:endParaRPr lang="en-US"/>
          </a:p>
        </p:txBody>
      </p:sp>
      <p:sp>
        <p:nvSpPr>
          <p:cNvPr id="5" name="Notes Placeholder 4"/>
          <p:cNvSpPr>
            <a:spLocks noGrp="1"/>
          </p:cNvSpPr>
          <p:nvPr>
            <p:ph type="body" sz="quarter" idx="3"/>
          </p:nvPr>
        </p:nvSpPr>
        <p:spPr>
          <a:xfrm>
            <a:off x="701677" y="4473577"/>
            <a:ext cx="5607051" cy="3660774"/>
          </a:xfrm>
          <a:prstGeom prst="rect">
            <a:avLst/>
          </a:prstGeom>
        </p:spPr>
        <p:txBody>
          <a:bodyPr vert="horz" lIns="91390" tIns="45696" rIns="91390" bIns="456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77"/>
            <a:ext cx="3038475" cy="466724"/>
          </a:xfrm>
          <a:prstGeom prst="rect">
            <a:avLst/>
          </a:prstGeom>
        </p:spPr>
        <p:txBody>
          <a:bodyPr vert="horz" lIns="91390" tIns="45696" rIns="91390" bIns="45696" rtlCol="0" anchor="b"/>
          <a:lstStyle>
            <a:lvl1pPr algn="l">
              <a:defRPr sz="1100"/>
            </a:lvl1pPr>
          </a:lstStyle>
          <a:p>
            <a:endParaRPr lang="en-US"/>
          </a:p>
        </p:txBody>
      </p:sp>
      <p:sp>
        <p:nvSpPr>
          <p:cNvPr id="7" name="Slide Number Placeholder 6"/>
          <p:cNvSpPr>
            <a:spLocks noGrp="1"/>
          </p:cNvSpPr>
          <p:nvPr>
            <p:ph type="sldNum" sz="quarter" idx="5"/>
          </p:nvPr>
        </p:nvSpPr>
        <p:spPr>
          <a:xfrm>
            <a:off x="3970342" y="8829677"/>
            <a:ext cx="3038475" cy="466724"/>
          </a:xfrm>
          <a:prstGeom prst="rect">
            <a:avLst/>
          </a:prstGeom>
        </p:spPr>
        <p:txBody>
          <a:bodyPr vert="horz" lIns="91390" tIns="45696" rIns="91390" bIns="45696" rtlCol="0" anchor="b"/>
          <a:lstStyle>
            <a:lvl1pPr algn="r">
              <a:defRPr sz="1100"/>
            </a:lvl1pPr>
          </a:lstStyle>
          <a:p>
            <a:fld id="{5352454F-B8C5-455B-A4DD-2644173274A8}" type="slidenum">
              <a:rPr lang="en-US" smtClean="0"/>
              <a:t>‹#›</a:t>
            </a:fld>
            <a:endParaRPr lang="en-US"/>
          </a:p>
        </p:txBody>
      </p:sp>
    </p:spTree>
    <p:extLst>
      <p:ext uri="{BB962C8B-B14F-4D97-AF65-F5344CB8AC3E}">
        <p14:creationId xmlns:p14="http://schemas.microsoft.com/office/powerpoint/2010/main" val="2821369385"/>
      </p:ext>
    </p:extLst>
  </p:cSld>
  <p:clrMap bg1="lt1" tx1="dk1" bg2="lt2" tx2="dk2" accent1="accent1" accent2="accent2" accent3="accent3" accent4="accent4" accent5="accent5" accent6="accent6" hlink="hlink" folHlink="folHlink"/>
  <p:hf hdr="0" dt="0"/>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5352454F-B8C5-455B-A4DD-2644173274A8}" type="slidenum">
              <a:rPr lang="en-US" smtClean="0"/>
              <a:t>1</a:t>
            </a:fld>
            <a:endParaRPr lang="en-US" dirty="0"/>
          </a:p>
        </p:txBody>
      </p:sp>
    </p:spTree>
    <p:extLst>
      <p:ext uri="{BB962C8B-B14F-4D97-AF65-F5344CB8AC3E}">
        <p14:creationId xmlns:p14="http://schemas.microsoft.com/office/powerpoint/2010/main" val="2310412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2" name="Picture 11"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pic>
        <p:nvPicPr>
          <p:cNvPr id="2" name="Picture 1"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pPr/>
              <a:t>‹#›</a:t>
            </a:fld>
            <a:endParaRPr lang="en-US" dirty="0"/>
          </a:p>
        </p:txBody>
      </p:sp>
      <p:cxnSp>
        <p:nvCxnSpPr>
          <p:cNvPr id="8" name="Straight Connector 7"/>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chemeClr val="accent1"/>
              </a:solidFill>
              <a:latin typeface="Georgia"/>
              <a:cs typeface="Georgia"/>
            </a:endParaRPr>
          </a:p>
        </p:txBody>
      </p:sp>
      <p:sp>
        <p:nvSpPr>
          <p:cNvPr id="5" name="Title 4"/>
          <p:cNvSpPr>
            <a:spLocks noGrp="1"/>
          </p:cNvSpPr>
          <p:nvPr>
            <p:ph type="title"/>
          </p:nvPr>
        </p:nvSpPr>
        <p:spPr>
          <a:xfrm>
            <a:off x="543212" y="274639"/>
            <a:ext cx="6701650" cy="683723"/>
          </a:xfrm>
        </p:spPr>
        <p:txBody>
          <a:bodyPr/>
          <a:lstStyle/>
          <a:p>
            <a:r>
              <a:rPr lang="en-US" dirty="0"/>
              <a:t>Click to edit Master title style</a:t>
            </a:r>
          </a:p>
        </p:txBody>
      </p:sp>
      <p:sp>
        <p:nvSpPr>
          <p:cNvPr id="11" name="Text Placeholder 10"/>
          <p:cNvSpPr>
            <a:spLocks noGrp="1"/>
          </p:cNvSpPr>
          <p:nvPr>
            <p:ph type="body" sz="quarter" idx="13"/>
          </p:nvPr>
        </p:nvSpPr>
        <p:spPr>
          <a:xfrm>
            <a:off x="298450" y="1317625"/>
            <a:ext cx="4088023" cy="2197100"/>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3"/>
          <p:cNvSpPr>
            <a:spLocks noGrp="1"/>
          </p:cNvSpPr>
          <p:nvPr>
            <p:ph type="body" sz="quarter" idx="14"/>
          </p:nvPr>
        </p:nvSpPr>
        <p:spPr>
          <a:xfrm>
            <a:off x="4776424" y="3798888"/>
            <a:ext cx="4097947" cy="2197466"/>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hart Placeholder 15"/>
          <p:cNvSpPr>
            <a:spLocks noGrp="1"/>
          </p:cNvSpPr>
          <p:nvPr>
            <p:ph type="chart" sz="quarter" idx="15"/>
          </p:nvPr>
        </p:nvSpPr>
        <p:spPr>
          <a:xfrm>
            <a:off x="298450" y="3798888"/>
            <a:ext cx="4088023" cy="2197100"/>
          </a:xfrm>
        </p:spPr>
        <p:txBody>
          <a:bodyPr/>
          <a:lstStyle>
            <a:lvl1pPr algn="ctr">
              <a:defRPr>
                <a:solidFill>
                  <a:schemeClr val="accent5">
                    <a:lumMod val="75000"/>
                  </a:schemeClr>
                </a:solidFill>
              </a:defRPr>
            </a:lvl1pPr>
          </a:lstStyle>
          <a:p>
            <a:endParaRPr lang="en-US" dirty="0"/>
          </a:p>
        </p:txBody>
      </p:sp>
      <p:sp>
        <p:nvSpPr>
          <p:cNvPr id="17" name="Chart Placeholder 15"/>
          <p:cNvSpPr>
            <a:spLocks noGrp="1"/>
          </p:cNvSpPr>
          <p:nvPr>
            <p:ph type="chart" sz="quarter" idx="16"/>
          </p:nvPr>
        </p:nvSpPr>
        <p:spPr>
          <a:xfrm>
            <a:off x="4776424" y="1317625"/>
            <a:ext cx="4097948" cy="2197100"/>
          </a:xfrm>
        </p:spPr>
        <p:txBody>
          <a:bodyPr/>
          <a:lstStyle>
            <a:lvl1pPr algn="ctr">
              <a:defRPr>
                <a:solidFill>
                  <a:schemeClr val="accent5">
                    <a:lumMod val="75000"/>
                  </a:schemeClr>
                </a:solidFill>
              </a:defRPr>
            </a:lvl1pPr>
          </a:lstStyle>
          <a:p>
            <a:endParaRPr lang="en-US" dirty="0"/>
          </a:p>
        </p:txBody>
      </p:sp>
    </p:spTree>
    <p:extLst>
      <p:ext uri="{BB962C8B-B14F-4D97-AF65-F5344CB8AC3E}">
        <p14:creationId xmlns:p14="http://schemas.microsoft.com/office/powerpoint/2010/main" val="424676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2" name="Picture 11"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pic>
        <p:nvPicPr>
          <p:cNvPr id="2" name="Picture 1"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pPr/>
              <a:t>‹#›</a:t>
            </a:fld>
            <a:endParaRPr lang="en-US" dirty="0"/>
          </a:p>
        </p:txBody>
      </p:sp>
      <p:cxnSp>
        <p:nvCxnSpPr>
          <p:cNvPr id="8" name="Straight Connector 7"/>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chemeClr val="accent1"/>
              </a:solidFill>
              <a:latin typeface="Georgia"/>
              <a:cs typeface="Georgia"/>
            </a:endParaRPr>
          </a:p>
        </p:txBody>
      </p:sp>
      <p:sp>
        <p:nvSpPr>
          <p:cNvPr id="5" name="Title 4"/>
          <p:cNvSpPr>
            <a:spLocks noGrp="1"/>
          </p:cNvSpPr>
          <p:nvPr>
            <p:ph type="title"/>
          </p:nvPr>
        </p:nvSpPr>
        <p:spPr>
          <a:xfrm>
            <a:off x="543212" y="274639"/>
            <a:ext cx="6701650" cy="683723"/>
          </a:xfrm>
        </p:spPr>
        <p:txBody>
          <a:bodyPr/>
          <a:lstStyle/>
          <a:p>
            <a:r>
              <a:rPr lang="en-US" dirty="0"/>
              <a:t>Click to edit Master title style</a:t>
            </a:r>
          </a:p>
        </p:txBody>
      </p:sp>
      <p:sp>
        <p:nvSpPr>
          <p:cNvPr id="11" name="Text Placeholder 10"/>
          <p:cNvSpPr>
            <a:spLocks noGrp="1"/>
          </p:cNvSpPr>
          <p:nvPr>
            <p:ph type="body" sz="quarter" idx="13"/>
          </p:nvPr>
        </p:nvSpPr>
        <p:spPr>
          <a:xfrm>
            <a:off x="298450" y="1317625"/>
            <a:ext cx="4088023" cy="2197100"/>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3"/>
          <p:cNvSpPr>
            <a:spLocks noGrp="1"/>
          </p:cNvSpPr>
          <p:nvPr>
            <p:ph type="body" sz="quarter" idx="14"/>
          </p:nvPr>
        </p:nvSpPr>
        <p:spPr>
          <a:xfrm>
            <a:off x="4776424" y="3798888"/>
            <a:ext cx="4097947" cy="2197466"/>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hart Placeholder 15"/>
          <p:cNvSpPr>
            <a:spLocks noGrp="1"/>
          </p:cNvSpPr>
          <p:nvPr>
            <p:ph type="chart" sz="quarter" idx="15"/>
          </p:nvPr>
        </p:nvSpPr>
        <p:spPr>
          <a:xfrm>
            <a:off x="298450" y="3798888"/>
            <a:ext cx="4088023" cy="2197100"/>
          </a:xfrm>
        </p:spPr>
        <p:txBody>
          <a:bodyPr/>
          <a:lstStyle>
            <a:lvl1pPr algn="ctr">
              <a:defRPr>
                <a:solidFill>
                  <a:schemeClr val="accent5">
                    <a:lumMod val="75000"/>
                  </a:schemeClr>
                </a:solidFill>
              </a:defRPr>
            </a:lvl1pPr>
          </a:lstStyle>
          <a:p>
            <a:endParaRPr lang="en-US" dirty="0"/>
          </a:p>
        </p:txBody>
      </p:sp>
      <p:sp>
        <p:nvSpPr>
          <p:cNvPr id="17" name="Chart Placeholder 15"/>
          <p:cNvSpPr>
            <a:spLocks noGrp="1"/>
          </p:cNvSpPr>
          <p:nvPr>
            <p:ph type="chart" sz="quarter" idx="16"/>
          </p:nvPr>
        </p:nvSpPr>
        <p:spPr>
          <a:xfrm>
            <a:off x="4776424" y="1317625"/>
            <a:ext cx="4097948" cy="2197100"/>
          </a:xfrm>
        </p:spPr>
        <p:txBody>
          <a:bodyPr/>
          <a:lstStyle>
            <a:lvl1pPr algn="ctr">
              <a:defRPr>
                <a:solidFill>
                  <a:schemeClr val="accent5">
                    <a:lumMod val="75000"/>
                  </a:schemeClr>
                </a:solidFill>
              </a:defRPr>
            </a:lvl1pPr>
          </a:lstStyle>
          <a:p>
            <a:endParaRPr lang="en-US" dirty="0"/>
          </a:p>
        </p:txBody>
      </p:sp>
    </p:spTree>
    <p:extLst>
      <p:ext uri="{BB962C8B-B14F-4D97-AF65-F5344CB8AC3E}">
        <p14:creationId xmlns:p14="http://schemas.microsoft.com/office/powerpoint/2010/main" val="124292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Slides">
    <p:spTree>
      <p:nvGrpSpPr>
        <p:cNvPr id="1" name=""/>
        <p:cNvGrpSpPr/>
        <p:nvPr/>
      </p:nvGrpSpPr>
      <p:grpSpPr>
        <a:xfrm>
          <a:off x="0" y="0"/>
          <a:ext cx="0" cy="0"/>
          <a:chOff x="0" y="0"/>
          <a:chExt cx="0" cy="0"/>
        </a:xfrm>
      </p:grpSpPr>
      <p:sp>
        <p:nvSpPr>
          <p:cNvPr id="4" name="Shape 42"/>
          <p:cNvSpPr txBox="1">
            <a:spLocks/>
          </p:cNvSpPr>
          <p:nvPr userDrawn="1"/>
        </p:nvSpPr>
        <p:spPr>
          <a:xfrm>
            <a:off x="-129552" y="5144196"/>
            <a:ext cx="8744959"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r">
              <a:defRPr sz="1800">
                <a:solidFill>
                  <a:srgbClr val="000000"/>
                </a:solidFill>
              </a:defRPr>
            </a:pPr>
            <a:endParaRPr lang="en-US" sz="2600" spc="40" dirty="0">
              <a:solidFill>
                <a:srgbClr val="487D2F"/>
              </a:solidFill>
              <a:latin typeface="Georgia"/>
              <a:cs typeface="Georgia"/>
            </a:endParaRPr>
          </a:p>
        </p:txBody>
      </p:sp>
      <p:pic>
        <p:nvPicPr>
          <p:cNvPr id="5" name="Picture 4" descr="Graphic_TitlePage.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91783"/>
            <a:ext cx="9144000" cy="2447925"/>
          </a:xfrm>
          <a:prstGeom prst="rect">
            <a:avLst/>
          </a:prstGeom>
        </p:spPr>
      </p:pic>
      <p:cxnSp>
        <p:nvCxnSpPr>
          <p:cNvPr id="7" name="Straight Connector 6"/>
          <p:cNvCxnSpPr/>
          <p:nvPr userDrawn="1"/>
        </p:nvCxnSpPr>
        <p:spPr>
          <a:xfrm flipH="1">
            <a:off x="543212" y="5654308"/>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pic>
        <p:nvPicPr>
          <p:cNvPr id="2" name="Picture 1"/>
          <p:cNvPicPr>
            <a:picLocks noChangeAspect="1"/>
          </p:cNvPicPr>
          <p:nvPr userDrawn="1"/>
        </p:nvPicPr>
        <p:blipFill>
          <a:blip r:embed="rId3"/>
          <a:stretch>
            <a:fillRect/>
          </a:stretch>
        </p:blipFill>
        <p:spPr>
          <a:xfrm>
            <a:off x="3507884" y="1412575"/>
            <a:ext cx="2011854" cy="774259"/>
          </a:xfrm>
          <a:prstGeom prst="rect">
            <a:avLst/>
          </a:prstGeom>
        </p:spPr>
      </p:pic>
    </p:spTree>
    <p:extLst>
      <p:ext uri="{BB962C8B-B14F-4D97-AF65-F5344CB8AC3E}">
        <p14:creationId xmlns:p14="http://schemas.microsoft.com/office/powerpoint/2010/main" val="627515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6463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p:bg>
      <p:bgPr>
        <a:solidFill>
          <a:schemeClr val="bg1"/>
        </a:solidFill>
        <a:effectLst/>
      </p:bgPr>
    </p:bg>
    <p:spTree>
      <p:nvGrpSpPr>
        <p:cNvPr id="1" name=""/>
        <p:cNvGrpSpPr/>
        <p:nvPr/>
      </p:nvGrpSpPr>
      <p:grpSpPr>
        <a:xfrm>
          <a:off x="0" y="0"/>
          <a:ext cx="0" cy="0"/>
          <a:chOff x="0" y="0"/>
          <a:chExt cx="0" cy="0"/>
        </a:xfrm>
      </p:grpSpPr>
      <p:pic>
        <p:nvPicPr>
          <p:cNvPr id="7" name="Picture 6"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pPr/>
              <a:t>‹#›</a:t>
            </a:fld>
            <a:endParaRPr lang="en-US" dirty="0"/>
          </a:p>
        </p:txBody>
      </p: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chemeClr val="accent1"/>
              </a:solidFill>
              <a:latin typeface="Georgia"/>
              <a:cs typeface="Georgia"/>
            </a:endParaRPr>
          </a:p>
        </p:txBody>
      </p:sp>
      <p:sp>
        <p:nvSpPr>
          <p:cNvPr id="10" name="Shape 42"/>
          <p:cNvSpPr txBox="1">
            <a:spLocks/>
          </p:cNvSpPr>
          <p:nvPr userDrawn="1"/>
        </p:nvSpPr>
        <p:spPr>
          <a:xfrm>
            <a:off x="598130" y="2502292"/>
            <a:ext cx="7352271" cy="2332488"/>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marL="0" indent="0" algn="l">
              <a:lnSpc>
                <a:spcPct val="80000"/>
              </a:lnSpc>
              <a:buSzPct val="80000"/>
              <a:buNone/>
              <a:defRPr sz="1800">
                <a:solidFill>
                  <a:srgbClr val="000000"/>
                </a:solidFill>
              </a:defRPr>
            </a:pPr>
            <a:endParaRPr lang="en-US" sz="1600" dirty="0">
              <a:solidFill>
                <a:schemeClr val="accent6">
                  <a:lumMod val="50000"/>
                </a:schemeClr>
              </a:solidFill>
              <a:latin typeface="Georgia" panose="02040502050405020303" pitchFamily="18" charset="0"/>
              <a:cs typeface="Calibri Light"/>
            </a:endParaRPr>
          </a:p>
        </p:txBody>
      </p:sp>
      <p:pic>
        <p:nvPicPr>
          <p:cNvPr id="11" name="Picture 10"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cxnSp>
        <p:nvCxnSpPr>
          <p:cNvPr id="12" name="Straight Connector 11"/>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14" name="Title 4"/>
          <p:cNvSpPr>
            <a:spLocks noGrp="1"/>
          </p:cNvSpPr>
          <p:nvPr>
            <p:ph type="title"/>
          </p:nvPr>
        </p:nvSpPr>
        <p:spPr>
          <a:xfrm>
            <a:off x="543212" y="274639"/>
            <a:ext cx="6701650" cy="683723"/>
          </a:xfrm>
        </p:spPr>
        <p:txBody>
          <a:bodyPr/>
          <a:lstStyle/>
          <a:p>
            <a:r>
              <a:rPr lang="en-US" dirty="0"/>
              <a:t>Click to edit Master title style</a:t>
            </a:r>
          </a:p>
        </p:txBody>
      </p:sp>
    </p:spTree>
    <p:extLst>
      <p:ext uri="{BB962C8B-B14F-4D97-AF65-F5344CB8AC3E}">
        <p14:creationId xmlns:p14="http://schemas.microsoft.com/office/powerpoint/2010/main" val="23635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s">
    <p:spTree>
      <p:nvGrpSpPr>
        <p:cNvPr id="1" name=""/>
        <p:cNvGrpSpPr/>
        <p:nvPr/>
      </p:nvGrpSpPr>
      <p:grpSpPr>
        <a:xfrm>
          <a:off x="0" y="0"/>
          <a:ext cx="0" cy="0"/>
          <a:chOff x="0" y="0"/>
          <a:chExt cx="0" cy="0"/>
        </a:xfrm>
      </p:grpSpPr>
      <p:sp>
        <p:nvSpPr>
          <p:cNvPr id="4" name="Shape 42"/>
          <p:cNvSpPr txBox="1">
            <a:spLocks/>
          </p:cNvSpPr>
          <p:nvPr userDrawn="1"/>
        </p:nvSpPr>
        <p:spPr>
          <a:xfrm>
            <a:off x="-129552" y="5144196"/>
            <a:ext cx="8744959"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r">
              <a:defRPr sz="1800">
                <a:solidFill>
                  <a:srgbClr val="000000"/>
                </a:solidFill>
              </a:defRPr>
            </a:pPr>
            <a:endParaRPr lang="en-US" sz="2600" spc="40" dirty="0">
              <a:solidFill>
                <a:srgbClr val="487D2F"/>
              </a:solidFill>
              <a:latin typeface="Georgia"/>
              <a:cs typeface="Georgia"/>
            </a:endParaRPr>
          </a:p>
        </p:txBody>
      </p:sp>
      <p:pic>
        <p:nvPicPr>
          <p:cNvPr id="5" name="Picture 4" descr="Graphic_TitlePage.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91783"/>
            <a:ext cx="9144000" cy="2447925"/>
          </a:xfrm>
          <a:prstGeom prst="rect">
            <a:avLst/>
          </a:prstGeom>
        </p:spPr>
      </p:pic>
      <p:cxnSp>
        <p:nvCxnSpPr>
          <p:cNvPr id="7" name="Straight Connector 6"/>
          <p:cNvCxnSpPr/>
          <p:nvPr userDrawn="1"/>
        </p:nvCxnSpPr>
        <p:spPr>
          <a:xfrm flipH="1">
            <a:off x="543212" y="5654308"/>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pic>
        <p:nvPicPr>
          <p:cNvPr id="2" name="Picture 1"/>
          <p:cNvPicPr>
            <a:picLocks noChangeAspect="1"/>
          </p:cNvPicPr>
          <p:nvPr userDrawn="1"/>
        </p:nvPicPr>
        <p:blipFill>
          <a:blip r:embed="rId3"/>
          <a:stretch>
            <a:fillRect/>
          </a:stretch>
        </p:blipFill>
        <p:spPr>
          <a:xfrm>
            <a:off x="3507884" y="1412575"/>
            <a:ext cx="2011854" cy="774259"/>
          </a:xfrm>
          <a:prstGeom prst="rect">
            <a:avLst/>
          </a:prstGeom>
        </p:spPr>
      </p:pic>
    </p:spTree>
    <p:extLst>
      <p:ext uri="{BB962C8B-B14F-4D97-AF65-F5344CB8AC3E}">
        <p14:creationId xmlns:p14="http://schemas.microsoft.com/office/powerpoint/2010/main" val="263311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5671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p:bg>
      <p:bgPr>
        <a:solidFill>
          <a:schemeClr val="bg1"/>
        </a:solidFill>
        <a:effectLst/>
      </p:bgPr>
    </p:bg>
    <p:spTree>
      <p:nvGrpSpPr>
        <p:cNvPr id="1" name=""/>
        <p:cNvGrpSpPr/>
        <p:nvPr/>
      </p:nvGrpSpPr>
      <p:grpSpPr>
        <a:xfrm>
          <a:off x="0" y="0"/>
          <a:ext cx="0" cy="0"/>
          <a:chOff x="0" y="0"/>
          <a:chExt cx="0" cy="0"/>
        </a:xfrm>
      </p:grpSpPr>
      <p:pic>
        <p:nvPicPr>
          <p:cNvPr id="7" name="Picture 6"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pPr/>
              <a:t>‹#›</a:t>
            </a:fld>
            <a:endParaRPr lang="en-US" dirty="0"/>
          </a:p>
        </p:txBody>
      </p: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chemeClr val="accent1"/>
              </a:solidFill>
              <a:latin typeface="Georgia"/>
              <a:cs typeface="Georgia"/>
            </a:endParaRPr>
          </a:p>
        </p:txBody>
      </p:sp>
      <p:sp>
        <p:nvSpPr>
          <p:cNvPr id="10" name="Shape 42"/>
          <p:cNvSpPr txBox="1">
            <a:spLocks/>
          </p:cNvSpPr>
          <p:nvPr userDrawn="1"/>
        </p:nvSpPr>
        <p:spPr>
          <a:xfrm>
            <a:off x="598130" y="2502292"/>
            <a:ext cx="7352271" cy="2332488"/>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marL="0" indent="0" algn="l">
              <a:lnSpc>
                <a:spcPct val="80000"/>
              </a:lnSpc>
              <a:buSzPct val="80000"/>
              <a:buNone/>
              <a:defRPr sz="1800">
                <a:solidFill>
                  <a:srgbClr val="000000"/>
                </a:solidFill>
              </a:defRPr>
            </a:pPr>
            <a:endParaRPr lang="en-US" sz="1600" dirty="0">
              <a:solidFill>
                <a:schemeClr val="accent6">
                  <a:lumMod val="50000"/>
                </a:schemeClr>
              </a:solidFill>
              <a:latin typeface="Georgia" panose="02040502050405020303" pitchFamily="18" charset="0"/>
              <a:cs typeface="Calibri Light"/>
            </a:endParaRPr>
          </a:p>
        </p:txBody>
      </p:sp>
      <p:pic>
        <p:nvPicPr>
          <p:cNvPr id="11" name="Picture 10"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cxnSp>
        <p:nvCxnSpPr>
          <p:cNvPr id="12" name="Straight Connector 11"/>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14" name="Title 4"/>
          <p:cNvSpPr>
            <a:spLocks noGrp="1"/>
          </p:cNvSpPr>
          <p:nvPr>
            <p:ph type="title"/>
          </p:nvPr>
        </p:nvSpPr>
        <p:spPr>
          <a:xfrm>
            <a:off x="543212" y="274639"/>
            <a:ext cx="6701650" cy="683723"/>
          </a:xfrm>
        </p:spPr>
        <p:txBody>
          <a:bodyPr/>
          <a:lstStyle/>
          <a:p>
            <a:r>
              <a:rPr lang="en-US" dirty="0"/>
              <a:t>Click to edit Master title style</a:t>
            </a:r>
          </a:p>
        </p:txBody>
      </p:sp>
      <p:sp>
        <p:nvSpPr>
          <p:cNvPr id="2" name="TextBox 1"/>
          <p:cNvSpPr txBox="1"/>
          <p:nvPr userDrawn="1"/>
        </p:nvSpPr>
        <p:spPr>
          <a:xfrm>
            <a:off x="3244361" y="-12361"/>
            <a:ext cx="3736731" cy="338554"/>
          </a:xfrm>
          <a:prstGeom prst="rect">
            <a:avLst/>
          </a:prstGeom>
        </p:spPr>
        <p:txBody>
          <a:bodyPr wrap="square" rtlCol="0">
            <a:spAutoFit/>
          </a:bodyPr>
          <a:lstStyle/>
          <a:p>
            <a:pPr marL="0" indent="0" algn="l">
              <a:spcBef>
                <a:spcPts val="600"/>
              </a:spcBef>
              <a:buClr>
                <a:schemeClr val="accent1"/>
              </a:buClr>
              <a:buSzPct val="100000"/>
              <a:buFont typeface="Georgia" panose="02040502050405020303" pitchFamily="18" charset="0"/>
              <a:buNone/>
            </a:pPr>
            <a:r>
              <a:rPr lang="en-US" sz="1600" dirty="0">
                <a:solidFill>
                  <a:schemeClr val="accent6">
                    <a:lumMod val="75000"/>
                  </a:schemeClr>
                </a:solidFill>
                <a:latin typeface="Georgia" panose="02040502050405020303" pitchFamily="18" charset="0"/>
                <a:cs typeface="Calibri Light"/>
              </a:rPr>
              <a:t>Internal use</a:t>
            </a:r>
            <a:r>
              <a:rPr lang="en-US" sz="1600" baseline="0" dirty="0">
                <a:solidFill>
                  <a:schemeClr val="accent6">
                    <a:lumMod val="75000"/>
                  </a:schemeClr>
                </a:solidFill>
                <a:latin typeface="Georgia" panose="02040502050405020303" pitchFamily="18" charset="0"/>
                <a:cs typeface="Calibri Light"/>
              </a:rPr>
              <a:t> only</a:t>
            </a:r>
            <a:endParaRPr lang="en-US" sz="1600" dirty="0">
              <a:solidFill>
                <a:schemeClr val="accent6">
                  <a:lumMod val="75000"/>
                </a:schemeClr>
              </a:solidFill>
              <a:latin typeface="Georgia" panose="02040502050405020303" pitchFamily="18" charset="0"/>
              <a:cs typeface="Calibri Light"/>
            </a:endParaRPr>
          </a:p>
        </p:txBody>
      </p:sp>
    </p:spTree>
    <p:extLst>
      <p:ext uri="{BB962C8B-B14F-4D97-AF65-F5344CB8AC3E}">
        <p14:creationId xmlns:p14="http://schemas.microsoft.com/office/powerpoint/2010/main" val="390109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2" name="Picture 11"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pic>
        <p:nvPicPr>
          <p:cNvPr id="2" name="Picture 1"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solidFill>
                  <a:srgbClr val="FFFFFF">
                    <a:lumMod val="50000"/>
                  </a:srgbClr>
                </a:solidFill>
              </a:rPr>
              <a:pPr/>
              <a:t>‹#›</a:t>
            </a:fld>
            <a:endParaRPr lang="en-US" dirty="0">
              <a:solidFill>
                <a:srgbClr val="FFFFFF">
                  <a:lumMod val="50000"/>
                </a:srgbClr>
              </a:solidFill>
            </a:endParaRPr>
          </a:p>
        </p:txBody>
      </p:sp>
      <p:cxnSp>
        <p:nvCxnSpPr>
          <p:cNvPr id="8" name="Straight Connector 7"/>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rgbClr val="487D2F"/>
              </a:solidFill>
              <a:cs typeface="Georgia"/>
            </a:endParaRPr>
          </a:p>
        </p:txBody>
      </p:sp>
      <p:sp>
        <p:nvSpPr>
          <p:cNvPr id="5" name="Title 4"/>
          <p:cNvSpPr>
            <a:spLocks noGrp="1"/>
          </p:cNvSpPr>
          <p:nvPr>
            <p:ph type="title"/>
          </p:nvPr>
        </p:nvSpPr>
        <p:spPr>
          <a:xfrm>
            <a:off x="543212" y="274639"/>
            <a:ext cx="6701650" cy="683723"/>
          </a:xfrm>
        </p:spPr>
        <p:txBody>
          <a:bodyPr/>
          <a:lstStyle/>
          <a:p>
            <a:r>
              <a:rPr lang="en-US" dirty="0"/>
              <a:t>Click to edit Master title style</a:t>
            </a:r>
          </a:p>
        </p:txBody>
      </p:sp>
      <p:sp>
        <p:nvSpPr>
          <p:cNvPr id="11" name="Text Placeholder 10"/>
          <p:cNvSpPr>
            <a:spLocks noGrp="1"/>
          </p:cNvSpPr>
          <p:nvPr>
            <p:ph type="body" sz="quarter" idx="13"/>
          </p:nvPr>
        </p:nvSpPr>
        <p:spPr>
          <a:xfrm>
            <a:off x="298450" y="1317625"/>
            <a:ext cx="4088023" cy="2197100"/>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3"/>
          <p:cNvSpPr>
            <a:spLocks noGrp="1"/>
          </p:cNvSpPr>
          <p:nvPr>
            <p:ph type="body" sz="quarter" idx="14"/>
          </p:nvPr>
        </p:nvSpPr>
        <p:spPr>
          <a:xfrm>
            <a:off x="4776424" y="3798888"/>
            <a:ext cx="4097947" cy="2197466"/>
          </a:xfrm>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hart Placeholder 15"/>
          <p:cNvSpPr>
            <a:spLocks noGrp="1"/>
          </p:cNvSpPr>
          <p:nvPr>
            <p:ph type="chart" sz="quarter" idx="15"/>
          </p:nvPr>
        </p:nvSpPr>
        <p:spPr>
          <a:xfrm>
            <a:off x="298450" y="3798888"/>
            <a:ext cx="4088023" cy="2197100"/>
          </a:xfrm>
        </p:spPr>
        <p:txBody>
          <a:bodyPr/>
          <a:lstStyle>
            <a:lvl1pPr algn="ctr">
              <a:defRPr>
                <a:solidFill>
                  <a:schemeClr val="accent5">
                    <a:lumMod val="75000"/>
                  </a:schemeClr>
                </a:solidFill>
              </a:defRPr>
            </a:lvl1pPr>
          </a:lstStyle>
          <a:p>
            <a:endParaRPr lang="en-US" dirty="0"/>
          </a:p>
        </p:txBody>
      </p:sp>
      <p:sp>
        <p:nvSpPr>
          <p:cNvPr id="17" name="Chart Placeholder 15"/>
          <p:cNvSpPr>
            <a:spLocks noGrp="1"/>
          </p:cNvSpPr>
          <p:nvPr>
            <p:ph type="chart" sz="quarter" idx="16"/>
          </p:nvPr>
        </p:nvSpPr>
        <p:spPr>
          <a:xfrm>
            <a:off x="4776424" y="1317625"/>
            <a:ext cx="4097948" cy="2197100"/>
          </a:xfrm>
        </p:spPr>
        <p:txBody>
          <a:bodyPr/>
          <a:lstStyle>
            <a:lvl1pPr algn="ctr">
              <a:defRPr>
                <a:solidFill>
                  <a:schemeClr val="accent5">
                    <a:lumMod val="75000"/>
                  </a:schemeClr>
                </a:solidFill>
              </a:defRPr>
            </a:lvl1pPr>
          </a:lstStyle>
          <a:p>
            <a:endParaRPr lang="en-US" dirty="0"/>
          </a:p>
        </p:txBody>
      </p:sp>
    </p:spTree>
    <p:extLst>
      <p:ext uri="{BB962C8B-B14F-4D97-AF65-F5344CB8AC3E}">
        <p14:creationId xmlns:p14="http://schemas.microsoft.com/office/powerpoint/2010/main" val="244642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s">
    <p:spTree>
      <p:nvGrpSpPr>
        <p:cNvPr id="1" name=""/>
        <p:cNvGrpSpPr/>
        <p:nvPr/>
      </p:nvGrpSpPr>
      <p:grpSpPr>
        <a:xfrm>
          <a:off x="0" y="0"/>
          <a:ext cx="0" cy="0"/>
          <a:chOff x="0" y="0"/>
          <a:chExt cx="0" cy="0"/>
        </a:xfrm>
      </p:grpSpPr>
      <p:sp>
        <p:nvSpPr>
          <p:cNvPr id="4" name="Shape 42"/>
          <p:cNvSpPr txBox="1">
            <a:spLocks/>
          </p:cNvSpPr>
          <p:nvPr userDrawn="1"/>
        </p:nvSpPr>
        <p:spPr>
          <a:xfrm>
            <a:off x="-129552" y="5144196"/>
            <a:ext cx="8744959"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r">
              <a:defRPr sz="1800">
                <a:solidFill>
                  <a:srgbClr val="000000"/>
                </a:solidFill>
              </a:defRPr>
            </a:pPr>
            <a:endParaRPr lang="en-US" sz="2600" spc="40" dirty="0">
              <a:solidFill>
                <a:srgbClr val="487D2F"/>
              </a:solidFill>
              <a:cs typeface="Georgia"/>
            </a:endParaRPr>
          </a:p>
        </p:txBody>
      </p:sp>
      <p:pic>
        <p:nvPicPr>
          <p:cNvPr id="5" name="Picture 4" descr="Graphic_TitlePage.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91783"/>
            <a:ext cx="9144000" cy="2447925"/>
          </a:xfrm>
          <a:prstGeom prst="rect">
            <a:avLst/>
          </a:prstGeom>
        </p:spPr>
      </p:pic>
      <p:cxnSp>
        <p:nvCxnSpPr>
          <p:cNvPr id="7" name="Straight Connector 6"/>
          <p:cNvCxnSpPr/>
          <p:nvPr userDrawn="1"/>
        </p:nvCxnSpPr>
        <p:spPr>
          <a:xfrm flipH="1">
            <a:off x="543212" y="5654308"/>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pic>
        <p:nvPicPr>
          <p:cNvPr id="2" name="Picture 1"/>
          <p:cNvPicPr>
            <a:picLocks noChangeAspect="1"/>
          </p:cNvPicPr>
          <p:nvPr userDrawn="1"/>
        </p:nvPicPr>
        <p:blipFill>
          <a:blip r:embed="rId3"/>
          <a:stretch>
            <a:fillRect/>
          </a:stretch>
        </p:blipFill>
        <p:spPr>
          <a:xfrm>
            <a:off x="3507884" y="1412575"/>
            <a:ext cx="2011854" cy="774259"/>
          </a:xfrm>
          <a:prstGeom prst="rect">
            <a:avLst/>
          </a:prstGeom>
        </p:spPr>
      </p:pic>
    </p:spTree>
    <p:extLst>
      <p:ext uri="{BB962C8B-B14F-4D97-AF65-F5344CB8AC3E}">
        <p14:creationId xmlns:p14="http://schemas.microsoft.com/office/powerpoint/2010/main" val="142853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6481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 Slide">
    <p:bg>
      <p:bgPr>
        <a:solidFill>
          <a:schemeClr val="bg1"/>
        </a:solidFill>
        <a:effectLst/>
      </p:bgPr>
    </p:bg>
    <p:spTree>
      <p:nvGrpSpPr>
        <p:cNvPr id="1" name=""/>
        <p:cNvGrpSpPr/>
        <p:nvPr/>
      </p:nvGrpSpPr>
      <p:grpSpPr>
        <a:xfrm>
          <a:off x="0" y="0"/>
          <a:ext cx="0" cy="0"/>
          <a:chOff x="0" y="0"/>
          <a:chExt cx="0" cy="0"/>
        </a:xfrm>
      </p:grpSpPr>
      <p:pic>
        <p:nvPicPr>
          <p:cNvPr id="7" name="Picture 6"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2"/>
            <a:ext cx="9144000" cy="4963297"/>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solidFill>
                  <a:srgbClr val="FFFFFF">
                    <a:lumMod val="50000"/>
                  </a:srgbClr>
                </a:solidFill>
              </a:rPr>
              <a:pPr/>
              <a:t>‹#›</a:t>
            </a:fld>
            <a:endParaRPr lang="en-US" dirty="0">
              <a:solidFill>
                <a:srgbClr val="FFFFFF">
                  <a:lumMod val="50000"/>
                </a:srgbClr>
              </a:solidFill>
            </a:endParaRPr>
          </a:p>
        </p:txBody>
      </p: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rgbClr val="487D2F"/>
              </a:solidFill>
              <a:cs typeface="Georgia"/>
            </a:endParaRPr>
          </a:p>
        </p:txBody>
      </p:sp>
      <p:sp>
        <p:nvSpPr>
          <p:cNvPr id="10" name="Shape 42"/>
          <p:cNvSpPr txBox="1">
            <a:spLocks/>
          </p:cNvSpPr>
          <p:nvPr userDrawn="1"/>
        </p:nvSpPr>
        <p:spPr>
          <a:xfrm>
            <a:off x="598130" y="2502292"/>
            <a:ext cx="7352271" cy="2332488"/>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lnSpc>
                <a:spcPct val="80000"/>
              </a:lnSpc>
              <a:buSzPct val="80000"/>
              <a:defRPr sz="1800">
                <a:solidFill>
                  <a:srgbClr val="000000"/>
                </a:solidFill>
              </a:defRPr>
            </a:pPr>
            <a:endParaRPr lang="en-US" sz="1600" dirty="0">
              <a:solidFill>
                <a:srgbClr val="FFFFFF">
                  <a:lumMod val="50000"/>
                </a:srgbClr>
              </a:solidFill>
              <a:cs typeface="Calibri Light"/>
            </a:endParaRPr>
          </a:p>
        </p:txBody>
      </p:sp>
      <p:pic>
        <p:nvPicPr>
          <p:cNvPr id="11" name="Picture 10"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61202" y="110016"/>
            <a:ext cx="1892300" cy="866548"/>
          </a:xfrm>
          <a:prstGeom prst="rect">
            <a:avLst/>
          </a:prstGeom>
        </p:spPr>
      </p:pic>
      <p:cxnSp>
        <p:nvCxnSpPr>
          <p:cNvPr id="12" name="Straight Connector 11"/>
          <p:cNvCxnSpPr/>
          <p:nvPr userDrawn="1"/>
        </p:nvCxnSpPr>
        <p:spPr>
          <a:xfrm flipH="1">
            <a:off x="543212" y="1082637"/>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14" name="Title 4"/>
          <p:cNvSpPr>
            <a:spLocks noGrp="1"/>
          </p:cNvSpPr>
          <p:nvPr>
            <p:ph type="title"/>
          </p:nvPr>
        </p:nvSpPr>
        <p:spPr>
          <a:xfrm>
            <a:off x="543212" y="274639"/>
            <a:ext cx="6701650" cy="683723"/>
          </a:xfrm>
        </p:spPr>
        <p:txBody>
          <a:bodyPr/>
          <a:lstStyle/>
          <a:p>
            <a:r>
              <a:rPr lang="en-US" dirty="0"/>
              <a:t>Click to edit Master title style</a:t>
            </a:r>
          </a:p>
        </p:txBody>
      </p:sp>
    </p:spTree>
    <p:extLst>
      <p:ext uri="{BB962C8B-B14F-4D97-AF65-F5344CB8AC3E}">
        <p14:creationId xmlns:p14="http://schemas.microsoft.com/office/powerpoint/2010/main" val="1917938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pic>
        <p:nvPicPr>
          <p:cNvPr id="7" name="Picture 6" descr="Graphic_ArrowsOnly.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0" y="1894703"/>
            <a:ext cx="9144000" cy="4963297"/>
          </a:xfrm>
          <a:prstGeom prst="rect">
            <a:avLst/>
          </a:prstGeom>
        </p:spPr>
      </p:pic>
      <p:pic>
        <p:nvPicPr>
          <p:cNvPr id="2" name="Picture 1" descr="CA Logo.ai"/>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13570" y="58502"/>
            <a:ext cx="1892300" cy="866548"/>
          </a:xfrm>
          <a:prstGeom prst="rect">
            <a:avLst/>
          </a:prstGeom>
        </p:spPr>
      </p:pic>
      <p:sp>
        <p:nvSpPr>
          <p:cNvPr id="13" name="Slide Number Placeholder 12"/>
          <p:cNvSpPr>
            <a:spLocks noGrp="1"/>
          </p:cNvSpPr>
          <p:nvPr>
            <p:ph type="sldNum" sz="quarter" idx="12"/>
          </p:nvPr>
        </p:nvSpPr>
        <p:spPr/>
        <p:txBody>
          <a:bodyPr/>
          <a:lstStyle/>
          <a:p>
            <a:fld id="{BA4111AF-6F6F-0643-B4DB-D5DDF114BF9E}" type="slidenum">
              <a:rPr lang="en-US" smtClean="0">
                <a:solidFill>
                  <a:srgbClr val="FFFFFF">
                    <a:lumMod val="50000"/>
                  </a:srgbClr>
                </a:solidFill>
              </a:rPr>
              <a:pPr/>
              <a:t>‹#›</a:t>
            </a:fld>
            <a:endParaRPr lang="en-US" dirty="0">
              <a:solidFill>
                <a:srgbClr val="FFFFFF">
                  <a:lumMod val="50000"/>
                </a:srgbClr>
              </a:solidFill>
            </a:endParaRPr>
          </a:p>
        </p:txBody>
      </p:sp>
      <p:cxnSp>
        <p:nvCxnSpPr>
          <p:cNvPr id="8" name="Straight Connector 7"/>
          <p:cNvCxnSpPr/>
          <p:nvPr userDrawn="1"/>
        </p:nvCxnSpPr>
        <p:spPr>
          <a:xfrm flipH="1">
            <a:off x="543212" y="1285812"/>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sp>
        <p:nvSpPr>
          <p:cNvPr id="9" name="Shape 42"/>
          <p:cNvSpPr txBox="1">
            <a:spLocks/>
          </p:cNvSpPr>
          <p:nvPr userDrawn="1"/>
        </p:nvSpPr>
        <p:spPr>
          <a:xfrm>
            <a:off x="598130" y="1318085"/>
            <a:ext cx="8824452"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defRPr sz="1800">
                <a:solidFill>
                  <a:srgbClr val="000000"/>
                </a:solidFill>
              </a:defRPr>
            </a:pPr>
            <a:endParaRPr lang="en-US" sz="2600" spc="40" dirty="0">
              <a:solidFill>
                <a:srgbClr val="487D2F"/>
              </a:solidFill>
              <a:cs typeface="Georgia"/>
            </a:endParaRPr>
          </a:p>
        </p:txBody>
      </p:sp>
      <p:sp>
        <p:nvSpPr>
          <p:cNvPr id="10" name="Shape 42"/>
          <p:cNvSpPr txBox="1">
            <a:spLocks/>
          </p:cNvSpPr>
          <p:nvPr userDrawn="1"/>
        </p:nvSpPr>
        <p:spPr>
          <a:xfrm>
            <a:off x="598130" y="2502292"/>
            <a:ext cx="7352271" cy="2332488"/>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l">
              <a:lnSpc>
                <a:spcPct val="80000"/>
              </a:lnSpc>
              <a:buSzPct val="80000"/>
              <a:defRPr sz="1800">
                <a:solidFill>
                  <a:srgbClr val="000000"/>
                </a:solidFill>
              </a:defRPr>
            </a:pPr>
            <a:endParaRPr lang="en-US" sz="1600" dirty="0">
              <a:solidFill>
                <a:srgbClr val="FFFFFF">
                  <a:lumMod val="50000"/>
                </a:srgbClr>
              </a:solidFill>
              <a:cs typeface="Calibri Light"/>
            </a:endParaRPr>
          </a:p>
        </p:txBody>
      </p:sp>
    </p:spTree>
    <p:extLst>
      <p:ext uri="{BB962C8B-B14F-4D97-AF65-F5344CB8AC3E}">
        <p14:creationId xmlns:p14="http://schemas.microsoft.com/office/powerpoint/2010/main" val="1376640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3.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6787662" cy="68372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22131"/>
            <a:ext cx="8229600" cy="490403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baseline="0">
                <a:solidFill>
                  <a:schemeClr val="tx1">
                    <a:tint val="75000"/>
                  </a:schemeClr>
                </a:solidFill>
                <a:latin typeface="Georgia" panose="02040502050405020303" pitchFamily="18" charset="0"/>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baseline="0">
                <a:solidFill>
                  <a:schemeClr val="accent6">
                    <a:lumMod val="50000"/>
                  </a:schemeClr>
                </a:solidFill>
                <a:latin typeface="Georgia" panose="02040502050405020303" pitchFamily="18" charset="0"/>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accent6">
                    <a:lumMod val="50000"/>
                  </a:schemeClr>
                </a:solidFill>
                <a:latin typeface="Georgia" panose="02040502050405020303" pitchFamily="18" charset="0"/>
              </a:defRPr>
            </a:lvl1pPr>
          </a:lstStyle>
          <a:p>
            <a:fld id="{BA4111AF-6F6F-0643-B4DB-D5DDF114BF9E}" type="slidenum">
              <a:rPr lang="en-US" smtClean="0"/>
              <a:pPr/>
              <a:t>‹#›</a:t>
            </a:fld>
            <a:endParaRPr lang="en-US" dirty="0"/>
          </a:p>
        </p:txBody>
      </p:sp>
    </p:spTree>
    <p:extLst>
      <p:ext uri="{BB962C8B-B14F-4D97-AF65-F5344CB8AC3E}">
        <p14:creationId xmlns:p14="http://schemas.microsoft.com/office/powerpoint/2010/main" val="3507105280"/>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9" r:id="rId4"/>
  </p:sldLayoutIdLst>
  <p:hf hdr="0" ftr="0" dt="0"/>
  <p:txStyles>
    <p:title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p:titleStyle>
    <p:bodyStyle>
      <a:lvl1pPr marL="0" indent="0" algn="l" defTabSz="457189" rtl="0" eaLnBrk="1" latinLnBrk="0" hangingPunct="1">
        <a:spcBef>
          <a:spcPts val="600"/>
        </a:spcBef>
        <a:buFont typeface="Arial"/>
        <a:buNone/>
        <a:defRPr sz="1600" b="1" kern="1200" baseline="0">
          <a:solidFill>
            <a:schemeClr val="accent5">
              <a:lumMod val="75000"/>
            </a:schemeClr>
          </a:solidFill>
          <a:latin typeface="Georgia" panose="02040502050405020303" pitchFamily="18" charset="0"/>
          <a:ea typeface="+mn-ea"/>
          <a:cs typeface="+mn-cs"/>
        </a:defRPr>
      </a:lvl1pPr>
      <a:lvl2pPr marL="742932" indent="-285744" algn="l" defTabSz="457189" rtl="0" eaLnBrk="1" latinLnBrk="0" hangingPunct="1">
        <a:spcBef>
          <a:spcPts val="600"/>
        </a:spcBef>
        <a:buClr>
          <a:schemeClr val="accent1">
            <a:lumMod val="60000"/>
            <a:lumOff val="40000"/>
          </a:schemeClr>
        </a:buClr>
        <a:buFont typeface="Georgia" panose="02040502050405020303" pitchFamily="18" charset="0"/>
        <a:buChar char="›"/>
        <a:defRPr sz="1400" kern="1200" baseline="0">
          <a:solidFill>
            <a:schemeClr val="accent5">
              <a:lumMod val="75000"/>
            </a:schemeClr>
          </a:solidFill>
          <a:latin typeface="Georgia" panose="02040502050405020303" pitchFamily="18" charset="0"/>
          <a:ea typeface="+mn-ea"/>
          <a:cs typeface="+mn-cs"/>
        </a:defRPr>
      </a:lvl2pPr>
      <a:lvl3pPr marL="1142971"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3pPr>
      <a:lvl4pPr marL="1600160"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4pPr>
      <a:lvl5pPr marL="2057349"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6787662" cy="68372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22131"/>
            <a:ext cx="8229600" cy="490403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baseline="0">
                <a:solidFill>
                  <a:schemeClr val="tx1">
                    <a:tint val="75000"/>
                  </a:schemeClr>
                </a:solidFill>
                <a:latin typeface="Georgia" panose="02040502050405020303" pitchFamily="18" charset="0"/>
              </a:defRPr>
            </a:lvl1pPr>
          </a:lstStyle>
          <a:p>
            <a:pPr defTabSz="609585"/>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baseline="0">
                <a:solidFill>
                  <a:schemeClr val="accent6">
                    <a:lumMod val="50000"/>
                  </a:schemeClr>
                </a:solidFill>
                <a:latin typeface="Georgia" panose="02040502050405020303" pitchFamily="18" charset="0"/>
              </a:defRPr>
            </a:lvl1pPr>
          </a:lstStyle>
          <a:p>
            <a:pPr defTabSz="609585"/>
            <a:endParaRPr lang="en-US" dirty="0">
              <a:solidFill>
                <a:srgbClr val="FFFFFF">
                  <a:lumMod val="50000"/>
                </a:srgb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accent6">
                    <a:lumMod val="50000"/>
                  </a:schemeClr>
                </a:solidFill>
                <a:latin typeface="Georgia" panose="02040502050405020303" pitchFamily="18" charset="0"/>
              </a:defRPr>
            </a:lvl1pPr>
          </a:lstStyle>
          <a:p>
            <a:pPr defTabSz="609585"/>
            <a:fld id="{BA4111AF-6F6F-0643-B4DB-D5DDF114BF9E}" type="slidenum">
              <a:rPr lang="en-US" smtClean="0">
                <a:solidFill>
                  <a:srgbClr val="FFFFFF">
                    <a:lumMod val="50000"/>
                  </a:srgbClr>
                </a:solidFill>
              </a:rPr>
              <a:pPr defTabSz="609585"/>
              <a:t>‹#›</a:t>
            </a:fld>
            <a:endParaRPr lang="en-US" dirty="0">
              <a:solidFill>
                <a:srgbClr val="FFFFFF">
                  <a:lumMod val="50000"/>
                </a:srgbClr>
              </a:solidFill>
            </a:endParaRPr>
          </a:p>
        </p:txBody>
      </p:sp>
    </p:spTree>
    <p:extLst>
      <p:ext uri="{BB962C8B-B14F-4D97-AF65-F5344CB8AC3E}">
        <p14:creationId xmlns:p14="http://schemas.microsoft.com/office/powerpoint/2010/main" val="20669979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p:titleStyle>
    <p:bodyStyle>
      <a:lvl1pPr marL="0" indent="0" algn="l" defTabSz="457189" rtl="0" eaLnBrk="1" latinLnBrk="0" hangingPunct="1">
        <a:spcBef>
          <a:spcPts val="600"/>
        </a:spcBef>
        <a:buFont typeface="Arial"/>
        <a:buNone/>
        <a:defRPr sz="1600" b="1" kern="1200" baseline="0">
          <a:solidFill>
            <a:schemeClr val="accent5">
              <a:lumMod val="75000"/>
            </a:schemeClr>
          </a:solidFill>
          <a:latin typeface="Georgia" panose="02040502050405020303" pitchFamily="18" charset="0"/>
          <a:ea typeface="+mn-ea"/>
          <a:cs typeface="+mn-cs"/>
        </a:defRPr>
      </a:lvl1pPr>
      <a:lvl2pPr marL="742932" indent="-285744" algn="l" defTabSz="457189" rtl="0" eaLnBrk="1" latinLnBrk="0" hangingPunct="1">
        <a:spcBef>
          <a:spcPts val="600"/>
        </a:spcBef>
        <a:buClr>
          <a:schemeClr val="accent1">
            <a:lumMod val="60000"/>
            <a:lumOff val="40000"/>
          </a:schemeClr>
        </a:buClr>
        <a:buFont typeface="Georgia" panose="02040502050405020303" pitchFamily="18" charset="0"/>
        <a:buChar char="›"/>
        <a:defRPr sz="1400" kern="1200" baseline="0">
          <a:solidFill>
            <a:schemeClr val="accent5">
              <a:lumMod val="75000"/>
            </a:schemeClr>
          </a:solidFill>
          <a:latin typeface="Georgia" panose="02040502050405020303" pitchFamily="18" charset="0"/>
          <a:ea typeface="+mn-ea"/>
          <a:cs typeface="+mn-cs"/>
        </a:defRPr>
      </a:lvl2pPr>
      <a:lvl3pPr marL="1142971"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3pPr>
      <a:lvl4pPr marL="1600160"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4pPr>
      <a:lvl5pPr marL="2057349"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6787662" cy="68372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22131"/>
            <a:ext cx="8229600" cy="490403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baseline="0">
                <a:solidFill>
                  <a:schemeClr val="tx1">
                    <a:tint val="75000"/>
                  </a:schemeClr>
                </a:solidFill>
                <a:latin typeface="Georgia" panose="02040502050405020303" pitchFamily="18" charset="0"/>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baseline="0">
                <a:solidFill>
                  <a:schemeClr val="accent6">
                    <a:lumMod val="50000"/>
                  </a:schemeClr>
                </a:solidFill>
                <a:latin typeface="Georgia" panose="02040502050405020303" pitchFamily="18" charset="0"/>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accent6">
                    <a:lumMod val="50000"/>
                  </a:schemeClr>
                </a:solidFill>
                <a:latin typeface="Georgia" panose="02040502050405020303" pitchFamily="18" charset="0"/>
              </a:defRPr>
            </a:lvl1pPr>
          </a:lstStyle>
          <a:p>
            <a:fld id="{BA4111AF-6F6F-0643-B4DB-D5DDF114BF9E}" type="slidenum">
              <a:rPr lang="en-US" smtClean="0"/>
              <a:pPr/>
              <a:t>‹#›</a:t>
            </a:fld>
            <a:endParaRPr lang="en-US" dirty="0"/>
          </a:p>
        </p:txBody>
      </p:sp>
    </p:spTree>
    <p:extLst>
      <p:ext uri="{BB962C8B-B14F-4D97-AF65-F5344CB8AC3E}">
        <p14:creationId xmlns:p14="http://schemas.microsoft.com/office/powerpoint/2010/main" val="215190994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ftr="0" dt="0"/>
  <p:txStyles>
    <p:title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p:titleStyle>
    <p:bodyStyle>
      <a:lvl1pPr marL="0" indent="0" algn="l" defTabSz="457189" rtl="0" eaLnBrk="1" latinLnBrk="0" hangingPunct="1">
        <a:spcBef>
          <a:spcPts val="600"/>
        </a:spcBef>
        <a:buFont typeface="Arial"/>
        <a:buNone/>
        <a:defRPr sz="1600" b="1" kern="1200" baseline="0">
          <a:solidFill>
            <a:schemeClr val="accent5">
              <a:lumMod val="75000"/>
            </a:schemeClr>
          </a:solidFill>
          <a:latin typeface="Georgia" panose="02040502050405020303" pitchFamily="18" charset="0"/>
          <a:ea typeface="+mn-ea"/>
          <a:cs typeface="+mn-cs"/>
        </a:defRPr>
      </a:lvl1pPr>
      <a:lvl2pPr marL="742932" indent="-285744" algn="l" defTabSz="457189" rtl="0" eaLnBrk="1" latinLnBrk="0" hangingPunct="1">
        <a:spcBef>
          <a:spcPts val="600"/>
        </a:spcBef>
        <a:buClr>
          <a:schemeClr val="accent1">
            <a:lumMod val="60000"/>
            <a:lumOff val="40000"/>
          </a:schemeClr>
        </a:buClr>
        <a:buFont typeface="Georgia" panose="02040502050405020303" pitchFamily="18" charset="0"/>
        <a:buChar char="›"/>
        <a:defRPr sz="1400" kern="1200" baseline="0">
          <a:solidFill>
            <a:schemeClr val="accent5">
              <a:lumMod val="75000"/>
            </a:schemeClr>
          </a:solidFill>
          <a:latin typeface="Georgia" panose="02040502050405020303" pitchFamily="18" charset="0"/>
          <a:ea typeface="+mn-ea"/>
          <a:cs typeface="+mn-cs"/>
        </a:defRPr>
      </a:lvl2pPr>
      <a:lvl3pPr marL="1142971"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3pPr>
      <a:lvl4pPr marL="1600160"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4pPr>
      <a:lvl5pPr marL="2057349"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5.jpg"/><Relationship Id="rId1" Type="http://schemas.openxmlformats.org/officeDocument/2006/relationships/slideLayout" Target="../slideLayouts/slideLayout12.xml"/><Relationship Id="rId5" Type="http://schemas.openxmlformats.org/officeDocument/2006/relationships/image" Target="../media/image22.emf"/><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5.jpg"/><Relationship Id="rId1" Type="http://schemas.openxmlformats.org/officeDocument/2006/relationships/slideLayout" Target="../slideLayouts/slideLayout12.xml"/><Relationship Id="rId5" Type="http://schemas.openxmlformats.org/officeDocument/2006/relationships/image" Target="../media/image24.emf"/><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5.jpg"/><Relationship Id="rId1" Type="http://schemas.openxmlformats.org/officeDocument/2006/relationships/slideLayout" Target="../slideLayouts/slideLayout12.xml"/><Relationship Id="rId5" Type="http://schemas.openxmlformats.org/officeDocument/2006/relationships/image" Target="../media/image26.emf"/><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jpg"/><Relationship Id="rId1" Type="http://schemas.openxmlformats.org/officeDocument/2006/relationships/slideLayout" Target="../slideLayouts/slideLayout12.xml"/><Relationship Id="rId5" Type="http://schemas.openxmlformats.org/officeDocument/2006/relationships/image" Target="../media/image28.emf"/><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8.png"/><Relationship Id="rId1" Type="http://schemas.openxmlformats.org/officeDocument/2006/relationships/slideLayout" Target="../slideLayouts/slideLayout12.xml"/><Relationship Id="rId5" Type="http://schemas.openxmlformats.org/officeDocument/2006/relationships/image" Target="../media/image20.emf"/><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42"/>
          <p:cNvSpPr txBox="1">
            <a:spLocks/>
          </p:cNvSpPr>
          <p:nvPr/>
        </p:nvSpPr>
        <p:spPr>
          <a:xfrm>
            <a:off x="543212" y="5144196"/>
            <a:ext cx="8198116" cy="770907"/>
          </a:xfrm>
          <a:prstGeom prst="rect">
            <a:avLst/>
          </a:prstGeom>
        </p:spPr>
        <p:txBody>
          <a:bodyPr/>
          <a:lstStyle>
            <a:lvl1pPr algn="ctr" defTabSz="825500">
              <a:defRPr sz="11200">
                <a:solidFill>
                  <a:srgbClr val="588D32"/>
                </a:solidFill>
                <a:latin typeface="+mn-lt"/>
                <a:ea typeface="+mn-ea"/>
                <a:cs typeface="+mn-cs"/>
                <a:sym typeface="Georgia"/>
              </a:defRPr>
            </a:lvl1pPr>
            <a:lvl2pPr indent="228600" algn="ctr" defTabSz="825500">
              <a:defRPr sz="11200">
                <a:solidFill>
                  <a:srgbClr val="588D32"/>
                </a:solidFill>
                <a:latin typeface="+mn-lt"/>
                <a:ea typeface="+mn-ea"/>
                <a:cs typeface="+mn-cs"/>
                <a:sym typeface="Georgia"/>
              </a:defRPr>
            </a:lvl2pPr>
            <a:lvl3pPr indent="457200" algn="ctr" defTabSz="825500">
              <a:defRPr sz="11200">
                <a:solidFill>
                  <a:srgbClr val="588D32"/>
                </a:solidFill>
                <a:latin typeface="+mn-lt"/>
                <a:ea typeface="+mn-ea"/>
                <a:cs typeface="+mn-cs"/>
                <a:sym typeface="Georgia"/>
              </a:defRPr>
            </a:lvl3pPr>
            <a:lvl4pPr indent="685800" algn="ctr" defTabSz="825500">
              <a:defRPr sz="11200">
                <a:solidFill>
                  <a:srgbClr val="588D32"/>
                </a:solidFill>
                <a:latin typeface="+mn-lt"/>
                <a:ea typeface="+mn-ea"/>
                <a:cs typeface="+mn-cs"/>
                <a:sym typeface="Georgia"/>
              </a:defRPr>
            </a:lvl4pPr>
            <a:lvl5pPr indent="914400" algn="ctr" defTabSz="825500">
              <a:defRPr sz="11200">
                <a:solidFill>
                  <a:srgbClr val="588D32"/>
                </a:solidFill>
                <a:latin typeface="+mn-lt"/>
                <a:ea typeface="+mn-ea"/>
                <a:cs typeface="+mn-cs"/>
                <a:sym typeface="Georgia"/>
              </a:defRPr>
            </a:lvl5pPr>
            <a:lvl6pPr indent="1143000" algn="ctr" defTabSz="825500">
              <a:defRPr sz="11200">
                <a:solidFill>
                  <a:srgbClr val="588D32"/>
                </a:solidFill>
                <a:latin typeface="+mn-lt"/>
                <a:ea typeface="+mn-ea"/>
                <a:cs typeface="+mn-cs"/>
                <a:sym typeface="Georgia"/>
              </a:defRPr>
            </a:lvl6pPr>
            <a:lvl7pPr indent="1371600" algn="ctr" defTabSz="825500">
              <a:defRPr sz="11200">
                <a:solidFill>
                  <a:srgbClr val="588D32"/>
                </a:solidFill>
                <a:latin typeface="+mn-lt"/>
                <a:ea typeface="+mn-ea"/>
                <a:cs typeface="+mn-cs"/>
                <a:sym typeface="Georgia"/>
              </a:defRPr>
            </a:lvl7pPr>
            <a:lvl8pPr indent="1600200" algn="ctr" defTabSz="825500">
              <a:defRPr sz="11200">
                <a:solidFill>
                  <a:srgbClr val="588D32"/>
                </a:solidFill>
                <a:latin typeface="+mn-lt"/>
                <a:ea typeface="+mn-ea"/>
                <a:cs typeface="+mn-cs"/>
                <a:sym typeface="Georgia"/>
              </a:defRPr>
            </a:lvl8pPr>
            <a:lvl9pPr indent="1828800" algn="ctr" defTabSz="825500">
              <a:defRPr sz="11200">
                <a:solidFill>
                  <a:srgbClr val="588D32"/>
                </a:solidFill>
                <a:latin typeface="+mn-lt"/>
                <a:ea typeface="+mn-ea"/>
                <a:cs typeface="+mn-cs"/>
                <a:sym typeface="Georgia"/>
              </a:defRPr>
            </a:lvl9pPr>
          </a:lstStyle>
          <a:p>
            <a:pPr algn="r">
              <a:defRPr sz="1800">
                <a:solidFill>
                  <a:srgbClr val="000000"/>
                </a:solidFill>
              </a:defRPr>
            </a:pPr>
            <a:r>
              <a:rPr lang="en-US" sz="2600" spc="40" dirty="0">
                <a:solidFill>
                  <a:srgbClr val="487D2F"/>
                </a:solidFill>
                <a:latin typeface="Georgia"/>
                <a:cs typeface="Georgia"/>
              </a:rPr>
              <a:t>Crestwood’s </a:t>
            </a:r>
            <a:r>
              <a:rPr lang="en-US" sz="2600" spc="40">
                <a:solidFill>
                  <a:srgbClr val="487D2F"/>
                </a:solidFill>
                <a:latin typeface="Georgia"/>
                <a:cs typeface="Georgia"/>
              </a:rPr>
              <a:t>ESG Strategy</a:t>
            </a:r>
            <a:endParaRPr lang="en-US" sz="2600" spc="40" dirty="0">
              <a:solidFill>
                <a:srgbClr val="487D2F"/>
              </a:solidFill>
              <a:latin typeface="Georgia"/>
              <a:cs typeface="Georgia"/>
            </a:endParaRPr>
          </a:p>
        </p:txBody>
      </p:sp>
      <p:pic>
        <p:nvPicPr>
          <p:cNvPr id="12" name="Picture 11" descr="Graphic_TitlePage.ai"/>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91783"/>
            <a:ext cx="9144000" cy="2447925"/>
          </a:xfrm>
          <a:prstGeom prst="rect">
            <a:avLst/>
          </a:prstGeom>
        </p:spPr>
      </p:pic>
      <p:cxnSp>
        <p:nvCxnSpPr>
          <p:cNvPr id="15" name="Straight Connector 14"/>
          <p:cNvCxnSpPr/>
          <p:nvPr/>
        </p:nvCxnSpPr>
        <p:spPr>
          <a:xfrm flipH="1">
            <a:off x="543212" y="5654308"/>
            <a:ext cx="8065331" cy="0"/>
          </a:xfrm>
          <a:prstGeom prst="line">
            <a:avLst/>
          </a:prstGeom>
          <a:ln w="3175" cmpd="sng">
            <a:solidFill>
              <a:schemeClr val="accent4">
                <a:lumMod val="40000"/>
                <a:lumOff val="60000"/>
              </a:schemeClr>
            </a:solidFill>
          </a:ln>
        </p:spPr>
        <p:style>
          <a:lnRef idx="1">
            <a:schemeClr val="accent3"/>
          </a:lnRef>
          <a:fillRef idx="0">
            <a:schemeClr val="accent3"/>
          </a:fillRef>
          <a:effectRef idx="0">
            <a:schemeClr val="accent3"/>
          </a:effectRef>
          <a:fontRef idx="minor">
            <a:schemeClr val="tx1"/>
          </a:fontRef>
        </p:style>
      </p:cxn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160" y="1371600"/>
            <a:ext cx="2011680" cy="773722"/>
          </a:xfrm>
          <a:prstGeom prst="rect">
            <a:avLst/>
          </a:prstGeom>
        </p:spPr>
      </p:pic>
    </p:spTree>
    <p:extLst>
      <p:ext uri="{BB962C8B-B14F-4D97-AF65-F5344CB8AC3E}">
        <p14:creationId xmlns:p14="http://schemas.microsoft.com/office/powerpoint/2010/main" val="3089580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smtClean="0"/>
              <a:t>Wells Fargo</a:t>
            </a:r>
          </a:p>
          <a:p>
            <a:r>
              <a:rPr lang="en-US" sz="2000" dirty="0" smtClean="0"/>
              <a:t>ESG Report</a:t>
            </a:r>
            <a:endParaRPr lang="en-US" sz="2000" dirty="0"/>
          </a:p>
          <a:p>
            <a:endParaRPr lang="en-US" dirty="0"/>
          </a:p>
        </p:txBody>
      </p:sp>
      <p:sp>
        <p:nvSpPr>
          <p:cNvPr id="4" name="TextBox 3"/>
          <p:cNvSpPr txBox="1"/>
          <p:nvPr/>
        </p:nvSpPr>
        <p:spPr>
          <a:xfrm>
            <a:off x="218113" y="3900880"/>
            <a:ext cx="8565160" cy="3194721"/>
          </a:xfrm>
          <a:prstGeom prst="rect">
            <a:avLst/>
          </a:prstGeom>
        </p:spPr>
        <p:txBody>
          <a:bodyPr wrap="square" rtlCol="0">
            <a:spAutoFit/>
          </a:bodyPr>
          <a:lstStyle/>
          <a:p>
            <a:pPr algn="l">
              <a:buSzPct val="80000"/>
            </a:pPr>
            <a:r>
              <a:rPr lang="en-US" sz="1400" b="1" dirty="0" smtClean="0">
                <a:solidFill>
                  <a:schemeClr val="accent4"/>
                </a:solidFill>
                <a:latin typeface="Georgia" panose="02040502050405020303" pitchFamily="18" charset="0"/>
                <a:cs typeface="Calibri Light"/>
              </a:rPr>
              <a:t>What is impacting Wells Fargo’s ESG score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Well publicized management issues, including improper lending practices, poor employee relations and mishandling of client accounts.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Illegal account openings without knowledge or consent of customers</a:t>
            </a:r>
          </a:p>
          <a:p>
            <a:pPr marL="171450" indent="-171450" algn="l">
              <a:buSzPct val="80000"/>
              <a:buFontTx/>
              <a:buBlip>
                <a:blip r:embed="rId2"/>
              </a:buBlip>
            </a:pPr>
            <a:endParaRPr lang="en-US" sz="1400" b="1" dirty="0" smtClean="0">
              <a:solidFill>
                <a:schemeClr val="accent4"/>
              </a:solidFill>
              <a:latin typeface="Georgia" panose="02040502050405020303" pitchFamily="18" charset="0"/>
              <a:cs typeface="Calibri Light"/>
            </a:endParaRPr>
          </a:p>
          <a:p>
            <a:pPr algn="l">
              <a:buSzPct val="80000"/>
            </a:pPr>
            <a:r>
              <a:rPr lang="en-US" sz="1400" b="1" dirty="0" smtClean="0">
                <a:solidFill>
                  <a:schemeClr val="accent4"/>
                </a:solidFill>
                <a:latin typeface="Georgia" panose="02040502050405020303" pitchFamily="18" charset="0"/>
                <a:cs typeface="Calibri Light"/>
              </a:rPr>
              <a:t>Why we still own Wells Fargo</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Working hard to rebuild their brand and reputation.  ESG scores have improved.</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Materially changed management, replacing their CEO, CFO and 6 board directors.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Improved relations with employees, increasing wages, retirement benefits and stock incentives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Improved relations with clients through overdraft protection, zero-balance alerts and credit card enhancements</a:t>
            </a:r>
          </a:p>
          <a:p>
            <a:pPr marL="285750" indent="-285750">
              <a:buClr>
                <a:schemeClr val="accent1">
                  <a:lumMod val="75000"/>
                </a:schemeClr>
              </a:buClr>
              <a:buSzPct val="100000"/>
              <a:buFont typeface="Georgia" panose="02040502050405020303" pitchFamily="18" charset="0"/>
              <a:buChar char="›"/>
            </a:pPr>
            <a:endParaRPr lang="en-US" sz="1400" dirty="0">
              <a:solidFill>
                <a:schemeClr val="accent4"/>
              </a:solidFill>
              <a:latin typeface="Georgia" panose="02040502050405020303" pitchFamily="18" charset="0"/>
              <a:cs typeface="Calibri Light"/>
            </a:endParaRPr>
          </a:p>
          <a:p>
            <a:pPr marL="285750" indent="-285750">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marL="285750" indent="-285750">
              <a:lnSpc>
                <a:spcPct val="70000"/>
              </a:lnSpc>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algn="l">
              <a:lnSpc>
                <a:spcPct val="70000"/>
              </a:lnSpc>
              <a:buSzPct val="80000"/>
            </a:pPr>
            <a:r>
              <a:rPr lang="en-US" sz="1400" dirty="0" smtClean="0">
                <a:solidFill>
                  <a:schemeClr val="accent4"/>
                </a:solidFill>
                <a:latin typeface="Georgia" panose="02040502050405020303" pitchFamily="18" charset="0"/>
                <a:cs typeface="Calibri Light"/>
              </a:rPr>
              <a:t> </a:t>
            </a:r>
          </a:p>
        </p:txBody>
      </p:sp>
      <p:pic>
        <p:nvPicPr>
          <p:cNvPr id="3" name="Picture 2"/>
          <p:cNvPicPr>
            <a:picLocks noChangeAspect="1"/>
          </p:cNvPicPr>
          <p:nvPr/>
        </p:nvPicPr>
        <p:blipFill>
          <a:blip r:embed="rId3"/>
          <a:stretch>
            <a:fillRect/>
          </a:stretch>
        </p:blipFill>
        <p:spPr>
          <a:xfrm>
            <a:off x="8389" y="1342449"/>
            <a:ext cx="6392412" cy="2137108"/>
          </a:xfrm>
          <a:prstGeom prst="rect">
            <a:avLst/>
          </a:prstGeom>
        </p:spPr>
      </p:pic>
      <p:pic>
        <p:nvPicPr>
          <p:cNvPr id="8" name="Picture 7"/>
          <p:cNvPicPr>
            <a:picLocks noChangeAspect="1"/>
          </p:cNvPicPr>
          <p:nvPr/>
        </p:nvPicPr>
        <p:blipFill>
          <a:blip r:embed="rId4"/>
          <a:stretch>
            <a:fillRect/>
          </a:stretch>
        </p:blipFill>
        <p:spPr>
          <a:xfrm>
            <a:off x="2026947" y="3508918"/>
            <a:ext cx="2760714" cy="362601"/>
          </a:xfrm>
          <a:prstGeom prst="rect">
            <a:avLst/>
          </a:prstGeom>
        </p:spPr>
      </p:pic>
      <p:pic>
        <p:nvPicPr>
          <p:cNvPr id="5" name="Picture 4"/>
          <p:cNvPicPr>
            <a:picLocks noChangeAspect="1"/>
          </p:cNvPicPr>
          <p:nvPr/>
        </p:nvPicPr>
        <p:blipFill>
          <a:blip r:embed="rId5"/>
          <a:stretch>
            <a:fillRect/>
          </a:stretch>
        </p:blipFill>
        <p:spPr>
          <a:xfrm>
            <a:off x="6553200" y="1333500"/>
            <a:ext cx="2096308" cy="1499346"/>
          </a:xfrm>
          <a:prstGeom prst="rect">
            <a:avLst/>
          </a:prstGeom>
        </p:spPr>
      </p:pic>
    </p:spTree>
    <p:extLst>
      <p:ext uri="{BB962C8B-B14F-4D97-AF65-F5344CB8AC3E}">
        <p14:creationId xmlns:p14="http://schemas.microsoft.com/office/powerpoint/2010/main" val="4215986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xmlns=""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smtClean="0"/>
              <a:t>Apple</a:t>
            </a:r>
          </a:p>
          <a:p>
            <a:r>
              <a:rPr lang="en-US" sz="2000" dirty="0" smtClean="0"/>
              <a:t>ESG Report</a:t>
            </a:r>
            <a:endParaRPr lang="en-US" sz="2000" dirty="0"/>
          </a:p>
          <a:p>
            <a:endParaRPr lang="en-US" dirty="0"/>
          </a:p>
        </p:txBody>
      </p:sp>
      <p:sp>
        <p:nvSpPr>
          <p:cNvPr id="4" name="TextBox 3"/>
          <p:cNvSpPr txBox="1"/>
          <p:nvPr/>
        </p:nvSpPr>
        <p:spPr>
          <a:xfrm>
            <a:off x="218113" y="3959603"/>
            <a:ext cx="8565160" cy="3194721"/>
          </a:xfrm>
          <a:prstGeom prst="rect">
            <a:avLst/>
          </a:prstGeom>
        </p:spPr>
        <p:txBody>
          <a:bodyPr wrap="square" rtlCol="0">
            <a:spAutoFit/>
          </a:bodyPr>
          <a:lstStyle/>
          <a:p>
            <a:pPr algn="l">
              <a:buSzPct val="80000"/>
            </a:pPr>
            <a:r>
              <a:rPr lang="en-US" sz="1400" b="1" dirty="0" smtClean="0">
                <a:solidFill>
                  <a:schemeClr val="accent4"/>
                </a:solidFill>
                <a:latin typeface="Georgia" panose="02040502050405020303" pitchFamily="18" charset="0"/>
                <a:cs typeface="Calibri Light"/>
              </a:rPr>
              <a:t>What is impacting Apple’s ESG score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Conflict minerals, child labor, privacy concerns, tax evasion/optimization, country risk.</a:t>
            </a:r>
          </a:p>
          <a:p>
            <a:pPr marL="171450" indent="-171450" algn="l">
              <a:buSzPct val="80000"/>
              <a:buFontTx/>
              <a:buBlip>
                <a:blip r:embed="rId2"/>
              </a:buBlip>
            </a:pPr>
            <a:endParaRPr lang="en-US" sz="1400" b="1" dirty="0" smtClean="0">
              <a:solidFill>
                <a:schemeClr val="accent4"/>
              </a:solidFill>
              <a:latin typeface="Georgia" panose="02040502050405020303" pitchFamily="18" charset="0"/>
              <a:cs typeface="Calibri Light"/>
            </a:endParaRPr>
          </a:p>
          <a:p>
            <a:pPr algn="l">
              <a:buSzPct val="80000"/>
            </a:pPr>
            <a:r>
              <a:rPr lang="en-US" sz="1400" b="1" dirty="0" smtClean="0">
                <a:solidFill>
                  <a:schemeClr val="accent4"/>
                </a:solidFill>
                <a:latin typeface="Georgia" panose="02040502050405020303" pitchFamily="18" charset="0"/>
                <a:cs typeface="Calibri Light"/>
              </a:rPr>
              <a:t>Why we still own Apple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Key lithium ion battery component (cobalt) is sourced in the Democratic Republic of Congo causing Apple to be flagged for conflict minerals, country risk and child labor. This is a multi-industry issue (</a:t>
            </a:r>
            <a:r>
              <a:rPr lang="en-US" sz="1400" dirty="0">
                <a:solidFill>
                  <a:schemeClr val="accent4"/>
                </a:solidFill>
                <a:latin typeface="Georgia" panose="02040502050405020303" pitchFamily="18" charset="0"/>
                <a:cs typeface="Calibri Light"/>
              </a:rPr>
              <a:t>e</a:t>
            </a:r>
            <a:r>
              <a:rPr lang="en-US" sz="1400" dirty="0" smtClean="0">
                <a:solidFill>
                  <a:schemeClr val="accent4"/>
                </a:solidFill>
                <a:latin typeface="Georgia" panose="02040502050405020303" pitchFamily="18" charset="0"/>
                <a:cs typeface="Calibri Light"/>
              </a:rPr>
              <a:t>lectric vehicles) and Apple is actively addressing this via a consortium with other companies. This includes increasing audits of their supply chain. </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US tax reform is resulting in reduced tax optimization strategies.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Apple is addressing privacy concerns and does not profit from user data. </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Apple’s operations use 100% renewable energy. Every data </a:t>
            </a:r>
            <a:r>
              <a:rPr lang="en-US" sz="1400" dirty="0">
                <a:solidFill>
                  <a:schemeClr val="accent4"/>
                </a:solidFill>
                <a:latin typeface="Georgia" panose="02040502050405020303" pitchFamily="18" charset="0"/>
                <a:cs typeface="Calibri Light"/>
              </a:rPr>
              <a:t>center, retail store, corporate office, </a:t>
            </a:r>
            <a:r>
              <a:rPr lang="en-US" sz="1400" dirty="0" smtClean="0">
                <a:solidFill>
                  <a:schemeClr val="accent4"/>
                </a:solidFill>
                <a:latin typeface="Georgia" panose="02040502050405020303" pitchFamily="18" charset="0"/>
                <a:cs typeface="Calibri Light"/>
              </a:rPr>
              <a:t>and colocation </a:t>
            </a:r>
            <a:r>
              <a:rPr lang="en-US" sz="1400" dirty="0">
                <a:solidFill>
                  <a:schemeClr val="accent4"/>
                </a:solidFill>
                <a:latin typeface="Georgia" panose="02040502050405020303" pitchFamily="18" charset="0"/>
                <a:cs typeface="Calibri Light"/>
              </a:rPr>
              <a:t>facility in 43 countries around the world now </a:t>
            </a:r>
            <a:r>
              <a:rPr lang="en-US" sz="1400" dirty="0" smtClean="0">
                <a:solidFill>
                  <a:schemeClr val="accent4"/>
                </a:solidFill>
                <a:latin typeface="Georgia" panose="02040502050405020303" pitchFamily="18" charset="0"/>
                <a:cs typeface="Calibri Light"/>
              </a:rPr>
              <a:t>run </a:t>
            </a:r>
            <a:r>
              <a:rPr lang="en-US" sz="1400" dirty="0">
                <a:solidFill>
                  <a:schemeClr val="accent4"/>
                </a:solidFill>
                <a:latin typeface="Georgia" panose="02040502050405020303" pitchFamily="18" charset="0"/>
                <a:cs typeface="Calibri Light"/>
              </a:rPr>
              <a:t>on </a:t>
            </a:r>
            <a:r>
              <a:rPr lang="en-US" sz="1400" dirty="0" smtClean="0">
                <a:solidFill>
                  <a:schemeClr val="accent4"/>
                </a:solidFill>
                <a:latin typeface="Georgia" panose="02040502050405020303" pitchFamily="18" charset="0"/>
                <a:cs typeface="Calibri Light"/>
              </a:rPr>
              <a:t>clean power</a:t>
            </a:r>
            <a:r>
              <a:rPr lang="en-US" sz="1400" dirty="0">
                <a:solidFill>
                  <a:schemeClr val="accent4"/>
                </a:solidFill>
                <a:latin typeface="Georgia" panose="02040502050405020303" pitchFamily="18" charset="0"/>
                <a:cs typeface="Calibri Light"/>
              </a:rPr>
              <a:t>. </a:t>
            </a:r>
            <a:endParaRPr lang="en-US" sz="1400" dirty="0" smtClean="0">
              <a:solidFill>
                <a:schemeClr val="accent4"/>
              </a:solidFill>
              <a:latin typeface="Georgia" panose="02040502050405020303" pitchFamily="18" charset="0"/>
              <a:cs typeface="Calibri Light"/>
            </a:endParaRPr>
          </a:p>
          <a:p>
            <a:pPr marL="285750" indent="-285750">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marL="285750" indent="-285750">
              <a:lnSpc>
                <a:spcPct val="70000"/>
              </a:lnSpc>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algn="l">
              <a:lnSpc>
                <a:spcPct val="70000"/>
              </a:lnSpc>
              <a:buSzPct val="80000"/>
            </a:pPr>
            <a:r>
              <a:rPr lang="en-US" sz="1400" dirty="0" smtClean="0">
                <a:solidFill>
                  <a:schemeClr val="accent4"/>
                </a:solidFill>
                <a:latin typeface="Georgia" panose="02040502050405020303" pitchFamily="18" charset="0"/>
                <a:cs typeface="Calibri Light"/>
              </a:rPr>
              <a:t> </a:t>
            </a:r>
          </a:p>
        </p:txBody>
      </p:sp>
      <p:pic>
        <p:nvPicPr>
          <p:cNvPr id="3" name="Picture 2"/>
          <p:cNvPicPr>
            <a:picLocks noChangeAspect="1"/>
          </p:cNvPicPr>
          <p:nvPr/>
        </p:nvPicPr>
        <p:blipFill>
          <a:blip r:embed="rId3"/>
          <a:stretch>
            <a:fillRect/>
          </a:stretch>
        </p:blipFill>
        <p:spPr>
          <a:xfrm>
            <a:off x="88556" y="1333501"/>
            <a:ext cx="6293392" cy="2175418"/>
          </a:xfrm>
          <a:prstGeom prst="rect">
            <a:avLst/>
          </a:prstGeom>
        </p:spPr>
      </p:pic>
      <p:pic>
        <p:nvPicPr>
          <p:cNvPr id="8" name="Picture 7"/>
          <p:cNvPicPr>
            <a:picLocks noChangeAspect="1"/>
          </p:cNvPicPr>
          <p:nvPr/>
        </p:nvPicPr>
        <p:blipFill>
          <a:blip r:embed="rId4"/>
          <a:stretch>
            <a:fillRect/>
          </a:stretch>
        </p:blipFill>
        <p:spPr>
          <a:xfrm>
            <a:off x="2026947" y="3508918"/>
            <a:ext cx="2760714" cy="362601"/>
          </a:xfrm>
          <a:prstGeom prst="rect">
            <a:avLst/>
          </a:prstGeom>
        </p:spPr>
      </p:pic>
      <p:pic>
        <p:nvPicPr>
          <p:cNvPr id="5" name="Picture 4"/>
          <p:cNvPicPr>
            <a:picLocks noChangeAspect="1"/>
          </p:cNvPicPr>
          <p:nvPr/>
        </p:nvPicPr>
        <p:blipFill>
          <a:blip r:embed="rId5"/>
          <a:stretch>
            <a:fillRect/>
          </a:stretch>
        </p:blipFill>
        <p:spPr>
          <a:xfrm>
            <a:off x="6553200" y="1333500"/>
            <a:ext cx="2093061" cy="1497024"/>
          </a:xfrm>
          <a:prstGeom prst="rect">
            <a:avLst/>
          </a:prstGeom>
        </p:spPr>
      </p:pic>
    </p:spTree>
    <p:extLst>
      <p:ext uri="{BB962C8B-B14F-4D97-AF65-F5344CB8AC3E}">
        <p14:creationId xmlns:p14="http://schemas.microsoft.com/office/powerpoint/2010/main" val="2140758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smtClean="0"/>
              <a:t>Bank of America</a:t>
            </a:r>
          </a:p>
          <a:p>
            <a:r>
              <a:rPr lang="en-US" sz="2000" dirty="0" smtClean="0"/>
              <a:t>ESG Report</a:t>
            </a:r>
            <a:endParaRPr lang="en-US" sz="2000" dirty="0"/>
          </a:p>
          <a:p>
            <a:endParaRPr lang="en-US" dirty="0"/>
          </a:p>
        </p:txBody>
      </p:sp>
      <p:sp>
        <p:nvSpPr>
          <p:cNvPr id="4" name="TextBox 3"/>
          <p:cNvSpPr txBox="1"/>
          <p:nvPr/>
        </p:nvSpPr>
        <p:spPr>
          <a:xfrm>
            <a:off x="218113" y="3959603"/>
            <a:ext cx="8565160" cy="2763834"/>
          </a:xfrm>
          <a:prstGeom prst="rect">
            <a:avLst/>
          </a:prstGeom>
        </p:spPr>
        <p:txBody>
          <a:bodyPr wrap="square" rtlCol="0">
            <a:spAutoFit/>
          </a:bodyPr>
          <a:lstStyle/>
          <a:p>
            <a:pPr algn="l">
              <a:buSzPct val="80000"/>
            </a:pPr>
            <a:r>
              <a:rPr lang="en-US" sz="1400" b="1" dirty="0" smtClean="0">
                <a:solidFill>
                  <a:schemeClr val="accent4"/>
                </a:solidFill>
                <a:latin typeface="Georgia" panose="02040502050405020303" pitchFamily="18" charset="0"/>
                <a:cs typeface="Calibri Light"/>
              </a:rPr>
              <a:t>What is impacting Bank of America ESG score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Controversial products and services in mortgage backed securities, and concerns of price fixing in Libor and foreign exchange markets</a:t>
            </a:r>
          </a:p>
          <a:p>
            <a:pPr marL="171450" indent="-171450" algn="l">
              <a:buSzPct val="80000"/>
              <a:buFontTx/>
              <a:buBlip>
                <a:blip r:embed="rId2"/>
              </a:buBlip>
            </a:pPr>
            <a:endParaRPr lang="en-US" sz="1400" b="1" dirty="0" smtClean="0">
              <a:solidFill>
                <a:schemeClr val="accent4"/>
              </a:solidFill>
              <a:latin typeface="Georgia" panose="02040502050405020303" pitchFamily="18" charset="0"/>
              <a:cs typeface="Calibri Light"/>
            </a:endParaRPr>
          </a:p>
          <a:p>
            <a:pPr algn="l">
              <a:buSzPct val="80000"/>
            </a:pPr>
            <a:r>
              <a:rPr lang="en-US" sz="1400" b="1" dirty="0" smtClean="0">
                <a:solidFill>
                  <a:schemeClr val="accent4"/>
                </a:solidFill>
                <a:latin typeface="Georgia" panose="02040502050405020303" pitchFamily="18" charset="0"/>
                <a:cs typeface="Calibri Light"/>
              </a:rPr>
              <a:t>Why we still own Bank of America</a:t>
            </a:r>
          </a:p>
          <a:p>
            <a:pPr marL="285750"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Many of the mortgage concerns and issues date back to before the financial crisis.  Current news centers around settlement of prior issues.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Making an effort in </a:t>
            </a:r>
            <a:r>
              <a:rPr lang="en-US" sz="1400" dirty="0">
                <a:solidFill>
                  <a:schemeClr val="accent4"/>
                </a:solidFill>
                <a:latin typeface="Georgia" panose="02040502050405020303" pitchFamily="18" charset="0"/>
                <a:cs typeface="Calibri Light"/>
              </a:rPr>
              <a:t>environmental sustainability – purchased 100% of power from renewable sources, reduced energy use by 39%, reduced water use by 39%, reduced landfill waste by 14% and reduced paper usage by 31%.</a:t>
            </a:r>
          </a:p>
          <a:p>
            <a:pPr marL="285750"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$2 billion in philanthropic investments globally</a:t>
            </a:r>
          </a:p>
          <a:p>
            <a:pPr marL="285750" indent="-285750">
              <a:lnSpc>
                <a:spcPct val="70000"/>
              </a:lnSpc>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algn="l">
              <a:lnSpc>
                <a:spcPct val="70000"/>
              </a:lnSpc>
              <a:buSzPct val="80000"/>
            </a:pPr>
            <a:r>
              <a:rPr lang="en-US" sz="1400" dirty="0" smtClean="0">
                <a:solidFill>
                  <a:schemeClr val="accent4"/>
                </a:solidFill>
                <a:latin typeface="Georgia" panose="02040502050405020303" pitchFamily="18" charset="0"/>
                <a:cs typeface="Calibri Light"/>
              </a:rPr>
              <a:t> </a:t>
            </a:r>
          </a:p>
        </p:txBody>
      </p:sp>
      <p:pic>
        <p:nvPicPr>
          <p:cNvPr id="3" name="Picture 2"/>
          <p:cNvPicPr>
            <a:picLocks noChangeAspect="1"/>
          </p:cNvPicPr>
          <p:nvPr/>
        </p:nvPicPr>
        <p:blipFill>
          <a:blip r:embed="rId3"/>
          <a:stretch>
            <a:fillRect/>
          </a:stretch>
        </p:blipFill>
        <p:spPr>
          <a:xfrm>
            <a:off x="90237" y="1333500"/>
            <a:ext cx="6272588" cy="2240210"/>
          </a:xfrm>
          <a:prstGeom prst="rect">
            <a:avLst/>
          </a:prstGeom>
        </p:spPr>
      </p:pic>
      <p:pic>
        <p:nvPicPr>
          <p:cNvPr id="8" name="Picture 7"/>
          <p:cNvPicPr>
            <a:picLocks noChangeAspect="1"/>
          </p:cNvPicPr>
          <p:nvPr/>
        </p:nvPicPr>
        <p:blipFill>
          <a:blip r:embed="rId4"/>
          <a:stretch>
            <a:fillRect/>
          </a:stretch>
        </p:blipFill>
        <p:spPr>
          <a:xfrm>
            <a:off x="2026947" y="3508918"/>
            <a:ext cx="2760714" cy="362601"/>
          </a:xfrm>
          <a:prstGeom prst="rect">
            <a:avLst/>
          </a:prstGeom>
        </p:spPr>
      </p:pic>
      <p:pic>
        <p:nvPicPr>
          <p:cNvPr id="5" name="Picture 4"/>
          <p:cNvPicPr>
            <a:picLocks noChangeAspect="1"/>
          </p:cNvPicPr>
          <p:nvPr/>
        </p:nvPicPr>
        <p:blipFill>
          <a:blip r:embed="rId5"/>
          <a:stretch>
            <a:fillRect/>
          </a:stretch>
        </p:blipFill>
        <p:spPr>
          <a:xfrm>
            <a:off x="6567881" y="1333500"/>
            <a:ext cx="2117024" cy="1514163"/>
          </a:xfrm>
          <a:prstGeom prst="rect">
            <a:avLst/>
          </a:prstGeom>
        </p:spPr>
      </p:pic>
    </p:spTree>
    <p:extLst>
      <p:ext uri="{BB962C8B-B14F-4D97-AF65-F5344CB8AC3E}">
        <p14:creationId xmlns:p14="http://schemas.microsoft.com/office/powerpoint/2010/main" val="2482504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smtClean="0"/>
              <a:t>Exxon Mobil</a:t>
            </a:r>
          </a:p>
          <a:p>
            <a:r>
              <a:rPr lang="en-US" sz="2000" dirty="0" smtClean="0"/>
              <a:t>ESG Report</a:t>
            </a:r>
            <a:endParaRPr lang="en-US" sz="2000" dirty="0"/>
          </a:p>
          <a:p>
            <a:endParaRPr lang="en-US" dirty="0"/>
          </a:p>
        </p:txBody>
      </p:sp>
      <p:sp>
        <p:nvSpPr>
          <p:cNvPr id="4" name="TextBox 3"/>
          <p:cNvSpPr txBox="1"/>
          <p:nvPr/>
        </p:nvSpPr>
        <p:spPr>
          <a:xfrm>
            <a:off x="218113" y="3959603"/>
            <a:ext cx="7877263" cy="3043910"/>
          </a:xfrm>
          <a:prstGeom prst="rect">
            <a:avLst/>
          </a:prstGeom>
        </p:spPr>
        <p:txBody>
          <a:bodyPr wrap="square" rtlCol="0">
            <a:spAutoFit/>
          </a:bodyPr>
          <a:lstStyle/>
          <a:p>
            <a:pPr algn="l">
              <a:buSzPct val="80000"/>
            </a:pPr>
            <a:r>
              <a:rPr lang="en-US" sz="1400" b="1" dirty="0" smtClean="0">
                <a:solidFill>
                  <a:schemeClr val="accent4"/>
                </a:solidFill>
                <a:latin typeface="Georgia" panose="02040502050405020303" pitchFamily="18" charset="0"/>
                <a:cs typeface="Calibri Light"/>
              </a:rPr>
              <a:t>What is impacting Exxon’s ESG score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Role in climate change and global pollution such as oil spills (example: Exxon Valdez in 1989)</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Earthquakes possibly caused by fracking</a:t>
            </a:r>
          </a:p>
          <a:p>
            <a:pPr marL="171450" indent="-171450" algn="l">
              <a:buSzPct val="80000"/>
              <a:buFontTx/>
              <a:buBlip>
                <a:blip r:embed="rId2"/>
              </a:buBlip>
            </a:pPr>
            <a:endParaRPr lang="en-US" sz="1400" b="1" dirty="0" smtClean="0">
              <a:solidFill>
                <a:schemeClr val="accent4"/>
              </a:solidFill>
              <a:latin typeface="Georgia" panose="02040502050405020303" pitchFamily="18" charset="0"/>
              <a:cs typeface="Calibri Light"/>
            </a:endParaRPr>
          </a:p>
          <a:p>
            <a:pPr algn="l">
              <a:buSzPct val="80000"/>
            </a:pPr>
            <a:r>
              <a:rPr lang="en-US" sz="1400" b="1" dirty="0" smtClean="0">
                <a:solidFill>
                  <a:schemeClr val="accent4"/>
                </a:solidFill>
                <a:latin typeface="Georgia" panose="02040502050405020303" pitchFamily="18" charset="0"/>
                <a:cs typeface="Calibri Light"/>
              </a:rPr>
              <a:t>Why we still own Exxon</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Exxon now has a spill prevention program in place: 55% spills reduction since 2011</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Fracking is controversial – some advantages</a:t>
            </a:r>
            <a:endParaRPr lang="en-US" sz="1400" dirty="0">
              <a:solidFill>
                <a:schemeClr val="accent4"/>
              </a:solidFill>
              <a:latin typeface="Georgia" panose="02040502050405020303" pitchFamily="18" charset="0"/>
              <a:cs typeface="Calibri Light"/>
            </a:endParaRPr>
          </a:p>
          <a:p>
            <a:pPr marL="895335" lvl="1"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Less noisy than conventional drilling</a:t>
            </a:r>
          </a:p>
          <a:p>
            <a:pPr marL="895335" lvl="1"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Faster to develop so less disruptive for local communities (truck traffic during exploration phase): exploration lasts a few days for fracking vs. 4-6 weeks for drilling).</a:t>
            </a:r>
          </a:p>
          <a:p>
            <a:pPr marL="895335" lvl="1"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Preventions are taken to avoid ground water contamination </a:t>
            </a:r>
            <a:r>
              <a:rPr lang="en-US" sz="1400" dirty="0" err="1">
                <a:solidFill>
                  <a:schemeClr val="accent4"/>
                </a:solidFill>
                <a:latin typeface="Georgia" panose="02040502050405020303" pitchFamily="18" charset="0"/>
                <a:cs typeface="Calibri Light"/>
              </a:rPr>
              <a:t>bu</a:t>
            </a:r>
            <a:r>
              <a:rPr lang="en-US" sz="1400" dirty="0">
                <a:solidFill>
                  <a:schemeClr val="accent4"/>
                </a:solidFill>
                <a:latin typeface="Georgia" panose="02040502050405020303" pitchFamily="18" charset="0"/>
                <a:cs typeface="Calibri Light"/>
              </a:rPr>
              <a:t> installing pipes along the way and avoid dirty water to contaminate drinking water</a:t>
            </a:r>
          </a:p>
          <a:p>
            <a:pPr marL="895335" lvl="1"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Horizontal drilling limits the number of surface drilling sites (better for communities)</a:t>
            </a:r>
          </a:p>
          <a:p>
            <a:pPr algn="l">
              <a:lnSpc>
                <a:spcPct val="70000"/>
              </a:lnSpc>
              <a:buSzPct val="80000"/>
            </a:pPr>
            <a:r>
              <a:rPr lang="en-US" sz="1400" dirty="0" smtClean="0">
                <a:solidFill>
                  <a:schemeClr val="accent4"/>
                </a:solidFill>
                <a:latin typeface="Georgia" panose="02040502050405020303" pitchFamily="18" charset="0"/>
                <a:cs typeface="Calibri Light"/>
              </a:rPr>
              <a:t> </a:t>
            </a:r>
          </a:p>
        </p:txBody>
      </p:sp>
      <p:pic>
        <p:nvPicPr>
          <p:cNvPr id="8" name="Picture 7"/>
          <p:cNvPicPr>
            <a:picLocks noChangeAspect="1"/>
          </p:cNvPicPr>
          <p:nvPr/>
        </p:nvPicPr>
        <p:blipFill>
          <a:blip r:embed="rId3"/>
          <a:stretch>
            <a:fillRect/>
          </a:stretch>
        </p:blipFill>
        <p:spPr>
          <a:xfrm>
            <a:off x="2026947" y="3508918"/>
            <a:ext cx="2760714" cy="362601"/>
          </a:xfrm>
          <a:prstGeom prst="rect">
            <a:avLst/>
          </a:prstGeom>
        </p:spPr>
      </p:pic>
      <p:pic>
        <p:nvPicPr>
          <p:cNvPr id="3" name="Picture 2"/>
          <p:cNvPicPr>
            <a:picLocks noChangeAspect="1"/>
          </p:cNvPicPr>
          <p:nvPr/>
        </p:nvPicPr>
        <p:blipFill>
          <a:blip r:embed="rId4"/>
          <a:stretch>
            <a:fillRect/>
          </a:stretch>
        </p:blipFill>
        <p:spPr>
          <a:xfrm>
            <a:off x="100668" y="1333500"/>
            <a:ext cx="6283353" cy="2179054"/>
          </a:xfrm>
          <a:prstGeom prst="rect">
            <a:avLst/>
          </a:prstGeom>
        </p:spPr>
      </p:pic>
      <p:pic>
        <p:nvPicPr>
          <p:cNvPr id="9" name="Picture 8"/>
          <p:cNvPicPr>
            <a:picLocks noChangeAspect="1"/>
          </p:cNvPicPr>
          <p:nvPr/>
        </p:nvPicPr>
        <p:blipFill>
          <a:blip r:embed="rId5"/>
          <a:stretch>
            <a:fillRect/>
          </a:stretch>
        </p:blipFill>
        <p:spPr>
          <a:xfrm>
            <a:off x="6553200" y="1321680"/>
            <a:ext cx="2170878" cy="1552681"/>
          </a:xfrm>
          <a:prstGeom prst="rect">
            <a:avLst/>
          </a:prstGeom>
        </p:spPr>
      </p:pic>
    </p:spTree>
    <p:extLst>
      <p:ext uri="{BB962C8B-B14F-4D97-AF65-F5344CB8AC3E}">
        <p14:creationId xmlns:p14="http://schemas.microsoft.com/office/powerpoint/2010/main" val="3643182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solidFill>
                  <a:srgbClr val="FFFFFF">
                    <a:lumMod val="50000"/>
                  </a:srgbClr>
                </a:solidFill>
              </a:rPr>
              <a:pPr/>
              <a:t>14</a:t>
            </a:fld>
            <a:endParaRPr lang="en-US" dirty="0">
              <a:solidFill>
                <a:srgbClr val="FFFFFF">
                  <a:lumMod val="50000"/>
                </a:srgbClr>
              </a:solidFill>
            </a:endParaRPr>
          </a:p>
        </p:txBody>
      </p:sp>
      <p:sp>
        <p:nvSpPr>
          <p:cNvPr id="3" name="Title 2"/>
          <p:cNvSpPr>
            <a:spLocks noGrp="1"/>
          </p:cNvSpPr>
          <p:nvPr>
            <p:ph type="title"/>
          </p:nvPr>
        </p:nvSpPr>
        <p:spPr>
          <a:xfrm>
            <a:off x="257908" y="272598"/>
            <a:ext cx="6434356" cy="683723"/>
          </a:xfrm>
        </p:spPr>
        <p:txBody>
          <a:bodyPr>
            <a:noAutofit/>
          </a:bodyPr>
          <a:lstStyle/>
          <a:p>
            <a:r>
              <a:rPr lang="en-US" dirty="0" smtClean="0"/>
              <a:t>ESG With Our Active Equity Managers</a:t>
            </a:r>
            <a:r>
              <a:rPr lang="en-US" sz="2300" dirty="0"/>
              <a:t/>
            </a:r>
            <a:br>
              <a:rPr lang="en-US" sz="2300" dirty="0"/>
            </a:br>
            <a:r>
              <a:rPr lang="en-US" sz="1800" dirty="0" smtClean="0"/>
              <a:t>Implementation at different levels</a:t>
            </a:r>
            <a:endParaRPr lang="en-US" altLang="en-US" sz="1800" dirty="0">
              <a:solidFill>
                <a:schemeClr val="accent1"/>
              </a:solidFill>
            </a:endParaRPr>
          </a:p>
        </p:txBody>
      </p:sp>
      <p:sp>
        <p:nvSpPr>
          <p:cNvPr id="4" name="Text Placeholder 3"/>
          <p:cNvSpPr>
            <a:spLocks noGrp="1"/>
          </p:cNvSpPr>
          <p:nvPr>
            <p:ph type="body" sz="quarter" idx="13"/>
          </p:nvPr>
        </p:nvSpPr>
        <p:spPr>
          <a:xfrm>
            <a:off x="174017" y="1128587"/>
            <a:ext cx="8835757" cy="1112182"/>
          </a:xfrm>
        </p:spPr>
        <p:txBody>
          <a:bodyPr>
            <a:noAutofit/>
          </a:bodyPr>
          <a:lstStyle/>
          <a:p>
            <a:pPr marL="114300" lvl="1" defTabSz="609585">
              <a:spcBef>
                <a:spcPts val="600"/>
              </a:spcBef>
              <a:spcAft>
                <a:spcPts val="200"/>
              </a:spcAft>
              <a:buClr>
                <a:srgbClr val="BAD80A"/>
              </a:buClr>
              <a:buNone/>
              <a:defRPr/>
            </a:pPr>
            <a:r>
              <a:rPr lang="en-US" sz="1000" b="1" dirty="0" smtClean="0">
                <a:solidFill>
                  <a:srgbClr val="848484">
                    <a:lumMod val="75000"/>
                  </a:srgbClr>
                </a:solidFill>
                <a:latin typeface="+mn-lt"/>
              </a:rPr>
              <a:t>Review of our active equity managers: </a:t>
            </a:r>
            <a:r>
              <a:rPr lang="en-US" sz="1000" dirty="0" smtClean="0">
                <a:solidFill>
                  <a:srgbClr val="848484">
                    <a:lumMod val="75000"/>
                  </a:srgbClr>
                </a:solidFill>
                <a:latin typeface="+mn-lt"/>
              </a:rPr>
              <a:t>goal was to determine to what degree these managers and their parent companies think about and utilize ESG</a:t>
            </a:r>
            <a:endParaRPr lang="en-US" sz="1000" b="1" dirty="0">
              <a:solidFill>
                <a:srgbClr val="848484">
                  <a:lumMod val="75000"/>
                </a:srgbClr>
              </a:solidFill>
              <a:latin typeface="+mn-lt"/>
            </a:endParaRPr>
          </a:p>
          <a:p>
            <a:pPr marL="285750" lvl="1" indent="-285750">
              <a:lnSpc>
                <a:spcPct val="110000"/>
              </a:lnSpc>
              <a:spcBef>
                <a:spcPts val="600"/>
              </a:spcBef>
              <a:spcAft>
                <a:spcPts val="200"/>
              </a:spcAft>
              <a:buClr>
                <a:srgbClr val="487D2F">
                  <a:lumMod val="75000"/>
                </a:srgbClr>
              </a:buClr>
              <a:buSzPct val="100000"/>
              <a:defRPr/>
            </a:pPr>
            <a:r>
              <a:rPr lang="en-US" sz="1000" b="1" dirty="0" smtClean="0">
                <a:solidFill>
                  <a:srgbClr val="848484">
                    <a:lumMod val="75000"/>
                  </a:srgbClr>
                </a:solidFill>
                <a:latin typeface="+mn-lt"/>
              </a:rPr>
              <a:t>Different tiers of values: </a:t>
            </a:r>
            <a:r>
              <a:rPr lang="en-US" sz="1000" dirty="0" smtClean="0">
                <a:solidFill>
                  <a:srgbClr val="848484">
                    <a:lumMod val="75000"/>
                  </a:srgbClr>
                </a:solidFill>
                <a:latin typeface="+mn-lt"/>
              </a:rPr>
              <a:t>we discussed ESG based on corporate initiatives, broad firm resources, and portfolio integration</a:t>
            </a:r>
            <a:endParaRPr lang="en-US" sz="1000" b="1" dirty="0" smtClean="0">
              <a:solidFill>
                <a:srgbClr val="848484">
                  <a:lumMod val="75000"/>
                </a:srgbClr>
              </a:solidFill>
              <a:latin typeface="+mn-lt"/>
            </a:endParaRPr>
          </a:p>
          <a:p>
            <a:pPr marL="285750" lvl="1" indent="-285750">
              <a:lnSpc>
                <a:spcPct val="110000"/>
              </a:lnSpc>
              <a:spcBef>
                <a:spcPts val="600"/>
              </a:spcBef>
              <a:spcAft>
                <a:spcPts val="200"/>
              </a:spcAft>
              <a:buClr>
                <a:srgbClr val="487D2F">
                  <a:lumMod val="75000"/>
                </a:srgbClr>
              </a:buClr>
              <a:buSzPct val="100000"/>
              <a:defRPr/>
            </a:pPr>
            <a:r>
              <a:rPr lang="en-US" sz="1000" b="1" dirty="0" smtClean="0">
                <a:solidFill>
                  <a:srgbClr val="848484">
                    <a:lumMod val="75000"/>
                  </a:srgbClr>
                </a:solidFill>
                <a:latin typeface="+mj-lt"/>
              </a:rPr>
              <a:t>Varying degrees of implementation</a:t>
            </a:r>
            <a:r>
              <a:rPr lang="en-US" sz="1000" dirty="0" smtClean="0">
                <a:solidFill>
                  <a:srgbClr val="848484">
                    <a:lumMod val="75000"/>
                  </a:srgbClr>
                </a:solidFill>
                <a:latin typeface="+mj-lt"/>
              </a:rPr>
              <a:t>: certain firms have an ESG policy at all levels while others are in the process of making this change</a:t>
            </a:r>
          </a:p>
          <a:p>
            <a:pPr marL="285750" lvl="1" indent="-285750">
              <a:lnSpc>
                <a:spcPct val="110000"/>
              </a:lnSpc>
              <a:spcBef>
                <a:spcPts val="600"/>
              </a:spcBef>
              <a:spcAft>
                <a:spcPts val="200"/>
              </a:spcAft>
              <a:buClr>
                <a:srgbClr val="487D2F">
                  <a:lumMod val="75000"/>
                </a:srgbClr>
              </a:buClr>
              <a:buSzPct val="100000"/>
              <a:defRPr/>
            </a:pPr>
            <a:r>
              <a:rPr lang="en-US" sz="1000" b="1" dirty="0" smtClean="0">
                <a:solidFill>
                  <a:srgbClr val="848484">
                    <a:lumMod val="75000"/>
                  </a:srgbClr>
                </a:solidFill>
                <a:latin typeface="+mj-lt"/>
              </a:rPr>
              <a:t>Governance as a common theme</a:t>
            </a:r>
            <a:r>
              <a:rPr lang="en-US" sz="1000" dirty="0" smtClean="0">
                <a:solidFill>
                  <a:srgbClr val="848484">
                    <a:lumMod val="75000"/>
                  </a:srgbClr>
                </a:solidFill>
                <a:latin typeface="+mj-lt"/>
              </a:rPr>
              <a:t>: despite some differing policies, all believe that governance is a major driver of strong investments</a:t>
            </a:r>
          </a:p>
          <a:p>
            <a:pPr marL="400039" lvl="2" indent="0">
              <a:lnSpc>
                <a:spcPct val="110000"/>
              </a:lnSpc>
              <a:spcAft>
                <a:spcPts val="200"/>
              </a:spcAft>
              <a:buClr>
                <a:srgbClr val="487D2F">
                  <a:lumMod val="75000"/>
                </a:srgbClr>
              </a:buClr>
              <a:buNone/>
              <a:defRPr/>
            </a:pPr>
            <a:endParaRPr lang="en-US" sz="900" b="1" dirty="0">
              <a:solidFill>
                <a:srgbClr val="848484">
                  <a:lumMod val="75000"/>
                </a:srgbClr>
              </a:solidFill>
              <a:latin typeface="+mn-lt"/>
            </a:endParaRPr>
          </a:p>
        </p:txBody>
      </p:sp>
      <p:sp>
        <p:nvSpPr>
          <p:cNvPr id="13" name="TextBox 5"/>
          <p:cNvSpPr txBox="1">
            <a:spLocks noChangeArrowheads="1"/>
          </p:cNvSpPr>
          <p:nvPr/>
        </p:nvSpPr>
        <p:spPr bwMode="auto">
          <a:xfrm>
            <a:off x="4916071" y="6471003"/>
            <a:ext cx="37896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Arial Narrow" panose="020B0606020202030204"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Arial Narrow" panose="020B0606020202030204"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Arial Narrow" panose="020B0606020202030204"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Arial Narrow" panose="020B0606020202030204"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9pPr>
          </a:lstStyle>
          <a:p>
            <a:pPr defTabSz="609585">
              <a:spcBef>
                <a:spcPct val="50000"/>
              </a:spcBef>
              <a:buClrTx/>
              <a:buSzTx/>
              <a:buFontTx/>
              <a:buNone/>
            </a:pPr>
            <a:r>
              <a:rPr lang="en-US" altLang="en-US" sz="800" i="1" dirty="0">
                <a:solidFill>
                  <a:srgbClr val="6A6A6A"/>
                </a:solidFill>
                <a:latin typeface="Georgia" panose="02040502050405020303"/>
              </a:rPr>
              <a:t>Information is current and believed to be accurate as of </a:t>
            </a:r>
            <a:r>
              <a:rPr lang="en-US" altLang="en-US" sz="800" i="1" dirty="0" smtClean="0">
                <a:solidFill>
                  <a:srgbClr val="6A6A6A"/>
                </a:solidFill>
                <a:latin typeface="Georgia" panose="02040502050405020303"/>
              </a:rPr>
              <a:t>09/30/2018</a:t>
            </a:r>
            <a:endParaRPr lang="en-US" altLang="en-US" sz="800" i="1" dirty="0">
              <a:solidFill>
                <a:srgbClr val="6A6A6A"/>
              </a:solidFill>
              <a:latin typeface="Georgia" panose="02040502050405020303"/>
            </a:endParaRPr>
          </a:p>
        </p:txBody>
      </p:sp>
      <p:sp>
        <p:nvSpPr>
          <p:cNvPr id="6" name="Pentagon 5"/>
          <p:cNvSpPr/>
          <p:nvPr/>
        </p:nvSpPr>
        <p:spPr>
          <a:xfrm>
            <a:off x="503338" y="2743678"/>
            <a:ext cx="2525087" cy="1082180"/>
          </a:xfrm>
          <a:prstGeom prst="homePlate">
            <a:avLst/>
          </a:prstGeom>
          <a:ln w="38100">
            <a:solidFill>
              <a:schemeClr val="accent1"/>
            </a:solidFill>
          </a:ln>
        </p:spPr>
        <p:txBody>
          <a:bodyPr rtlCol="0" anchor="ctr">
            <a:spAutoFit/>
          </a:bodyPr>
          <a:lstStyle/>
          <a:p>
            <a:pPr algn="ctr" defTabSz="457189">
              <a:spcBef>
                <a:spcPct val="20000"/>
              </a:spcBef>
            </a:pPr>
            <a:endParaRPr lang="en-US" sz="1600" b="1" dirty="0">
              <a:solidFill>
                <a:srgbClr val="EEECE1">
                  <a:lumMod val="25000"/>
                </a:srgbClr>
              </a:solidFill>
              <a:latin typeface="Georgia" panose="02040502050405020303" pitchFamily="18" charset="0"/>
            </a:endParaRPr>
          </a:p>
        </p:txBody>
      </p:sp>
      <p:sp>
        <p:nvSpPr>
          <p:cNvPr id="16" name="Pentagon 15"/>
          <p:cNvSpPr/>
          <p:nvPr/>
        </p:nvSpPr>
        <p:spPr>
          <a:xfrm>
            <a:off x="503338" y="4147445"/>
            <a:ext cx="2525087" cy="1082180"/>
          </a:xfrm>
          <a:prstGeom prst="homePlate">
            <a:avLst/>
          </a:prstGeom>
          <a:ln w="38100">
            <a:solidFill>
              <a:schemeClr val="accent1"/>
            </a:solidFill>
          </a:ln>
        </p:spPr>
        <p:txBody>
          <a:bodyPr rtlCol="0" anchor="ctr">
            <a:spAutoFit/>
          </a:bodyPr>
          <a:lstStyle/>
          <a:p>
            <a:pPr algn="ctr" defTabSz="457189">
              <a:spcBef>
                <a:spcPct val="20000"/>
              </a:spcBef>
            </a:pPr>
            <a:endParaRPr lang="en-US" sz="1600" b="1" dirty="0">
              <a:solidFill>
                <a:srgbClr val="EEECE1">
                  <a:lumMod val="25000"/>
                </a:srgbClr>
              </a:solidFill>
              <a:latin typeface="Georgia" panose="02040502050405020303" pitchFamily="18" charset="0"/>
            </a:endParaRPr>
          </a:p>
        </p:txBody>
      </p:sp>
      <p:sp>
        <p:nvSpPr>
          <p:cNvPr id="19" name="Pentagon 18"/>
          <p:cNvSpPr/>
          <p:nvPr/>
        </p:nvSpPr>
        <p:spPr>
          <a:xfrm>
            <a:off x="504735" y="5499312"/>
            <a:ext cx="2525087" cy="1082180"/>
          </a:xfrm>
          <a:prstGeom prst="homePlate">
            <a:avLst/>
          </a:prstGeom>
          <a:ln w="38100">
            <a:solidFill>
              <a:schemeClr val="accent1"/>
            </a:solidFill>
          </a:ln>
        </p:spPr>
        <p:txBody>
          <a:bodyPr rtlCol="0" anchor="ctr">
            <a:spAutoFit/>
          </a:bodyPr>
          <a:lstStyle/>
          <a:p>
            <a:pPr algn="ctr" defTabSz="457189">
              <a:spcBef>
                <a:spcPct val="20000"/>
              </a:spcBef>
            </a:pPr>
            <a:endParaRPr lang="en-US" sz="1600" b="1" dirty="0">
              <a:solidFill>
                <a:srgbClr val="EEECE1">
                  <a:lumMod val="25000"/>
                </a:srgbClr>
              </a:solidFill>
              <a:latin typeface="Georgia" panose="02040502050405020303" pitchFamily="18" charset="0"/>
            </a:endParaRPr>
          </a:p>
        </p:txBody>
      </p:sp>
      <p:sp>
        <p:nvSpPr>
          <p:cNvPr id="20" name="Text Placeholder 3"/>
          <p:cNvSpPr>
            <a:spLocks noGrp="1"/>
          </p:cNvSpPr>
          <p:nvPr>
            <p:ph type="body" sz="quarter" idx="13"/>
          </p:nvPr>
        </p:nvSpPr>
        <p:spPr>
          <a:xfrm>
            <a:off x="3313652" y="2743678"/>
            <a:ext cx="5696124" cy="1082180"/>
          </a:xfrm>
        </p:spPr>
        <p:txBody>
          <a:bodyPr>
            <a:noAutofit/>
          </a:bodyPr>
          <a:lstStyle/>
          <a:p>
            <a:pPr marL="114300" lvl="1" defTabSz="609585">
              <a:spcBef>
                <a:spcPts val="600"/>
              </a:spcBef>
              <a:spcAft>
                <a:spcPts val="200"/>
              </a:spcAft>
              <a:buClr>
                <a:srgbClr val="BAD80A"/>
              </a:buClr>
              <a:buNone/>
              <a:defRPr/>
            </a:pPr>
            <a:r>
              <a:rPr lang="en-US" sz="1000" b="1" dirty="0" smtClean="0">
                <a:solidFill>
                  <a:srgbClr val="848484">
                    <a:lumMod val="75000"/>
                  </a:srgbClr>
                </a:solidFill>
                <a:latin typeface="+mn-lt"/>
              </a:rPr>
              <a:t>Are ESG values being recognized and practiced at the corporate level?</a:t>
            </a:r>
            <a:endParaRPr lang="en-US" sz="1000" b="1" dirty="0">
              <a:solidFill>
                <a:srgbClr val="848484">
                  <a:lumMod val="75000"/>
                </a:srgbClr>
              </a:solidFill>
              <a:latin typeface="+mn-lt"/>
            </a:endParaRPr>
          </a:p>
          <a:p>
            <a:pPr marL="285750" lvl="1" indent="-285750">
              <a:lnSpc>
                <a:spcPct val="110000"/>
              </a:lnSpc>
              <a:spcAft>
                <a:spcPts val="200"/>
              </a:spcAft>
              <a:buClr>
                <a:srgbClr val="487D2F">
                  <a:lumMod val="75000"/>
                </a:srgbClr>
              </a:buClr>
              <a:buSzPct val="100000"/>
              <a:defRPr/>
            </a:pPr>
            <a:r>
              <a:rPr lang="en-US" sz="1000" dirty="0">
                <a:solidFill>
                  <a:srgbClr val="848484">
                    <a:lumMod val="75000"/>
                  </a:srgbClr>
                </a:solidFill>
              </a:rPr>
              <a:t>Participation in collaborative initiatives – shaping future of responsible investment</a:t>
            </a: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Build out of a sustainability task force</a:t>
            </a: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Participation in UNPRI (UN Supported Principles for Responsible Investing)</a:t>
            </a:r>
          </a:p>
        </p:txBody>
      </p:sp>
      <p:sp>
        <p:nvSpPr>
          <p:cNvPr id="21" name="Text Placeholder 3"/>
          <p:cNvSpPr>
            <a:spLocks noGrp="1"/>
          </p:cNvSpPr>
          <p:nvPr>
            <p:ph type="body" sz="quarter" idx="13"/>
          </p:nvPr>
        </p:nvSpPr>
        <p:spPr>
          <a:xfrm>
            <a:off x="3321287" y="4146845"/>
            <a:ext cx="5688488" cy="1082180"/>
          </a:xfrm>
        </p:spPr>
        <p:txBody>
          <a:bodyPr>
            <a:noAutofit/>
          </a:bodyPr>
          <a:lstStyle/>
          <a:p>
            <a:pPr marL="114300" lvl="1" defTabSz="609585">
              <a:spcBef>
                <a:spcPts val="600"/>
              </a:spcBef>
              <a:spcAft>
                <a:spcPts val="200"/>
              </a:spcAft>
              <a:buClr>
                <a:srgbClr val="BAD80A"/>
              </a:buClr>
              <a:buNone/>
              <a:defRPr/>
            </a:pPr>
            <a:r>
              <a:rPr lang="en-US" sz="1000" b="1" dirty="0" smtClean="0">
                <a:solidFill>
                  <a:srgbClr val="848484">
                    <a:lumMod val="75000"/>
                  </a:srgbClr>
                </a:solidFill>
                <a:latin typeface="+mn-lt"/>
              </a:rPr>
              <a:t>Does the firm implement ESG into its investing or have internal resources to do so?</a:t>
            </a:r>
            <a:endParaRPr lang="en-US" sz="1000" b="1" dirty="0">
              <a:solidFill>
                <a:srgbClr val="848484">
                  <a:lumMod val="75000"/>
                </a:srgbClr>
              </a:solidFill>
              <a:latin typeface="+mn-lt"/>
            </a:endParaRP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Proxy Voting – investment professionals responsible for providing vote recommendations</a:t>
            </a: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Third-party resources used to help evaluate ESG risks</a:t>
            </a: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Broad emphasis on governance as an input to mitigate risk and evaluate quality</a:t>
            </a:r>
          </a:p>
          <a:p>
            <a:pPr marL="285750" lvl="1" indent="-285750">
              <a:lnSpc>
                <a:spcPct val="110000"/>
              </a:lnSpc>
              <a:spcBef>
                <a:spcPts val="600"/>
              </a:spcBef>
              <a:spcAft>
                <a:spcPts val="200"/>
              </a:spcAft>
              <a:buClr>
                <a:srgbClr val="487D2F">
                  <a:lumMod val="75000"/>
                </a:srgbClr>
              </a:buClr>
              <a:buSzPct val="100000"/>
              <a:defRPr/>
            </a:pPr>
            <a:endParaRPr lang="en-US" sz="900" dirty="0">
              <a:solidFill>
                <a:srgbClr val="848484">
                  <a:lumMod val="75000"/>
                </a:srgbClr>
              </a:solidFill>
              <a:latin typeface="+mn-lt"/>
            </a:endParaRPr>
          </a:p>
        </p:txBody>
      </p:sp>
      <p:sp>
        <p:nvSpPr>
          <p:cNvPr id="22" name="Text Placeholder 3"/>
          <p:cNvSpPr>
            <a:spLocks noGrp="1"/>
          </p:cNvSpPr>
          <p:nvPr>
            <p:ph type="body" sz="quarter" idx="13"/>
          </p:nvPr>
        </p:nvSpPr>
        <p:spPr>
          <a:xfrm>
            <a:off x="3321287" y="5499312"/>
            <a:ext cx="5688488" cy="1082180"/>
          </a:xfrm>
        </p:spPr>
        <p:txBody>
          <a:bodyPr>
            <a:noAutofit/>
          </a:bodyPr>
          <a:lstStyle/>
          <a:p>
            <a:pPr marL="114300" lvl="1" defTabSz="609585">
              <a:spcBef>
                <a:spcPts val="600"/>
              </a:spcBef>
              <a:spcAft>
                <a:spcPts val="200"/>
              </a:spcAft>
              <a:buClr>
                <a:srgbClr val="BAD80A"/>
              </a:buClr>
              <a:buNone/>
              <a:defRPr/>
            </a:pPr>
            <a:r>
              <a:rPr lang="en-US" sz="1000" b="1" dirty="0" smtClean="0">
                <a:solidFill>
                  <a:srgbClr val="848484">
                    <a:lumMod val="75000"/>
                  </a:srgbClr>
                </a:solidFill>
                <a:latin typeface="+mn-lt"/>
              </a:rPr>
              <a:t>How does the portfolio manager utilize ESG when making stock selections?</a:t>
            </a:r>
          </a:p>
          <a:p>
            <a:pPr marL="285750" lvl="1" indent="-285750">
              <a:lnSpc>
                <a:spcPct val="110000"/>
              </a:lnSpc>
              <a:spcAft>
                <a:spcPts val="200"/>
              </a:spcAft>
              <a:buClr>
                <a:srgbClr val="487D2F">
                  <a:lumMod val="75000"/>
                </a:srgbClr>
              </a:buClr>
              <a:buSzPct val="100000"/>
              <a:defRPr/>
            </a:pPr>
            <a:r>
              <a:rPr lang="en-US" sz="1000" dirty="0">
                <a:solidFill>
                  <a:srgbClr val="848484">
                    <a:lumMod val="75000"/>
                  </a:srgbClr>
                </a:solidFill>
              </a:rPr>
              <a:t>Informal incorporation of ESG principles into research process</a:t>
            </a:r>
            <a:endParaRPr lang="en-US" sz="900" dirty="0">
              <a:solidFill>
                <a:srgbClr val="848484">
                  <a:lumMod val="75000"/>
                </a:srgbClr>
              </a:solidFill>
            </a:endParaRP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ESG factors utilized as part of the overall assessment of company quality and value</a:t>
            </a:r>
          </a:p>
          <a:p>
            <a:pPr marL="285750" lvl="1" indent="-285750">
              <a:lnSpc>
                <a:spcPct val="110000"/>
              </a:lnSpc>
              <a:spcBef>
                <a:spcPts val="600"/>
              </a:spcBef>
              <a:spcAft>
                <a:spcPts val="200"/>
              </a:spcAft>
              <a:buClr>
                <a:srgbClr val="487D2F">
                  <a:lumMod val="75000"/>
                </a:srgbClr>
              </a:buClr>
              <a:buSzPct val="100000"/>
              <a:defRPr/>
            </a:pPr>
            <a:r>
              <a:rPr lang="en-US" sz="1000" dirty="0" smtClean="0">
                <a:solidFill>
                  <a:srgbClr val="848484">
                    <a:lumMod val="75000"/>
                  </a:srgbClr>
                </a:solidFill>
                <a:latin typeface="+mn-lt"/>
              </a:rPr>
              <a:t>Fund level analysts responsible for providing proxy voting recommendations</a:t>
            </a:r>
            <a:endParaRPr lang="en-US" sz="1000" dirty="0">
              <a:solidFill>
                <a:srgbClr val="848484">
                  <a:lumMod val="75000"/>
                </a:srgbClr>
              </a:solidFill>
              <a:latin typeface="+mn-lt"/>
            </a:endParaRPr>
          </a:p>
        </p:txBody>
      </p:sp>
      <p:sp>
        <p:nvSpPr>
          <p:cNvPr id="7" name="TextBox 6"/>
          <p:cNvSpPr txBox="1"/>
          <p:nvPr/>
        </p:nvSpPr>
        <p:spPr>
          <a:xfrm>
            <a:off x="696284" y="2993698"/>
            <a:ext cx="1837189" cy="584775"/>
          </a:xfrm>
          <a:prstGeom prst="rect">
            <a:avLst/>
          </a:prstGeom>
        </p:spPr>
        <p:txBody>
          <a:bodyPr wrap="square" rtlCol="0">
            <a:spAutoFit/>
          </a:bodyPr>
          <a:lstStyle/>
          <a:p>
            <a:pPr algn="ctr">
              <a:buSzPct val="80000"/>
            </a:pPr>
            <a:r>
              <a:rPr lang="en-US" sz="1600" b="1" dirty="0" smtClean="0">
                <a:solidFill>
                  <a:schemeClr val="accent4"/>
                </a:solidFill>
                <a:latin typeface="Georgia" panose="02040502050405020303" pitchFamily="18" charset="0"/>
                <a:cs typeface="Calibri Light"/>
              </a:rPr>
              <a:t>Corporate Initiatives</a:t>
            </a:r>
          </a:p>
        </p:txBody>
      </p:sp>
      <p:sp>
        <p:nvSpPr>
          <p:cNvPr id="23" name="TextBox 22"/>
          <p:cNvSpPr txBox="1"/>
          <p:nvPr/>
        </p:nvSpPr>
        <p:spPr>
          <a:xfrm>
            <a:off x="578837" y="4518658"/>
            <a:ext cx="2072081" cy="338554"/>
          </a:xfrm>
          <a:prstGeom prst="rect">
            <a:avLst/>
          </a:prstGeom>
        </p:spPr>
        <p:txBody>
          <a:bodyPr wrap="square" rtlCol="0">
            <a:spAutoFit/>
          </a:bodyPr>
          <a:lstStyle/>
          <a:p>
            <a:pPr algn="ctr">
              <a:buSzPct val="80000"/>
            </a:pPr>
            <a:r>
              <a:rPr lang="en-US" sz="1600" b="1" dirty="0" smtClean="0">
                <a:solidFill>
                  <a:schemeClr val="accent4"/>
                </a:solidFill>
                <a:latin typeface="Georgia" panose="02040502050405020303" pitchFamily="18" charset="0"/>
                <a:cs typeface="Calibri Light"/>
              </a:rPr>
              <a:t>Firm’s Resources</a:t>
            </a:r>
          </a:p>
        </p:txBody>
      </p:sp>
      <p:sp>
        <p:nvSpPr>
          <p:cNvPr id="24" name="TextBox 23"/>
          <p:cNvSpPr txBox="1"/>
          <p:nvPr/>
        </p:nvSpPr>
        <p:spPr>
          <a:xfrm>
            <a:off x="503338" y="5722956"/>
            <a:ext cx="2315363" cy="584775"/>
          </a:xfrm>
          <a:prstGeom prst="rect">
            <a:avLst/>
          </a:prstGeom>
        </p:spPr>
        <p:txBody>
          <a:bodyPr wrap="square" rtlCol="0">
            <a:spAutoFit/>
          </a:bodyPr>
          <a:lstStyle/>
          <a:p>
            <a:pPr algn="ctr">
              <a:buSzPct val="80000"/>
            </a:pPr>
            <a:r>
              <a:rPr lang="en-US" sz="1600" b="1" dirty="0" smtClean="0">
                <a:solidFill>
                  <a:schemeClr val="accent4"/>
                </a:solidFill>
                <a:latin typeface="Georgia" panose="02040502050405020303" pitchFamily="18" charset="0"/>
                <a:cs typeface="Calibri Light"/>
              </a:rPr>
              <a:t>Portfolio Integration</a:t>
            </a:r>
          </a:p>
        </p:txBody>
      </p:sp>
      <p:sp>
        <p:nvSpPr>
          <p:cNvPr id="15" name="Text Placeholder 3"/>
          <p:cNvSpPr>
            <a:spLocks noGrp="1"/>
          </p:cNvSpPr>
          <p:nvPr>
            <p:ph type="body" sz="quarter" idx="13"/>
          </p:nvPr>
        </p:nvSpPr>
        <p:spPr>
          <a:xfrm>
            <a:off x="0" y="2281871"/>
            <a:ext cx="9144000" cy="306261"/>
          </a:xfrm>
        </p:spPr>
        <p:txBody>
          <a:bodyPr>
            <a:noAutofit/>
          </a:bodyPr>
          <a:lstStyle/>
          <a:p>
            <a:pPr marL="114300" lvl="1" algn="ctr" defTabSz="609585">
              <a:spcBef>
                <a:spcPts val="600"/>
              </a:spcBef>
              <a:spcAft>
                <a:spcPts val="200"/>
              </a:spcAft>
              <a:buClr>
                <a:srgbClr val="BAD80A"/>
              </a:buClr>
              <a:buNone/>
              <a:defRPr/>
            </a:pPr>
            <a:r>
              <a:rPr lang="en-US" sz="1200" b="1" dirty="0" smtClean="0">
                <a:solidFill>
                  <a:srgbClr val="848484">
                    <a:lumMod val="75000"/>
                  </a:srgbClr>
                </a:solidFill>
                <a:latin typeface="+mn-lt"/>
              </a:rPr>
              <a:t>Below are some examples of how is ESG is being utilized at each level.  These do not apply to all active mangers.</a:t>
            </a:r>
            <a:endParaRPr lang="en-US" sz="1200" b="1" dirty="0">
              <a:solidFill>
                <a:srgbClr val="848484">
                  <a:lumMod val="75000"/>
                </a:srgbClr>
              </a:solidFill>
              <a:latin typeface="+mn-lt"/>
            </a:endParaRPr>
          </a:p>
        </p:txBody>
      </p:sp>
    </p:spTree>
    <p:extLst>
      <p:ext uri="{BB962C8B-B14F-4D97-AF65-F5344CB8AC3E}">
        <p14:creationId xmlns:p14="http://schemas.microsoft.com/office/powerpoint/2010/main" val="771084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solidFill>
                  <a:srgbClr val="FFFFFF">
                    <a:lumMod val="50000"/>
                  </a:srgbClr>
                </a:solidFill>
              </a:rPr>
              <a:pPr/>
              <a:t>15</a:t>
            </a:fld>
            <a:endParaRPr lang="en-US" dirty="0">
              <a:solidFill>
                <a:srgbClr val="FFFFFF">
                  <a:lumMod val="50000"/>
                </a:srgbClr>
              </a:solidFill>
            </a:endParaRPr>
          </a:p>
        </p:txBody>
      </p:sp>
      <p:sp>
        <p:nvSpPr>
          <p:cNvPr id="3" name="Title 2"/>
          <p:cNvSpPr>
            <a:spLocks noGrp="1"/>
          </p:cNvSpPr>
          <p:nvPr>
            <p:ph type="title"/>
          </p:nvPr>
        </p:nvSpPr>
        <p:spPr>
          <a:xfrm>
            <a:off x="257908" y="272598"/>
            <a:ext cx="7044592" cy="683723"/>
          </a:xfrm>
        </p:spPr>
        <p:txBody>
          <a:bodyPr>
            <a:noAutofit/>
          </a:bodyPr>
          <a:lstStyle/>
          <a:p>
            <a:r>
              <a:rPr lang="en-US" dirty="0" smtClean="0"/>
              <a:t>What is being done by our active managers?</a:t>
            </a:r>
            <a:r>
              <a:rPr lang="en-US" sz="2300" dirty="0"/>
              <a:t/>
            </a:r>
            <a:br>
              <a:rPr lang="en-US" sz="2300" dirty="0"/>
            </a:br>
            <a:r>
              <a:rPr lang="en-US" sz="1800" dirty="0" smtClean="0"/>
              <a:t>Breaking down specifics at each level</a:t>
            </a:r>
            <a:endParaRPr lang="en-US" altLang="en-US" sz="1800" dirty="0">
              <a:solidFill>
                <a:schemeClr val="accent1"/>
              </a:solidFill>
            </a:endParaRPr>
          </a:p>
        </p:txBody>
      </p:sp>
      <p:sp>
        <p:nvSpPr>
          <p:cNvPr id="15" name="Text Placeholder 3"/>
          <p:cNvSpPr>
            <a:spLocks noGrp="1"/>
          </p:cNvSpPr>
          <p:nvPr>
            <p:ph type="body" sz="quarter" idx="13"/>
          </p:nvPr>
        </p:nvSpPr>
        <p:spPr>
          <a:xfrm>
            <a:off x="0" y="1099008"/>
            <a:ext cx="9144000" cy="306261"/>
          </a:xfrm>
        </p:spPr>
        <p:txBody>
          <a:bodyPr>
            <a:noAutofit/>
          </a:bodyPr>
          <a:lstStyle/>
          <a:p>
            <a:pPr marL="114300" lvl="1" algn="ctr" defTabSz="609585">
              <a:spcBef>
                <a:spcPts val="600"/>
              </a:spcBef>
              <a:spcAft>
                <a:spcPts val="200"/>
              </a:spcAft>
              <a:buClr>
                <a:srgbClr val="BAD80A"/>
              </a:buClr>
              <a:buNone/>
              <a:defRPr/>
            </a:pPr>
            <a:r>
              <a:rPr lang="en-US" sz="1200" b="1" dirty="0" smtClean="0">
                <a:solidFill>
                  <a:srgbClr val="848484">
                    <a:lumMod val="75000"/>
                  </a:srgbClr>
                </a:solidFill>
                <a:latin typeface="+mn-lt"/>
              </a:rPr>
              <a:t>Below is a breakdown of what each active equity manager is doing at each level</a:t>
            </a:r>
            <a:endParaRPr lang="en-US" sz="1200" b="1" dirty="0">
              <a:solidFill>
                <a:srgbClr val="848484">
                  <a:lumMod val="75000"/>
                </a:srgbClr>
              </a:solidFill>
              <a:latin typeface="+mn-lt"/>
            </a:endParaRPr>
          </a:p>
        </p:txBody>
      </p:sp>
      <p:pic>
        <p:nvPicPr>
          <p:cNvPr id="4" name="Picture 3"/>
          <p:cNvPicPr>
            <a:picLocks noChangeAspect="1"/>
          </p:cNvPicPr>
          <p:nvPr/>
        </p:nvPicPr>
        <p:blipFill>
          <a:blip r:embed="rId2"/>
          <a:stretch>
            <a:fillRect/>
          </a:stretch>
        </p:blipFill>
        <p:spPr>
          <a:xfrm>
            <a:off x="883627" y="1370101"/>
            <a:ext cx="7376746" cy="5405943"/>
          </a:xfrm>
          <a:prstGeom prst="rect">
            <a:avLst/>
          </a:prstGeom>
        </p:spPr>
      </p:pic>
    </p:spTree>
    <p:extLst>
      <p:ext uri="{BB962C8B-B14F-4D97-AF65-F5344CB8AC3E}">
        <p14:creationId xmlns:p14="http://schemas.microsoft.com/office/powerpoint/2010/main" val="1318700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1E696145-907A-4B62-8AC7-A4E6A4A6F323}"/>
              </a:ext>
            </a:extLst>
          </p:cNvPr>
          <p:cNvPicPr>
            <a:picLocks noChangeAspect="1"/>
          </p:cNvPicPr>
          <p:nvPr/>
        </p:nvPicPr>
        <p:blipFill>
          <a:blip r:embed="rId2"/>
          <a:stretch>
            <a:fillRect/>
          </a:stretch>
        </p:blipFill>
        <p:spPr>
          <a:xfrm>
            <a:off x="4618208" y="2288192"/>
            <a:ext cx="4337987" cy="4068160"/>
          </a:xfrm>
          <a:prstGeom prst="rect">
            <a:avLst/>
          </a:prstGeom>
        </p:spPr>
      </p:pic>
      <p:sp>
        <p:nvSpPr>
          <p:cNvPr id="2" name="Slide Number Placeholder 1"/>
          <p:cNvSpPr>
            <a:spLocks noGrp="1"/>
          </p:cNvSpPr>
          <p:nvPr>
            <p:ph type="sldNum" sz="quarter" idx="12"/>
          </p:nvPr>
        </p:nvSpPr>
        <p:spPr/>
        <p:txBody>
          <a:bodyPr/>
          <a:lstStyle/>
          <a:p>
            <a:fld id="{BA4111AF-6F6F-0643-B4DB-D5DDF114BF9E}" type="slidenum">
              <a:rPr lang="en-US" smtClean="0">
                <a:solidFill>
                  <a:srgbClr val="FFFFFF">
                    <a:lumMod val="50000"/>
                  </a:srgbClr>
                </a:solidFill>
              </a:rPr>
              <a:pPr/>
              <a:t>2</a:t>
            </a:fld>
            <a:endParaRPr lang="en-US" dirty="0">
              <a:solidFill>
                <a:srgbClr val="FFFFFF">
                  <a:lumMod val="50000"/>
                </a:srgbClr>
              </a:solidFill>
            </a:endParaRPr>
          </a:p>
        </p:txBody>
      </p:sp>
      <p:sp>
        <p:nvSpPr>
          <p:cNvPr id="3" name="Title 2"/>
          <p:cNvSpPr>
            <a:spLocks noGrp="1"/>
          </p:cNvSpPr>
          <p:nvPr>
            <p:ph type="title"/>
          </p:nvPr>
        </p:nvSpPr>
        <p:spPr>
          <a:xfrm>
            <a:off x="428322" y="388090"/>
            <a:ext cx="7131538" cy="685840"/>
          </a:xfrm>
        </p:spPr>
        <p:txBody>
          <a:bodyPr>
            <a:noAutofit/>
          </a:bodyPr>
          <a:lstStyle/>
          <a:p>
            <a:r>
              <a:rPr lang="en-US" sz="2400" dirty="0">
                <a:solidFill>
                  <a:schemeClr val="accent1"/>
                </a:solidFill>
              </a:rPr>
              <a:t>Socially Responsible Investing</a:t>
            </a:r>
            <a:br>
              <a:rPr lang="en-US" sz="2400" dirty="0">
                <a:solidFill>
                  <a:schemeClr val="accent1"/>
                </a:solidFill>
              </a:rPr>
            </a:br>
            <a:r>
              <a:rPr lang="en-US" sz="2400" dirty="0">
                <a:solidFill>
                  <a:schemeClr val="accent1"/>
                </a:solidFill>
              </a:rPr>
              <a:t>Integrating ESG into our equity process</a:t>
            </a:r>
            <a:endParaRPr lang="en-US" altLang="en-US" sz="1800" dirty="0">
              <a:solidFill>
                <a:schemeClr val="accent1"/>
              </a:solidFill>
            </a:endParaRPr>
          </a:p>
        </p:txBody>
      </p:sp>
      <p:sp>
        <p:nvSpPr>
          <p:cNvPr id="11" name="Text Placeholder 3"/>
          <p:cNvSpPr>
            <a:spLocks noGrp="1"/>
          </p:cNvSpPr>
          <p:nvPr>
            <p:ph type="body" sz="quarter" idx="13"/>
          </p:nvPr>
        </p:nvSpPr>
        <p:spPr>
          <a:xfrm>
            <a:off x="545122" y="1146876"/>
            <a:ext cx="8141677" cy="673962"/>
          </a:xfrm>
        </p:spPr>
        <p:txBody>
          <a:bodyPr>
            <a:noAutofit/>
          </a:bodyPr>
          <a:lstStyle/>
          <a:p>
            <a:pPr marL="114300" lvl="1" defTabSz="609585">
              <a:spcBef>
                <a:spcPts val="600"/>
              </a:spcBef>
              <a:spcAft>
                <a:spcPts val="200"/>
              </a:spcAft>
              <a:buClr>
                <a:srgbClr val="BAD80A"/>
              </a:buClr>
              <a:buNone/>
              <a:defRPr/>
            </a:pPr>
            <a:r>
              <a:rPr lang="en-US" b="1" dirty="0">
                <a:solidFill>
                  <a:srgbClr val="848484">
                    <a:lumMod val="75000"/>
                  </a:srgbClr>
                </a:solidFill>
                <a:latin typeface="+mn-lt"/>
              </a:rPr>
              <a:t>Philosophy: </a:t>
            </a:r>
            <a:r>
              <a:rPr lang="en-US" dirty="0">
                <a:solidFill>
                  <a:srgbClr val="848484">
                    <a:lumMod val="75000"/>
                  </a:srgbClr>
                </a:solidFill>
                <a:latin typeface="+mn-lt"/>
              </a:rPr>
              <a:t>We believe integrating ESG factors into our investment process will enhance our evaluation of companies management and improve our risk adjusted performance.</a:t>
            </a:r>
            <a:endParaRPr lang="en-US" b="1" dirty="0">
              <a:solidFill>
                <a:srgbClr val="848484">
                  <a:lumMod val="75000"/>
                </a:srgbClr>
              </a:solidFill>
              <a:latin typeface="+mn-lt"/>
            </a:endParaRPr>
          </a:p>
          <a:p>
            <a:pPr marL="114300" lvl="1" defTabSz="609585">
              <a:spcBef>
                <a:spcPts val="600"/>
              </a:spcBef>
              <a:spcAft>
                <a:spcPts val="200"/>
              </a:spcAft>
              <a:buClr>
                <a:srgbClr val="BAD80A"/>
              </a:buClr>
              <a:buNone/>
              <a:defRPr/>
            </a:pPr>
            <a:endParaRPr lang="en-US" b="1" dirty="0">
              <a:solidFill>
                <a:srgbClr val="848484">
                  <a:lumMod val="75000"/>
                </a:srgbClr>
              </a:solidFill>
              <a:latin typeface="+mn-lt"/>
            </a:endParaRPr>
          </a:p>
          <a:p>
            <a:pPr marL="114300" lvl="1" defTabSz="609585">
              <a:spcBef>
                <a:spcPts val="600"/>
              </a:spcBef>
              <a:spcAft>
                <a:spcPts val="200"/>
              </a:spcAft>
              <a:buClr>
                <a:srgbClr val="BAD80A"/>
              </a:buClr>
              <a:buNone/>
              <a:defRPr/>
            </a:pPr>
            <a:endParaRPr lang="en-US" b="1" dirty="0">
              <a:solidFill>
                <a:srgbClr val="848484">
                  <a:lumMod val="75000"/>
                </a:srgbClr>
              </a:solidFill>
              <a:latin typeface="+mn-lt"/>
            </a:endParaRPr>
          </a:p>
        </p:txBody>
      </p:sp>
      <p:sp>
        <p:nvSpPr>
          <p:cNvPr id="19" name="Text Placeholder 3"/>
          <p:cNvSpPr>
            <a:spLocks noGrp="1"/>
          </p:cNvSpPr>
          <p:nvPr>
            <p:ph type="body" sz="quarter" idx="13"/>
          </p:nvPr>
        </p:nvSpPr>
        <p:spPr>
          <a:xfrm>
            <a:off x="428322" y="3938430"/>
            <a:ext cx="4125398" cy="2006170"/>
          </a:xfrm>
        </p:spPr>
        <p:txBody>
          <a:bodyPr>
            <a:noAutofit/>
          </a:bodyPr>
          <a:lstStyle/>
          <a:p>
            <a:pPr marL="114300" lvl="1" defTabSz="609585">
              <a:spcBef>
                <a:spcPts val="600"/>
              </a:spcBef>
              <a:spcAft>
                <a:spcPts val="200"/>
              </a:spcAft>
              <a:buClr>
                <a:srgbClr val="BAD80A"/>
              </a:buClr>
              <a:buNone/>
              <a:defRPr/>
            </a:pPr>
            <a:r>
              <a:rPr lang="en-US" b="1" dirty="0">
                <a:solidFill>
                  <a:srgbClr val="848484">
                    <a:lumMod val="75000"/>
                  </a:srgbClr>
                </a:solidFill>
                <a:latin typeface="+mn-lt"/>
              </a:rPr>
              <a:t>Importance of Governance</a:t>
            </a:r>
          </a:p>
          <a:p>
            <a:pPr marL="285750" lvl="1" indent="-285750" defTabSz="233363">
              <a:spcAft>
                <a:spcPts val="200"/>
              </a:spcAft>
              <a:buClr>
                <a:schemeClr val="accent1"/>
              </a:buClr>
              <a:buSzPct val="100000"/>
              <a:defRPr/>
            </a:pPr>
            <a:r>
              <a:rPr lang="en-US" dirty="0">
                <a:solidFill>
                  <a:schemeClr val="accent4"/>
                </a:solidFill>
                <a:cs typeface="Calibri Light"/>
              </a:rPr>
              <a:t>We believe that better run companies are better investments</a:t>
            </a:r>
          </a:p>
          <a:p>
            <a:pPr marL="285750" lvl="1" indent="-285750" defTabSz="233363">
              <a:spcAft>
                <a:spcPts val="200"/>
              </a:spcAft>
              <a:buClr>
                <a:schemeClr val="accent1"/>
              </a:buClr>
              <a:buSzPct val="100000"/>
              <a:defRPr/>
            </a:pPr>
            <a:r>
              <a:rPr lang="en-US" dirty="0">
                <a:solidFill>
                  <a:schemeClr val="accent4"/>
                </a:solidFill>
                <a:cs typeface="Calibri Light"/>
              </a:rPr>
              <a:t>Poorly run companies are prone to wasteful capital spending and value-destructive M&amp;A transactions</a:t>
            </a:r>
          </a:p>
          <a:p>
            <a:pPr marL="285750" lvl="1" indent="-285750" defTabSz="233363">
              <a:spcAft>
                <a:spcPts val="200"/>
              </a:spcAft>
              <a:buClr>
                <a:schemeClr val="accent1"/>
              </a:buClr>
              <a:buSzPct val="100000"/>
              <a:defRPr/>
            </a:pPr>
            <a:r>
              <a:rPr lang="en-US" dirty="0">
                <a:solidFill>
                  <a:schemeClr val="accent4"/>
                </a:solidFill>
                <a:cs typeface="Calibri Light"/>
              </a:rPr>
              <a:t>Studies have shown the Governance factor to improve returns and lower risks </a:t>
            </a:r>
          </a:p>
        </p:txBody>
      </p:sp>
      <p:sp>
        <p:nvSpPr>
          <p:cNvPr id="20" name="TextBox 19"/>
          <p:cNvSpPr txBox="1"/>
          <p:nvPr/>
        </p:nvSpPr>
        <p:spPr>
          <a:xfrm>
            <a:off x="4572000" y="2073946"/>
            <a:ext cx="4572000" cy="307777"/>
          </a:xfrm>
          <a:prstGeom prst="rect">
            <a:avLst/>
          </a:prstGeom>
          <a:noFill/>
        </p:spPr>
        <p:txBody>
          <a:bodyPr wrap="square" rtlCol="0">
            <a:spAutoFit/>
          </a:bodyPr>
          <a:lstStyle>
            <a:defPPr>
              <a:defRPr lang="en-US"/>
            </a:defPPr>
            <a:lvl1pPr algn="ctr">
              <a:defRPr sz="1400" b="1">
                <a:solidFill>
                  <a:srgbClr val="848484">
                    <a:lumMod val="75000"/>
                  </a:srgbClr>
                </a:solidFill>
              </a:defRPr>
            </a:lvl1pPr>
          </a:lstStyle>
          <a:p>
            <a:r>
              <a:rPr lang="en-US" dirty="0"/>
              <a:t>Enhancing a Successful Process</a:t>
            </a:r>
          </a:p>
        </p:txBody>
      </p:sp>
      <p:sp>
        <p:nvSpPr>
          <p:cNvPr id="14" name="Text Placeholder 3"/>
          <p:cNvSpPr>
            <a:spLocks noGrp="1"/>
          </p:cNvSpPr>
          <p:nvPr>
            <p:ph type="body" sz="quarter" idx="13"/>
          </p:nvPr>
        </p:nvSpPr>
        <p:spPr>
          <a:xfrm>
            <a:off x="545122" y="1986026"/>
            <a:ext cx="4008598" cy="1522756"/>
          </a:xfrm>
        </p:spPr>
        <p:txBody>
          <a:bodyPr>
            <a:noAutofit/>
          </a:bodyPr>
          <a:lstStyle/>
          <a:p>
            <a:pPr marL="114300" lvl="1" defTabSz="609585">
              <a:spcBef>
                <a:spcPts val="600"/>
              </a:spcBef>
              <a:spcAft>
                <a:spcPts val="200"/>
              </a:spcAft>
              <a:buClr>
                <a:srgbClr val="BAD80A"/>
              </a:buClr>
              <a:buNone/>
              <a:defRPr/>
            </a:pPr>
            <a:r>
              <a:rPr lang="en-US" b="1" dirty="0">
                <a:solidFill>
                  <a:srgbClr val="848484">
                    <a:lumMod val="75000"/>
                  </a:srgbClr>
                </a:solidFill>
                <a:latin typeface="+mn-lt"/>
              </a:rPr>
              <a:t>The Process</a:t>
            </a:r>
          </a:p>
          <a:p>
            <a:pPr marL="285750" lvl="1" indent="-285750" defTabSz="233363">
              <a:spcAft>
                <a:spcPts val="200"/>
              </a:spcAft>
              <a:buClr>
                <a:schemeClr val="accent1"/>
              </a:buClr>
              <a:buSzPct val="100000"/>
              <a:defRPr/>
            </a:pPr>
            <a:r>
              <a:rPr lang="en-US" dirty="0">
                <a:solidFill>
                  <a:schemeClr val="accent4"/>
                </a:solidFill>
                <a:cs typeface="Calibri Light"/>
              </a:rPr>
              <a:t>Enhance fundamental analysis with ESG overviews</a:t>
            </a:r>
          </a:p>
          <a:p>
            <a:pPr marL="285750" lvl="1" indent="-285750" defTabSz="233363">
              <a:spcAft>
                <a:spcPts val="200"/>
              </a:spcAft>
              <a:buClr>
                <a:schemeClr val="accent1"/>
              </a:buClr>
              <a:buSzPct val="100000"/>
              <a:defRPr/>
            </a:pPr>
            <a:r>
              <a:rPr lang="en-US" dirty="0">
                <a:solidFill>
                  <a:schemeClr val="accent4"/>
                </a:solidFill>
                <a:cs typeface="Calibri Light"/>
              </a:rPr>
              <a:t>Combine news-based ESG rankings with company disclosure-based ESG rankings </a:t>
            </a:r>
          </a:p>
          <a:p>
            <a:pPr marL="285750" lvl="1" indent="-285750" defTabSz="233363">
              <a:spcAft>
                <a:spcPts val="200"/>
              </a:spcAft>
              <a:buClr>
                <a:schemeClr val="accent1"/>
              </a:buClr>
              <a:buSzPct val="100000"/>
              <a:defRPr/>
            </a:pPr>
            <a:r>
              <a:rPr lang="en-US" dirty="0">
                <a:solidFill>
                  <a:schemeClr val="accent4"/>
                </a:solidFill>
                <a:cs typeface="Calibri Light"/>
              </a:rPr>
              <a:t>Monitor trends and evaluate rankings</a:t>
            </a:r>
          </a:p>
        </p:txBody>
      </p:sp>
    </p:spTree>
    <p:extLst>
      <p:ext uri="{BB962C8B-B14F-4D97-AF65-F5344CB8AC3E}">
        <p14:creationId xmlns:p14="http://schemas.microsoft.com/office/powerpoint/2010/main" val="1982585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4111AF-6F6F-0643-B4DB-D5DDF114BF9E}" type="slidenum">
              <a:rPr kumimoji="0" lang="en-US" sz="1200" b="0" i="0" u="none" strike="noStrike" kern="1200" cap="none" spc="0" normalizeH="0" baseline="0" noProof="0" smtClean="0">
                <a:ln>
                  <a:noFill/>
                </a:ln>
                <a:solidFill>
                  <a:srgbClr val="FFFFFF">
                    <a:lumMod val="50000"/>
                  </a:srgbClr>
                </a:solidFill>
                <a:effectLst/>
                <a:uLnTx/>
                <a:uFillTx/>
                <a:latin typeface="Georgia" panose="02040502050405020303"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FFFFFF">
                  <a:lumMod val="50000"/>
                </a:srgbClr>
              </a:solidFill>
              <a:effectLst/>
              <a:uLnTx/>
              <a:uFillTx/>
              <a:latin typeface="Georgia" panose="02040502050405020303" pitchFamily="18" charset="0"/>
              <a:ea typeface="+mn-ea"/>
              <a:cs typeface="+mn-cs"/>
            </a:endParaRPr>
          </a:p>
        </p:txBody>
      </p:sp>
      <p:sp>
        <p:nvSpPr>
          <p:cNvPr id="3" name="Title 2"/>
          <p:cNvSpPr>
            <a:spLocks noGrp="1"/>
          </p:cNvSpPr>
          <p:nvPr>
            <p:ph type="title"/>
          </p:nvPr>
        </p:nvSpPr>
        <p:spPr>
          <a:xfrm>
            <a:off x="257908" y="272598"/>
            <a:ext cx="6434356" cy="683723"/>
          </a:xfrm>
        </p:spPr>
        <p:txBody>
          <a:bodyPr>
            <a:noAutofit/>
          </a:bodyPr>
          <a:lstStyle/>
          <a:p>
            <a:r>
              <a:rPr lang="en-US" dirty="0"/>
              <a:t>Growth in Intangibles </a:t>
            </a:r>
            <a:r>
              <a:rPr lang="en-US" sz="2300" dirty="0"/>
              <a:t/>
            </a:r>
            <a:br>
              <a:rPr lang="en-US" sz="2300" dirty="0"/>
            </a:br>
            <a:r>
              <a:rPr lang="en-US" sz="2300"/>
              <a:t>The way c</a:t>
            </a:r>
            <a:r>
              <a:rPr lang="en-US" sz="2000"/>
              <a:t>ompanies </a:t>
            </a:r>
            <a:r>
              <a:rPr lang="en-US" sz="2000" dirty="0"/>
              <a:t>are valued is evolving  </a:t>
            </a:r>
            <a:endParaRPr lang="en-US" altLang="en-US" sz="2000" dirty="0"/>
          </a:p>
        </p:txBody>
      </p:sp>
      <p:sp>
        <p:nvSpPr>
          <p:cNvPr id="4" name="Text Placeholder 3"/>
          <p:cNvSpPr>
            <a:spLocks noGrp="1"/>
          </p:cNvSpPr>
          <p:nvPr>
            <p:ph type="body" sz="quarter" idx="13"/>
          </p:nvPr>
        </p:nvSpPr>
        <p:spPr>
          <a:xfrm>
            <a:off x="159390" y="1167785"/>
            <a:ext cx="4303553" cy="3186101"/>
          </a:xfrm>
        </p:spPr>
        <p:txBody>
          <a:bodyPr>
            <a:noAutofit/>
          </a:bodyPr>
          <a:lstStyle/>
          <a:p>
            <a:pPr marL="0" lvl="1" indent="0">
              <a:lnSpc>
                <a:spcPct val="110000"/>
              </a:lnSpc>
              <a:spcBef>
                <a:spcPts val="600"/>
              </a:spcBef>
              <a:spcAft>
                <a:spcPts val="200"/>
              </a:spcAft>
              <a:buClr>
                <a:srgbClr val="487D2F">
                  <a:lumMod val="75000"/>
                </a:srgbClr>
              </a:buClr>
              <a:buSzPct val="100000"/>
              <a:buNone/>
              <a:defRPr/>
            </a:pPr>
            <a:r>
              <a:rPr lang="en-US" sz="1100" b="1" dirty="0">
                <a:solidFill>
                  <a:srgbClr val="848484">
                    <a:lumMod val="75000"/>
                  </a:srgbClr>
                </a:solidFill>
                <a:latin typeface="+mn-lt"/>
              </a:rPr>
              <a:t>What is an intangible asset? </a:t>
            </a:r>
          </a:p>
          <a:p>
            <a:pPr marL="285750" lvl="1" indent="-285750">
              <a:lnSpc>
                <a:spcPct val="110000"/>
              </a:lnSpc>
              <a:spcAft>
                <a:spcPts val="200"/>
              </a:spcAft>
              <a:buClr>
                <a:srgbClr val="487D2F">
                  <a:lumMod val="75000"/>
                </a:srgbClr>
              </a:buClr>
              <a:buSzPct val="100000"/>
              <a:defRPr/>
            </a:pPr>
            <a:r>
              <a:rPr lang="en-US" sz="1100" dirty="0">
                <a:solidFill>
                  <a:srgbClr val="848484">
                    <a:lumMod val="75000"/>
                  </a:srgbClr>
                </a:solidFill>
              </a:rPr>
              <a:t>Non-physical attribute that costs a company time and money, delivering value over time; not considered capital expenditure</a:t>
            </a:r>
            <a:endParaRPr lang="en-US" sz="1100" dirty="0">
              <a:solidFill>
                <a:srgbClr val="848484">
                  <a:lumMod val="75000"/>
                </a:srgbClr>
              </a:solidFill>
              <a:latin typeface="+mj-lt"/>
            </a:endParaRPr>
          </a:p>
          <a:p>
            <a:pPr indent="-742932">
              <a:lnSpc>
                <a:spcPct val="110000"/>
              </a:lnSpc>
              <a:spcAft>
                <a:spcPts val="200"/>
              </a:spcAft>
              <a:buClr>
                <a:srgbClr val="487D2F">
                  <a:lumMod val="75000"/>
                </a:srgbClr>
              </a:buClr>
              <a:buSzPct val="100000"/>
              <a:defRPr/>
            </a:pPr>
            <a:r>
              <a:rPr lang="en-US" sz="1100" b="1" dirty="0">
                <a:solidFill>
                  <a:srgbClr val="848484">
                    <a:lumMod val="75000"/>
                  </a:srgbClr>
                </a:solidFill>
                <a:latin typeface="+mn-lt"/>
              </a:rPr>
              <a:t>What should we know about intangibles?</a:t>
            </a:r>
          </a:p>
          <a:p>
            <a:pPr marL="285750" lvl="1" indent="-285750">
              <a:lnSpc>
                <a:spcPct val="110000"/>
              </a:lnSpc>
              <a:spcAft>
                <a:spcPts val="200"/>
              </a:spcAft>
              <a:buClr>
                <a:srgbClr val="487D2F">
                  <a:lumMod val="75000"/>
                </a:srgbClr>
              </a:buClr>
              <a:defRPr/>
            </a:pPr>
            <a:r>
              <a:rPr lang="en-US" sz="1100" b="1" dirty="0">
                <a:solidFill>
                  <a:srgbClr val="848484">
                    <a:lumMod val="75000"/>
                  </a:srgbClr>
                </a:solidFill>
                <a:latin typeface="+mn-lt"/>
              </a:rPr>
              <a:t>Growing in Value &amp; Importance: </a:t>
            </a:r>
            <a:r>
              <a:rPr lang="en-US" sz="1100" dirty="0">
                <a:solidFill>
                  <a:srgbClr val="848484">
                    <a:lumMod val="75000"/>
                  </a:srgbClr>
                </a:solidFill>
                <a:latin typeface="+mn-lt"/>
              </a:rPr>
              <a:t>intangibles make up over 80% of the market value of the S&amp;P 500</a:t>
            </a:r>
            <a:endParaRPr lang="en-US" sz="1100" b="1" dirty="0">
              <a:solidFill>
                <a:srgbClr val="848484">
                  <a:lumMod val="75000"/>
                </a:srgbClr>
              </a:solidFill>
              <a:latin typeface="+mn-lt"/>
            </a:endParaRPr>
          </a:p>
          <a:p>
            <a:pPr marL="285750" lvl="1" indent="-285750">
              <a:lnSpc>
                <a:spcPct val="110000"/>
              </a:lnSpc>
              <a:spcAft>
                <a:spcPts val="200"/>
              </a:spcAft>
              <a:buClr>
                <a:srgbClr val="487D2F">
                  <a:lumMod val="75000"/>
                </a:srgbClr>
              </a:buClr>
              <a:defRPr/>
            </a:pPr>
            <a:r>
              <a:rPr lang="en-US" sz="1100" b="1" dirty="0">
                <a:solidFill>
                  <a:srgbClr val="848484">
                    <a:lumMod val="75000"/>
                  </a:srgbClr>
                </a:solidFill>
              </a:rPr>
              <a:t>Major Effect on Valuation:</a:t>
            </a:r>
            <a:r>
              <a:rPr lang="en-US" sz="1100" dirty="0">
                <a:solidFill>
                  <a:srgbClr val="848484">
                    <a:lumMod val="75000"/>
                  </a:srgbClr>
                </a:solidFill>
              </a:rPr>
              <a:t> profitable companies with high intangibles tend to have higher ROIC and higher valuation</a:t>
            </a:r>
            <a:endParaRPr lang="en-US" sz="1100" b="1" dirty="0">
              <a:solidFill>
                <a:srgbClr val="848484">
                  <a:lumMod val="75000"/>
                </a:srgbClr>
              </a:solidFill>
              <a:latin typeface="+mn-lt"/>
            </a:endParaRPr>
          </a:p>
          <a:p>
            <a:pPr marL="285750" lvl="1" indent="-285750">
              <a:lnSpc>
                <a:spcPct val="110000"/>
              </a:lnSpc>
              <a:spcAft>
                <a:spcPts val="200"/>
              </a:spcAft>
              <a:buClr>
                <a:srgbClr val="487D2F">
                  <a:lumMod val="75000"/>
                </a:srgbClr>
              </a:buClr>
              <a:defRPr/>
            </a:pPr>
            <a:r>
              <a:rPr lang="en-US" sz="1100" b="1" dirty="0">
                <a:solidFill>
                  <a:srgbClr val="848484">
                    <a:lumMod val="75000"/>
                  </a:srgbClr>
                </a:solidFill>
                <a:latin typeface="+mn-lt"/>
              </a:rPr>
              <a:t>Scalability: </a:t>
            </a:r>
            <a:r>
              <a:rPr lang="en-US" sz="1100" dirty="0">
                <a:solidFill>
                  <a:srgbClr val="848484">
                    <a:lumMod val="75000"/>
                  </a:srgbClr>
                </a:solidFill>
                <a:latin typeface="+mn-lt"/>
              </a:rPr>
              <a:t>unique intangible assets can drive competitive advantages</a:t>
            </a:r>
          </a:p>
          <a:p>
            <a:pPr marL="285750" lvl="1" indent="-285750">
              <a:lnSpc>
                <a:spcPct val="110000"/>
              </a:lnSpc>
              <a:spcAft>
                <a:spcPts val="200"/>
              </a:spcAft>
              <a:buClr>
                <a:srgbClr val="487D2F">
                  <a:lumMod val="75000"/>
                </a:srgbClr>
              </a:buClr>
              <a:defRPr/>
            </a:pPr>
            <a:r>
              <a:rPr lang="en-US" sz="1100" b="1" dirty="0">
                <a:solidFill>
                  <a:srgbClr val="848484">
                    <a:lumMod val="75000"/>
                  </a:srgbClr>
                </a:solidFill>
              </a:rPr>
              <a:t>Difficult to Quantify: </a:t>
            </a:r>
            <a:r>
              <a:rPr lang="en-US" sz="1100" dirty="0">
                <a:solidFill>
                  <a:srgbClr val="848484">
                    <a:lumMod val="75000"/>
                  </a:srgbClr>
                </a:solidFill>
              </a:rPr>
              <a:t>valuations of intangibles are frequently not listed on balance sheets as they generally do not have secondary markets.</a:t>
            </a:r>
            <a:endParaRPr lang="en-US" sz="1100" dirty="0">
              <a:solidFill>
                <a:srgbClr val="848484">
                  <a:lumMod val="75000"/>
                </a:srgbClr>
              </a:solidFill>
              <a:latin typeface="+mn-lt"/>
            </a:endParaRPr>
          </a:p>
          <a:p>
            <a:pPr marL="400039" lvl="2" indent="0">
              <a:lnSpc>
                <a:spcPct val="110000"/>
              </a:lnSpc>
              <a:spcAft>
                <a:spcPts val="200"/>
              </a:spcAft>
              <a:buClr>
                <a:srgbClr val="487D2F">
                  <a:lumMod val="75000"/>
                </a:srgbClr>
              </a:buClr>
              <a:buNone/>
              <a:defRPr/>
            </a:pPr>
            <a:endParaRPr lang="en-US" sz="1100" b="1" dirty="0">
              <a:solidFill>
                <a:srgbClr val="848484">
                  <a:lumMod val="75000"/>
                </a:srgbClr>
              </a:solidFill>
              <a:latin typeface="+mn-lt"/>
            </a:endParaRPr>
          </a:p>
        </p:txBody>
      </p:sp>
      <p:sp>
        <p:nvSpPr>
          <p:cNvPr id="14" name="TextBox 13"/>
          <p:cNvSpPr txBox="1"/>
          <p:nvPr/>
        </p:nvSpPr>
        <p:spPr>
          <a:xfrm>
            <a:off x="-1" y="4426850"/>
            <a:ext cx="4572001" cy="276999"/>
          </a:xfrm>
          <a:prstGeom prst="rect">
            <a:avLst/>
          </a:prstGeom>
          <a:noFill/>
        </p:spPr>
        <p:txBody>
          <a:bodyPr wrap="square" rtlCol="0">
            <a:spAutoFit/>
          </a:bodyPr>
          <a:lstStyle>
            <a:defPPr>
              <a:defRPr lang="en-US"/>
            </a:defPPr>
            <a:lvl1pPr algn="ctr">
              <a:defRPr sz="1400" b="1">
                <a:solidFill>
                  <a:srgbClr val="848484">
                    <a:lumMod val="75000"/>
                  </a:srgbClr>
                </a:solidFill>
              </a:defRPr>
            </a:lvl1p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Intangible Asset Examples</a:t>
            </a:r>
          </a:p>
        </p:txBody>
      </p:sp>
      <p:sp>
        <p:nvSpPr>
          <p:cNvPr id="11" name="TextBox 10"/>
          <p:cNvSpPr txBox="1"/>
          <p:nvPr/>
        </p:nvSpPr>
        <p:spPr>
          <a:xfrm>
            <a:off x="4770389" y="4100397"/>
            <a:ext cx="4222610" cy="2450414"/>
          </a:xfrm>
          <a:prstGeom prst="rect">
            <a:avLst/>
          </a:prstGeom>
          <a:noFill/>
        </p:spPr>
        <p:txBody>
          <a:bodyPr wrap="square" rtlCol="0">
            <a:spAutoFit/>
          </a:bodyPr>
          <a:lstStyle/>
          <a:p>
            <a:pPr marL="114300" marR="0" lvl="1" indent="-285744" algn="l" defTabSz="609585" rtl="0" eaLnBrk="1" fontAlgn="auto" latinLnBrk="0" hangingPunct="1">
              <a:lnSpc>
                <a:spcPct val="90000"/>
              </a:lnSpc>
              <a:spcBef>
                <a:spcPts val="600"/>
              </a:spcBef>
              <a:spcAft>
                <a:spcPts val="200"/>
              </a:spcAft>
              <a:buClr>
                <a:srgbClr val="BAD80A"/>
              </a:buClr>
              <a:buSzTx/>
              <a:buFontTx/>
              <a:buNone/>
              <a:tabLst/>
              <a:defRPr/>
            </a:pPr>
            <a:r>
              <a:rPr kumimoji="0" lang="en-US" sz="11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How can ESG help mitigate risk?</a:t>
            </a:r>
          </a:p>
          <a:p>
            <a:pPr marL="285750" marR="0" lvl="1" indent="-285750" algn="l" defTabSz="457189" rtl="0" eaLnBrk="1" fontAlgn="auto" latinLnBrk="0" hangingPunct="1">
              <a:lnSpc>
                <a:spcPct val="100000"/>
              </a:lnSpc>
              <a:spcBef>
                <a:spcPts val="600"/>
              </a:spcBef>
              <a:spcAft>
                <a:spcPts val="200"/>
              </a:spcAft>
              <a:buClr>
                <a:srgbClr val="487D2F">
                  <a:lumMod val="75000"/>
                </a:srgbClr>
              </a:buClr>
              <a:buSzPct val="100000"/>
              <a:buFont typeface="Georgia" panose="02040502050405020303" pitchFamily="18" charset="0"/>
              <a:buChar char="›"/>
              <a:tabLst/>
              <a:defRPr/>
            </a:pPr>
            <a:r>
              <a:rPr kumimoji="0" lang="en-US" sz="1100" b="0"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As intangibles increase as a percentage of market value, the need for companies to protect their moat becomes more vital</a:t>
            </a:r>
          </a:p>
          <a:p>
            <a:pPr marL="742950" marR="0" lvl="2" indent="-285750" algn="l" defTabSz="457189" rtl="0" eaLnBrk="1" fontAlgn="auto" latinLnBrk="0" hangingPunct="1">
              <a:lnSpc>
                <a:spcPct val="100000"/>
              </a:lnSpc>
              <a:spcBef>
                <a:spcPts val="600"/>
              </a:spcBef>
              <a:spcAft>
                <a:spcPts val="200"/>
              </a:spcAft>
              <a:buClr>
                <a:srgbClr val="487D2F">
                  <a:lumMod val="75000"/>
                </a:srgbClr>
              </a:buClr>
              <a:buSzPct val="100000"/>
              <a:buFont typeface="Georgia" panose="02040502050405020303" pitchFamily="18" charset="0"/>
              <a:buChar char="›"/>
              <a:tabLst/>
              <a:defRPr/>
            </a:pPr>
            <a:r>
              <a:rPr kumimoji="0" lang="en-US" sz="11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Brand &amp; Trademark</a:t>
            </a:r>
            <a:r>
              <a:rPr kumimoji="0" lang="en-US" sz="1100" b="0"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 avoiding circumstances that tarnish a company’s image</a:t>
            </a:r>
          </a:p>
          <a:p>
            <a:pPr marL="742950" marR="0" lvl="2" indent="-285750" algn="l" defTabSz="457189" rtl="0" eaLnBrk="1" fontAlgn="auto" latinLnBrk="0" hangingPunct="1">
              <a:lnSpc>
                <a:spcPct val="100000"/>
              </a:lnSpc>
              <a:spcBef>
                <a:spcPts val="600"/>
              </a:spcBef>
              <a:spcAft>
                <a:spcPts val="200"/>
              </a:spcAft>
              <a:buClr>
                <a:srgbClr val="487D2F">
                  <a:lumMod val="75000"/>
                </a:srgbClr>
              </a:buClr>
              <a:buSzPct val="100000"/>
              <a:buFont typeface="Georgia" panose="02040502050405020303" pitchFamily="18" charset="0"/>
              <a:buChar char="›"/>
              <a:tabLst/>
              <a:defRPr/>
            </a:pPr>
            <a:r>
              <a:rPr kumimoji="0" lang="en-US" sz="11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Knowledge</a:t>
            </a:r>
            <a:r>
              <a:rPr kumimoji="0" lang="en-US" sz="1100" b="0"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 treating employees fairly to limit turnover in order to keep top workers in-house</a:t>
            </a:r>
          </a:p>
          <a:p>
            <a:pPr marL="285750" marR="0" lvl="1" indent="-285750" algn="l" defTabSz="457189" rtl="0" eaLnBrk="1" fontAlgn="auto" latinLnBrk="0" hangingPunct="1">
              <a:lnSpc>
                <a:spcPct val="100000"/>
              </a:lnSpc>
              <a:spcBef>
                <a:spcPts val="600"/>
              </a:spcBef>
              <a:spcAft>
                <a:spcPts val="200"/>
              </a:spcAft>
              <a:buClr>
                <a:srgbClr val="487D2F">
                  <a:lumMod val="75000"/>
                </a:srgbClr>
              </a:buClr>
              <a:buSzPct val="100000"/>
              <a:buFont typeface="Georgia" panose="02040502050405020303" pitchFamily="18" charset="0"/>
              <a:buChar char="›"/>
              <a:tabLst/>
              <a:defRPr/>
            </a:pPr>
            <a:r>
              <a:rPr kumimoji="0" lang="en-US" sz="1100" b="0"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ESG scoring provides us an additional resource to monitor company behavior and potentially avoid risks that could diminish the intangible value of our investments</a:t>
            </a:r>
          </a:p>
          <a:p>
            <a:pPr marL="285750" marR="0" lvl="1" indent="-285750" algn="l" defTabSz="457189" rtl="0" eaLnBrk="1" fontAlgn="auto" latinLnBrk="0" hangingPunct="1">
              <a:lnSpc>
                <a:spcPct val="100000"/>
              </a:lnSpc>
              <a:spcBef>
                <a:spcPts val="600"/>
              </a:spcBef>
              <a:spcAft>
                <a:spcPts val="200"/>
              </a:spcAft>
              <a:buClr>
                <a:srgbClr val="487D2F">
                  <a:lumMod val="75000"/>
                </a:srgbClr>
              </a:buClr>
              <a:buSzPct val="100000"/>
              <a:buFont typeface="Georgia" panose="02040502050405020303" pitchFamily="18" charset="0"/>
              <a:buChar char="›"/>
              <a:tabLst/>
              <a:defRPr/>
            </a:pPr>
            <a:endParaRPr kumimoji="0" lang="en-US" sz="11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endParaRPr>
          </a:p>
        </p:txBody>
      </p:sp>
      <p:sp>
        <p:nvSpPr>
          <p:cNvPr id="13" name="TextBox 5"/>
          <p:cNvSpPr txBox="1">
            <a:spLocks noChangeArrowheads="1"/>
          </p:cNvSpPr>
          <p:nvPr/>
        </p:nvSpPr>
        <p:spPr bwMode="auto">
          <a:xfrm>
            <a:off x="4916071" y="6622005"/>
            <a:ext cx="37896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Arial Narrow" panose="020B0606020202030204"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Arial Narrow" panose="020B0606020202030204"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Arial Narrow" panose="020B0606020202030204"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Arial Narrow" panose="020B0606020202030204"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Arial Narrow" panose="020B0606020202030204" pitchFamily="34" charset="0"/>
              </a:defRPr>
            </a:lvl9pPr>
          </a:lstStyle>
          <a:p>
            <a:pPr marL="0" marR="0" lvl="0" indent="0" algn="l" defTabSz="609585" rtl="0" eaLnBrk="1" fontAlgn="auto" latinLnBrk="0" hangingPunct="1">
              <a:lnSpc>
                <a:spcPct val="100000"/>
              </a:lnSpc>
              <a:spcBef>
                <a:spcPct val="50000"/>
              </a:spcBef>
              <a:spcAft>
                <a:spcPts val="0"/>
              </a:spcAft>
              <a:buClrTx/>
              <a:buSzTx/>
              <a:buFontTx/>
              <a:buNone/>
              <a:tabLst/>
              <a:defRPr/>
            </a:pPr>
            <a:r>
              <a:rPr kumimoji="0" lang="en-US" altLang="en-US" sz="800" b="0" i="1" u="none" strike="noStrike" kern="1200" cap="none" spc="0" normalizeH="0" baseline="0" noProof="0" dirty="0">
                <a:ln>
                  <a:noFill/>
                </a:ln>
                <a:solidFill>
                  <a:srgbClr val="6A6A6A"/>
                </a:solidFill>
                <a:effectLst/>
                <a:uLnTx/>
                <a:uFillTx/>
                <a:latin typeface="Georgia" panose="02040502050405020303"/>
                <a:ea typeface="+mn-ea"/>
                <a:cs typeface="+mn-cs"/>
              </a:rPr>
              <a:t>Information is current and believed to be accurate as of 06/30/2018</a:t>
            </a:r>
          </a:p>
        </p:txBody>
      </p:sp>
      <p:sp>
        <p:nvSpPr>
          <p:cNvPr id="15" name="TextBox 5"/>
          <p:cNvSpPr txBox="1">
            <a:spLocks noChangeArrowheads="1"/>
          </p:cNvSpPr>
          <p:nvPr/>
        </p:nvSpPr>
        <p:spPr bwMode="auto">
          <a:xfrm>
            <a:off x="4916071" y="3735414"/>
            <a:ext cx="30748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700"/>
              </a:spcBef>
              <a:buClr>
                <a:schemeClr val="accent2"/>
              </a:buClr>
              <a:buSzPct val="60000"/>
              <a:buFont typeface="Wingdings" pitchFamily="2" charset="2"/>
              <a:buChar char=""/>
              <a:defRPr sz="2900">
                <a:solidFill>
                  <a:schemeClr val="tx1"/>
                </a:solidFill>
                <a:latin typeface="Arial Narrow" pitchFamily="34" charset="0"/>
              </a:defRPr>
            </a:lvl1pPr>
            <a:lvl2pPr marL="742950" indent="-285750" eaLnBrk="0" hangingPunct="0">
              <a:spcBef>
                <a:spcPts val="550"/>
              </a:spcBef>
              <a:buClr>
                <a:schemeClr val="accent1"/>
              </a:buClr>
              <a:buSzPct val="70000"/>
              <a:buFont typeface="Wingdings 2" pitchFamily="18" charset="2"/>
              <a:buChar char=""/>
              <a:defRPr sz="2600">
                <a:solidFill>
                  <a:schemeClr val="tx1"/>
                </a:solidFill>
                <a:latin typeface="Arial Narrow" pitchFamily="34" charset="0"/>
              </a:defRPr>
            </a:lvl2pPr>
            <a:lvl3pPr marL="1143000" indent="-228600" eaLnBrk="0" hangingPunct="0">
              <a:spcBef>
                <a:spcPts val="500"/>
              </a:spcBef>
              <a:buClr>
                <a:schemeClr val="accent2"/>
              </a:buClr>
              <a:buSzPct val="75000"/>
              <a:buFont typeface="Wingdings" pitchFamily="2" charset="2"/>
              <a:buChar char=""/>
              <a:defRPr sz="2300">
                <a:solidFill>
                  <a:schemeClr val="tx1"/>
                </a:solidFill>
                <a:latin typeface="Arial Narrow" pitchFamily="34" charset="0"/>
              </a:defRPr>
            </a:lvl3pPr>
            <a:lvl4pPr marL="1600200" indent="-228600" eaLnBrk="0" hangingPunct="0">
              <a:spcBef>
                <a:spcPts val="400"/>
              </a:spcBef>
              <a:buClr>
                <a:srgbClr val="A5AB81"/>
              </a:buClr>
              <a:buSzPct val="75000"/>
              <a:buFont typeface="Wingdings" pitchFamily="2" charset="2"/>
              <a:buChar char=""/>
              <a:defRPr sz="2000">
                <a:solidFill>
                  <a:schemeClr val="tx1"/>
                </a:solidFill>
                <a:latin typeface="Arial Narrow" pitchFamily="34" charset="0"/>
              </a:defRPr>
            </a:lvl4pPr>
            <a:lvl5pPr marL="2057400" indent="-228600" eaLnBrk="0" hangingPunct="0">
              <a:spcBef>
                <a:spcPts val="400"/>
              </a:spcBef>
              <a:buClr>
                <a:srgbClr val="D8B25C"/>
              </a:buClr>
              <a:buSzPct val="65000"/>
              <a:buFont typeface="Wingdings" pitchFamily="2" charset="2"/>
              <a:buChar char=""/>
              <a:defRPr sz="2000">
                <a:solidFill>
                  <a:schemeClr val="tx1"/>
                </a:solidFill>
                <a:latin typeface="Arial Narrow" pitchFamily="34" charset="0"/>
              </a:defRPr>
            </a:lvl5pPr>
            <a:lvl6pPr marL="25146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6pPr>
            <a:lvl7pPr marL="29718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7pPr>
            <a:lvl8pPr marL="34290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8pPr>
            <a:lvl9pPr marL="38862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9pPr>
          </a:lstStyle>
          <a:p>
            <a:pPr marL="0" marR="0" lvl="0" indent="0" algn="l" defTabSz="609585" rtl="0" eaLnBrk="1" fontAlgn="auto" latinLnBrk="0" hangingPunct="1">
              <a:lnSpc>
                <a:spcPct val="100000"/>
              </a:lnSpc>
              <a:spcBef>
                <a:spcPct val="50000"/>
              </a:spcBef>
              <a:spcAft>
                <a:spcPts val="0"/>
              </a:spcAft>
              <a:buClrTx/>
              <a:buSzTx/>
              <a:buFontTx/>
              <a:buNone/>
              <a:tabLst/>
              <a:defRPr/>
            </a:pPr>
            <a:r>
              <a:rPr kumimoji="0" lang="en-US" altLang="en-US" sz="800" b="0" i="0" u="none" strike="noStrike" kern="1200" cap="none" spc="0" normalizeH="0" baseline="0" noProof="0" dirty="0">
                <a:ln>
                  <a:noFill/>
                </a:ln>
                <a:solidFill>
                  <a:srgbClr val="FFFFFF">
                    <a:lumMod val="50000"/>
                  </a:srgbClr>
                </a:solidFill>
                <a:effectLst/>
                <a:uLnTx/>
                <a:uFillTx/>
                <a:latin typeface="Georgia" panose="02040502050405020303"/>
                <a:ea typeface="MS PGothic" pitchFamily="34" charset="-128"/>
                <a:cs typeface="+mn-cs"/>
              </a:rPr>
              <a:t>Source: Intangible Asset Market Value Study 2017, Ocean </a:t>
            </a:r>
            <a:r>
              <a:rPr kumimoji="0" lang="en-US" altLang="en-US" sz="800" b="0" i="0" u="none" strike="noStrike" kern="1200" cap="none" spc="0" normalizeH="0" baseline="0" noProof="0" dirty="0" err="1">
                <a:ln>
                  <a:noFill/>
                </a:ln>
                <a:solidFill>
                  <a:srgbClr val="FFFFFF">
                    <a:lumMod val="50000"/>
                  </a:srgbClr>
                </a:solidFill>
                <a:effectLst/>
                <a:uLnTx/>
                <a:uFillTx/>
                <a:latin typeface="Georgia" panose="02040502050405020303"/>
                <a:ea typeface="MS PGothic" pitchFamily="34" charset="-128"/>
                <a:cs typeface="+mn-cs"/>
              </a:rPr>
              <a:t>Tomo</a:t>
            </a:r>
            <a:endParaRPr kumimoji="0" lang="en-US" altLang="en-US" sz="600" b="0" i="0" u="none" strike="noStrike" kern="1200" cap="none" spc="0" normalizeH="0" baseline="0" noProof="0" dirty="0">
              <a:ln>
                <a:noFill/>
              </a:ln>
              <a:solidFill>
                <a:srgbClr val="FFFFFF">
                  <a:lumMod val="50000"/>
                </a:srgbClr>
              </a:solidFill>
              <a:effectLst/>
              <a:uLnTx/>
              <a:uFillTx/>
              <a:latin typeface="Georgia" panose="02040502050405020303"/>
              <a:ea typeface="MS PGothic" pitchFamily="34" charset="-128"/>
              <a:cs typeface="+mn-cs"/>
            </a:endParaRPr>
          </a:p>
        </p:txBody>
      </p:sp>
      <p:sp>
        <p:nvSpPr>
          <p:cNvPr id="17" name="TextBox 16"/>
          <p:cNvSpPr txBox="1"/>
          <p:nvPr/>
        </p:nvSpPr>
        <p:spPr>
          <a:xfrm>
            <a:off x="4572000" y="1168182"/>
            <a:ext cx="4572000" cy="276999"/>
          </a:xfrm>
          <a:prstGeom prst="rect">
            <a:avLst/>
          </a:prstGeom>
          <a:noFill/>
        </p:spPr>
        <p:txBody>
          <a:bodyPr wrap="square" rtlCol="0">
            <a:spAutoFit/>
          </a:bodyPr>
          <a:lstStyle>
            <a:defPPr>
              <a:defRPr lang="en-US"/>
            </a:defPPr>
            <a:lvl1pPr algn="ctr">
              <a:defRPr sz="1400" b="1">
                <a:solidFill>
                  <a:srgbClr val="848484">
                    <a:lumMod val="75000"/>
                  </a:srgbClr>
                </a:solidFill>
              </a:defRPr>
            </a:lvl1p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848484">
                    <a:lumMod val="75000"/>
                  </a:srgbClr>
                </a:solidFill>
                <a:effectLst/>
                <a:uLnTx/>
                <a:uFillTx/>
                <a:latin typeface="Georgia" panose="02040502050405020303"/>
                <a:ea typeface="+mn-ea"/>
                <a:cs typeface="+mn-cs"/>
              </a:rPr>
              <a:t>Components of S&amp;P 500 Market Value</a:t>
            </a:r>
          </a:p>
        </p:txBody>
      </p:sp>
      <p:pic>
        <p:nvPicPr>
          <p:cNvPr id="8" name="Picture 7"/>
          <p:cNvPicPr>
            <a:picLocks noChangeAspect="1"/>
          </p:cNvPicPr>
          <p:nvPr/>
        </p:nvPicPr>
        <p:blipFill>
          <a:blip r:embed="rId2"/>
          <a:stretch>
            <a:fillRect/>
          </a:stretch>
        </p:blipFill>
        <p:spPr>
          <a:xfrm>
            <a:off x="4677174" y="1445181"/>
            <a:ext cx="4360063" cy="2274187"/>
          </a:xfrm>
          <a:prstGeom prst="rect">
            <a:avLst/>
          </a:prstGeom>
        </p:spPr>
      </p:pic>
      <p:pic>
        <p:nvPicPr>
          <p:cNvPr id="9" name="Picture 8"/>
          <p:cNvPicPr>
            <a:picLocks noChangeAspect="1"/>
          </p:cNvPicPr>
          <p:nvPr/>
        </p:nvPicPr>
        <p:blipFill>
          <a:blip r:embed="rId3"/>
          <a:stretch>
            <a:fillRect/>
          </a:stretch>
        </p:blipFill>
        <p:spPr>
          <a:xfrm>
            <a:off x="420424" y="4688893"/>
            <a:ext cx="3781484" cy="2103941"/>
          </a:xfrm>
          <a:prstGeom prst="rect">
            <a:avLst/>
          </a:prstGeom>
        </p:spPr>
      </p:pic>
      <p:sp>
        <p:nvSpPr>
          <p:cNvPr id="18" name="TextBox 5"/>
          <p:cNvSpPr txBox="1">
            <a:spLocks noChangeArrowheads="1"/>
          </p:cNvSpPr>
          <p:nvPr/>
        </p:nvSpPr>
        <p:spPr bwMode="auto">
          <a:xfrm>
            <a:off x="413845" y="6620670"/>
            <a:ext cx="14574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700"/>
              </a:spcBef>
              <a:buClr>
                <a:schemeClr val="accent2"/>
              </a:buClr>
              <a:buSzPct val="60000"/>
              <a:buFont typeface="Wingdings" pitchFamily="2" charset="2"/>
              <a:buChar char=""/>
              <a:defRPr sz="2900">
                <a:solidFill>
                  <a:schemeClr val="tx1"/>
                </a:solidFill>
                <a:latin typeface="Arial Narrow" pitchFamily="34" charset="0"/>
              </a:defRPr>
            </a:lvl1pPr>
            <a:lvl2pPr marL="742950" indent="-285750" eaLnBrk="0" hangingPunct="0">
              <a:spcBef>
                <a:spcPts val="550"/>
              </a:spcBef>
              <a:buClr>
                <a:schemeClr val="accent1"/>
              </a:buClr>
              <a:buSzPct val="70000"/>
              <a:buFont typeface="Wingdings 2" pitchFamily="18" charset="2"/>
              <a:buChar char=""/>
              <a:defRPr sz="2600">
                <a:solidFill>
                  <a:schemeClr val="tx1"/>
                </a:solidFill>
                <a:latin typeface="Arial Narrow" pitchFamily="34" charset="0"/>
              </a:defRPr>
            </a:lvl2pPr>
            <a:lvl3pPr marL="1143000" indent="-228600" eaLnBrk="0" hangingPunct="0">
              <a:spcBef>
                <a:spcPts val="500"/>
              </a:spcBef>
              <a:buClr>
                <a:schemeClr val="accent2"/>
              </a:buClr>
              <a:buSzPct val="75000"/>
              <a:buFont typeface="Wingdings" pitchFamily="2" charset="2"/>
              <a:buChar char=""/>
              <a:defRPr sz="2300">
                <a:solidFill>
                  <a:schemeClr val="tx1"/>
                </a:solidFill>
                <a:latin typeface="Arial Narrow" pitchFamily="34" charset="0"/>
              </a:defRPr>
            </a:lvl3pPr>
            <a:lvl4pPr marL="1600200" indent="-228600" eaLnBrk="0" hangingPunct="0">
              <a:spcBef>
                <a:spcPts val="400"/>
              </a:spcBef>
              <a:buClr>
                <a:srgbClr val="A5AB81"/>
              </a:buClr>
              <a:buSzPct val="75000"/>
              <a:buFont typeface="Wingdings" pitchFamily="2" charset="2"/>
              <a:buChar char=""/>
              <a:defRPr sz="2000">
                <a:solidFill>
                  <a:schemeClr val="tx1"/>
                </a:solidFill>
                <a:latin typeface="Arial Narrow" pitchFamily="34" charset="0"/>
              </a:defRPr>
            </a:lvl4pPr>
            <a:lvl5pPr marL="2057400" indent="-228600" eaLnBrk="0" hangingPunct="0">
              <a:spcBef>
                <a:spcPts val="400"/>
              </a:spcBef>
              <a:buClr>
                <a:srgbClr val="D8B25C"/>
              </a:buClr>
              <a:buSzPct val="65000"/>
              <a:buFont typeface="Wingdings" pitchFamily="2" charset="2"/>
              <a:buChar char=""/>
              <a:defRPr sz="2000">
                <a:solidFill>
                  <a:schemeClr val="tx1"/>
                </a:solidFill>
                <a:latin typeface="Arial Narrow" pitchFamily="34" charset="0"/>
              </a:defRPr>
            </a:lvl5pPr>
            <a:lvl6pPr marL="25146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6pPr>
            <a:lvl7pPr marL="29718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7pPr>
            <a:lvl8pPr marL="34290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8pPr>
            <a:lvl9pPr marL="38862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Arial Narrow" pitchFamily="34" charset="0"/>
              </a:defRPr>
            </a:lvl9pPr>
          </a:lstStyle>
          <a:p>
            <a:pPr marL="0" marR="0" lvl="0" indent="0" algn="l" defTabSz="609585" rtl="0" eaLnBrk="1" fontAlgn="auto" latinLnBrk="0" hangingPunct="1">
              <a:lnSpc>
                <a:spcPct val="100000"/>
              </a:lnSpc>
              <a:spcBef>
                <a:spcPct val="50000"/>
              </a:spcBef>
              <a:spcAft>
                <a:spcPts val="0"/>
              </a:spcAft>
              <a:buClrTx/>
              <a:buSzTx/>
              <a:buFontTx/>
              <a:buNone/>
              <a:tabLst/>
              <a:defRPr/>
            </a:pPr>
            <a:r>
              <a:rPr kumimoji="0" lang="en-US" altLang="en-US" sz="800" b="0" i="0" u="none" strike="noStrike" kern="1200" cap="none" spc="0" normalizeH="0" baseline="0" noProof="0" dirty="0">
                <a:ln>
                  <a:noFill/>
                </a:ln>
                <a:solidFill>
                  <a:srgbClr val="FFFFFF">
                    <a:lumMod val="50000"/>
                  </a:srgbClr>
                </a:solidFill>
                <a:effectLst/>
                <a:uLnTx/>
                <a:uFillTx/>
                <a:latin typeface="Georgia" panose="02040502050405020303"/>
                <a:ea typeface="MS PGothic" pitchFamily="34" charset="-128"/>
                <a:cs typeface="+mn-cs"/>
              </a:rPr>
              <a:t>Source: Crestwood Advisors</a:t>
            </a:r>
            <a:endParaRPr kumimoji="0" lang="en-US" altLang="en-US" sz="600" b="0" i="0" u="none" strike="noStrike" kern="1200" cap="none" spc="0" normalizeH="0" baseline="0" noProof="0" dirty="0">
              <a:ln>
                <a:noFill/>
              </a:ln>
              <a:solidFill>
                <a:srgbClr val="FFFFFF">
                  <a:lumMod val="50000"/>
                </a:srgbClr>
              </a:solidFill>
              <a:effectLst/>
              <a:uLnTx/>
              <a:uFillTx/>
              <a:latin typeface="Georgia" panose="02040502050405020303"/>
              <a:ea typeface="MS PGothic" pitchFamily="34" charset="-128"/>
              <a:cs typeface="+mn-cs"/>
            </a:endParaRPr>
          </a:p>
        </p:txBody>
      </p:sp>
    </p:spTree>
    <p:extLst>
      <p:ext uri="{BB962C8B-B14F-4D97-AF65-F5344CB8AC3E}">
        <p14:creationId xmlns:p14="http://schemas.microsoft.com/office/powerpoint/2010/main" val="2308300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4111AF-6F6F-0643-B4DB-D5DDF114BF9E}" type="slidenum">
              <a:rPr lang="en-US" smtClean="0">
                <a:solidFill>
                  <a:srgbClr val="FFFFFF">
                    <a:lumMod val="50000"/>
                  </a:srgbClr>
                </a:solidFill>
              </a:rPr>
              <a:pPr/>
              <a:t>4</a:t>
            </a:fld>
            <a:endParaRPr lang="en-US" dirty="0">
              <a:solidFill>
                <a:srgbClr val="FFFFFF">
                  <a:lumMod val="50000"/>
                </a:srgbClr>
              </a:solidFill>
            </a:endParaRPr>
          </a:p>
        </p:txBody>
      </p:sp>
      <p:sp>
        <p:nvSpPr>
          <p:cNvPr id="3" name="Title 2"/>
          <p:cNvSpPr>
            <a:spLocks noGrp="1"/>
          </p:cNvSpPr>
          <p:nvPr>
            <p:ph type="title"/>
          </p:nvPr>
        </p:nvSpPr>
        <p:spPr>
          <a:xfrm>
            <a:off x="480189" y="385187"/>
            <a:ext cx="7131538" cy="685840"/>
          </a:xfrm>
        </p:spPr>
        <p:txBody>
          <a:bodyPr>
            <a:noAutofit/>
          </a:bodyPr>
          <a:lstStyle/>
          <a:p>
            <a:r>
              <a:rPr lang="en-US" sz="2400" dirty="0">
                <a:solidFill>
                  <a:schemeClr val="accent1"/>
                </a:solidFill>
              </a:rPr>
              <a:t>Socially Responsible Investing</a:t>
            </a:r>
            <a:br>
              <a:rPr lang="en-US" sz="2400" dirty="0">
                <a:solidFill>
                  <a:schemeClr val="accent1"/>
                </a:solidFill>
              </a:rPr>
            </a:br>
            <a:r>
              <a:rPr lang="en-US" sz="2400" dirty="0">
                <a:solidFill>
                  <a:schemeClr val="accent1"/>
                </a:solidFill>
              </a:rPr>
              <a:t>Importance of Governance</a:t>
            </a:r>
            <a:endParaRPr lang="en-US" altLang="en-US" sz="1800" dirty="0">
              <a:solidFill>
                <a:schemeClr val="accent1"/>
              </a:solidFill>
            </a:endParaRPr>
          </a:p>
        </p:txBody>
      </p:sp>
      <p:sp>
        <p:nvSpPr>
          <p:cNvPr id="11" name="Text Placeholder 3"/>
          <p:cNvSpPr>
            <a:spLocks noGrp="1"/>
          </p:cNvSpPr>
          <p:nvPr>
            <p:ph type="body" sz="quarter" idx="13"/>
          </p:nvPr>
        </p:nvSpPr>
        <p:spPr>
          <a:xfrm>
            <a:off x="562062" y="1146876"/>
            <a:ext cx="8124738" cy="1847994"/>
          </a:xfrm>
        </p:spPr>
        <p:txBody>
          <a:bodyPr>
            <a:noAutofit/>
          </a:bodyPr>
          <a:lstStyle/>
          <a:p>
            <a:pPr marL="0" lvl="1" indent="0" defTabSz="233363">
              <a:spcAft>
                <a:spcPts val="200"/>
              </a:spcAft>
              <a:buClr>
                <a:schemeClr val="accent1"/>
              </a:buClr>
              <a:buSzPct val="100000"/>
              <a:buNone/>
              <a:defRPr/>
            </a:pPr>
            <a:r>
              <a:rPr lang="en-US" b="1" dirty="0">
                <a:solidFill>
                  <a:srgbClr val="848484">
                    <a:lumMod val="75000"/>
                  </a:srgbClr>
                </a:solidFill>
                <a:latin typeface="+mn-lt"/>
              </a:rPr>
              <a:t>Process:</a:t>
            </a:r>
            <a:r>
              <a:rPr lang="en-US" dirty="0">
                <a:solidFill>
                  <a:srgbClr val="848484">
                    <a:lumMod val="75000"/>
                  </a:srgbClr>
                </a:solidFill>
                <a:latin typeface="+mn-lt"/>
              </a:rPr>
              <a:t> We combine news-based ratings with company disclosure-based ratings.  The two approaches provide analysis of news, events and company structure which when combined allow for a thorough analysis of company risk due to governance issues.</a:t>
            </a:r>
          </a:p>
          <a:p>
            <a:pPr marL="0" lvl="1" indent="0" defTabSz="233363">
              <a:spcAft>
                <a:spcPts val="200"/>
              </a:spcAft>
              <a:buClr>
                <a:schemeClr val="accent1"/>
              </a:buClr>
              <a:buSzPct val="100000"/>
              <a:buNone/>
              <a:defRPr/>
            </a:pPr>
            <a:r>
              <a:rPr lang="en-US" b="1" dirty="0">
                <a:solidFill>
                  <a:srgbClr val="848484">
                    <a:lumMod val="75000"/>
                  </a:srgbClr>
                </a:solidFill>
                <a:latin typeface="+mn-lt"/>
              </a:rPr>
              <a:t>Philosophy:</a:t>
            </a:r>
            <a:r>
              <a:rPr lang="en-US" dirty="0">
                <a:solidFill>
                  <a:srgbClr val="848484">
                    <a:lumMod val="75000"/>
                  </a:srgbClr>
                </a:solidFill>
                <a:latin typeface="+mn-lt"/>
              </a:rPr>
              <a:t> We believe that combining these two approaches will improve our ability to screen companies with management problems</a:t>
            </a:r>
            <a:endParaRPr lang="en-US" b="1" dirty="0">
              <a:solidFill>
                <a:srgbClr val="848484">
                  <a:lumMod val="75000"/>
                </a:srgbClr>
              </a:solidFill>
              <a:latin typeface="+mn-lt"/>
            </a:endParaRPr>
          </a:p>
        </p:txBody>
      </p:sp>
      <p:sp>
        <p:nvSpPr>
          <p:cNvPr id="19" name="Text Placeholder 3"/>
          <p:cNvSpPr>
            <a:spLocks noGrp="1"/>
          </p:cNvSpPr>
          <p:nvPr>
            <p:ph type="body" sz="quarter" idx="13"/>
          </p:nvPr>
        </p:nvSpPr>
        <p:spPr>
          <a:xfrm>
            <a:off x="4852661" y="2620512"/>
            <a:ext cx="3580023" cy="2409805"/>
          </a:xfrm>
          <a:ln w="19050">
            <a:solidFill>
              <a:schemeClr val="accent1"/>
            </a:solidFill>
          </a:ln>
        </p:spPr>
        <p:txBody>
          <a:bodyPr>
            <a:noAutofit/>
          </a:bodyPr>
          <a:lstStyle/>
          <a:p>
            <a:pPr marL="114300" lvl="1" defTabSz="609585">
              <a:spcBef>
                <a:spcPts val="600"/>
              </a:spcBef>
              <a:spcAft>
                <a:spcPts val="200"/>
              </a:spcAft>
              <a:buClr>
                <a:srgbClr val="BAD80A"/>
              </a:buClr>
              <a:buNone/>
              <a:defRPr/>
            </a:pPr>
            <a:r>
              <a:rPr lang="en-US" b="1">
                <a:solidFill>
                  <a:srgbClr val="848484">
                    <a:lumMod val="75000"/>
                  </a:srgbClr>
                </a:solidFill>
                <a:latin typeface="+mn-lt"/>
              </a:rPr>
              <a:t>Topics for disclosure-based </a:t>
            </a:r>
            <a:r>
              <a:rPr lang="en-US" b="1" dirty="0">
                <a:solidFill>
                  <a:srgbClr val="848484">
                    <a:lumMod val="75000"/>
                  </a:srgbClr>
                </a:solidFill>
                <a:latin typeface="+mn-lt"/>
              </a:rPr>
              <a:t>service</a:t>
            </a:r>
          </a:p>
          <a:p>
            <a:pPr marL="285750" lvl="1" indent="-285750" defTabSz="233363">
              <a:spcAft>
                <a:spcPts val="200"/>
              </a:spcAft>
              <a:buClr>
                <a:schemeClr val="accent1"/>
              </a:buClr>
              <a:buSzPct val="100000"/>
              <a:defRPr/>
            </a:pPr>
            <a:r>
              <a:rPr lang="en-US" dirty="0">
                <a:solidFill>
                  <a:schemeClr val="accent4"/>
                </a:solidFill>
                <a:cs typeface="Calibri Light"/>
              </a:rPr>
              <a:t>Board/management quality and integrity</a:t>
            </a:r>
          </a:p>
          <a:p>
            <a:pPr marL="285750" lvl="1" indent="-285750" defTabSz="233363">
              <a:spcAft>
                <a:spcPts val="200"/>
              </a:spcAft>
              <a:buClr>
                <a:schemeClr val="accent1"/>
              </a:buClr>
              <a:buSzPct val="100000"/>
              <a:defRPr/>
            </a:pPr>
            <a:r>
              <a:rPr lang="en-US" dirty="0">
                <a:solidFill>
                  <a:schemeClr val="accent4"/>
                </a:solidFill>
                <a:cs typeface="Calibri Light"/>
              </a:rPr>
              <a:t>Board Structure</a:t>
            </a:r>
          </a:p>
          <a:p>
            <a:pPr marL="285750" lvl="1" indent="-285750" defTabSz="233363">
              <a:spcAft>
                <a:spcPts val="200"/>
              </a:spcAft>
              <a:buClr>
                <a:schemeClr val="accent1"/>
              </a:buClr>
              <a:buSzPct val="100000"/>
              <a:defRPr/>
            </a:pPr>
            <a:r>
              <a:rPr lang="en-US" dirty="0">
                <a:solidFill>
                  <a:schemeClr val="accent4"/>
                </a:solidFill>
                <a:cs typeface="Calibri Light"/>
              </a:rPr>
              <a:t>Shareholder rights</a:t>
            </a:r>
          </a:p>
          <a:p>
            <a:pPr marL="285750" lvl="1" indent="-285750" defTabSz="233363">
              <a:spcAft>
                <a:spcPts val="200"/>
              </a:spcAft>
              <a:buClr>
                <a:schemeClr val="accent1"/>
              </a:buClr>
              <a:buSzPct val="100000"/>
              <a:defRPr/>
            </a:pPr>
            <a:r>
              <a:rPr lang="en-US" dirty="0">
                <a:solidFill>
                  <a:schemeClr val="accent4"/>
                </a:solidFill>
                <a:cs typeface="Calibri Light"/>
              </a:rPr>
              <a:t>Remuneration</a:t>
            </a:r>
          </a:p>
          <a:p>
            <a:pPr marL="285750" lvl="1" indent="-285750" defTabSz="233363">
              <a:spcAft>
                <a:spcPts val="200"/>
              </a:spcAft>
              <a:buClr>
                <a:schemeClr val="accent1"/>
              </a:buClr>
              <a:buSzPct val="100000"/>
              <a:defRPr/>
            </a:pPr>
            <a:r>
              <a:rPr lang="en-US" dirty="0">
                <a:solidFill>
                  <a:schemeClr val="accent4"/>
                </a:solidFill>
                <a:cs typeface="Calibri Light"/>
              </a:rPr>
              <a:t>Audit and financial reporting</a:t>
            </a:r>
          </a:p>
          <a:p>
            <a:pPr marL="285750" lvl="1" indent="-285750" defTabSz="233363">
              <a:spcAft>
                <a:spcPts val="200"/>
              </a:spcAft>
              <a:buClr>
                <a:schemeClr val="accent1"/>
              </a:buClr>
              <a:buSzPct val="100000"/>
              <a:defRPr/>
            </a:pPr>
            <a:r>
              <a:rPr lang="en-US" dirty="0">
                <a:solidFill>
                  <a:schemeClr val="accent4"/>
                </a:solidFill>
                <a:cs typeface="Calibri Light"/>
              </a:rPr>
              <a:t>Stakeholder governance</a:t>
            </a:r>
          </a:p>
        </p:txBody>
      </p:sp>
      <p:sp>
        <p:nvSpPr>
          <p:cNvPr id="14" name="Text Placeholder 3"/>
          <p:cNvSpPr>
            <a:spLocks noGrp="1"/>
          </p:cNvSpPr>
          <p:nvPr>
            <p:ph type="body" sz="quarter" idx="13"/>
          </p:nvPr>
        </p:nvSpPr>
        <p:spPr>
          <a:xfrm>
            <a:off x="650742" y="2617808"/>
            <a:ext cx="3694921" cy="2412509"/>
          </a:xfrm>
          <a:ln w="19050">
            <a:solidFill>
              <a:schemeClr val="accent1"/>
            </a:solidFill>
          </a:ln>
        </p:spPr>
        <p:txBody>
          <a:bodyPr>
            <a:noAutofit/>
          </a:bodyPr>
          <a:lstStyle/>
          <a:p>
            <a:pPr marL="114300" lvl="1" defTabSz="609585">
              <a:spcBef>
                <a:spcPts val="600"/>
              </a:spcBef>
              <a:spcAft>
                <a:spcPts val="200"/>
              </a:spcAft>
              <a:buClr>
                <a:srgbClr val="BAD80A"/>
              </a:buClr>
              <a:buNone/>
              <a:defRPr/>
            </a:pPr>
            <a:r>
              <a:rPr lang="en-US" b="1" dirty="0">
                <a:solidFill>
                  <a:srgbClr val="848484">
                    <a:lumMod val="75000"/>
                  </a:srgbClr>
                </a:solidFill>
                <a:latin typeface="+mn-lt"/>
              </a:rPr>
              <a:t>Topics for news-based service</a:t>
            </a:r>
          </a:p>
          <a:p>
            <a:pPr marL="285750" lvl="1" indent="-285750" defTabSz="233363">
              <a:spcAft>
                <a:spcPts val="200"/>
              </a:spcAft>
              <a:buClr>
                <a:schemeClr val="accent1"/>
              </a:buClr>
              <a:buSzPct val="100000"/>
              <a:defRPr/>
            </a:pPr>
            <a:r>
              <a:rPr lang="en-US" dirty="0">
                <a:solidFill>
                  <a:schemeClr val="accent4"/>
                </a:solidFill>
                <a:cs typeface="Calibri Light"/>
              </a:rPr>
              <a:t>Corruption, bribery, extortion an money laundering</a:t>
            </a:r>
          </a:p>
          <a:p>
            <a:pPr marL="285750" lvl="1" indent="-285750" defTabSz="233363">
              <a:spcAft>
                <a:spcPts val="200"/>
              </a:spcAft>
              <a:buClr>
                <a:schemeClr val="accent1"/>
              </a:buClr>
              <a:buSzPct val="100000"/>
              <a:defRPr/>
            </a:pPr>
            <a:r>
              <a:rPr lang="en-US" dirty="0">
                <a:solidFill>
                  <a:schemeClr val="accent4"/>
                </a:solidFill>
                <a:cs typeface="Calibri Light"/>
              </a:rPr>
              <a:t>Executive compensation issues</a:t>
            </a:r>
          </a:p>
          <a:p>
            <a:pPr marL="285750" lvl="1" indent="-285750" defTabSz="233363">
              <a:spcAft>
                <a:spcPts val="200"/>
              </a:spcAft>
              <a:buClr>
                <a:schemeClr val="accent1"/>
              </a:buClr>
              <a:buSzPct val="100000"/>
              <a:defRPr/>
            </a:pPr>
            <a:r>
              <a:rPr lang="en-US" dirty="0">
                <a:solidFill>
                  <a:schemeClr val="accent4"/>
                </a:solidFill>
                <a:cs typeface="Calibri Light"/>
              </a:rPr>
              <a:t>Misleading communications</a:t>
            </a:r>
          </a:p>
          <a:p>
            <a:pPr marL="285750" lvl="1" indent="-285750" defTabSz="233363">
              <a:spcAft>
                <a:spcPts val="200"/>
              </a:spcAft>
              <a:buClr>
                <a:schemeClr val="accent1"/>
              </a:buClr>
              <a:buSzPct val="100000"/>
              <a:defRPr/>
            </a:pPr>
            <a:r>
              <a:rPr lang="en-US" dirty="0">
                <a:solidFill>
                  <a:schemeClr val="accent4"/>
                </a:solidFill>
                <a:cs typeface="Calibri Light"/>
              </a:rPr>
              <a:t>Fraud</a:t>
            </a:r>
          </a:p>
          <a:p>
            <a:pPr marL="285750" lvl="1" indent="-285750" defTabSz="233363">
              <a:spcAft>
                <a:spcPts val="200"/>
              </a:spcAft>
              <a:buClr>
                <a:schemeClr val="accent1"/>
              </a:buClr>
              <a:buSzPct val="100000"/>
              <a:defRPr/>
            </a:pPr>
            <a:r>
              <a:rPr lang="en-US" dirty="0">
                <a:solidFill>
                  <a:schemeClr val="accent4"/>
                </a:solidFill>
                <a:cs typeface="Calibri Light"/>
              </a:rPr>
              <a:t>Tax evasion and optimization</a:t>
            </a:r>
          </a:p>
          <a:p>
            <a:pPr marL="285750" lvl="1" indent="-285750" defTabSz="233363">
              <a:spcAft>
                <a:spcPts val="200"/>
              </a:spcAft>
              <a:buClr>
                <a:schemeClr val="accent1"/>
              </a:buClr>
              <a:buSzPct val="100000"/>
              <a:defRPr/>
            </a:pPr>
            <a:r>
              <a:rPr lang="en-US" dirty="0">
                <a:solidFill>
                  <a:schemeClr val="accent4"/>
                </a:solidFill>
                <a:cs typeface="Calibri Light"/>
              </a:rPr>
              <a:t> Anti-competitive practices</a:t>
            </a:r>
          </a:p>
        </p:txBody>
      </p:sp>
      <p:sp>
        <p:nvSpPr>
          <p:cNvPr id="4" name="TextBox 3"/>
          <p:cNvSpPr txBox="1"/>
          <p:nvPr/>
        </p:nvSpPr>
        <p:spPr>
          <a:xfrm>
            <a:off x="593625" y="5241126"/>
            <a:ext cx="7902430" cy="1938992"/>
          </a:xfrm>
          <a:prstGeom prst="rect">
            <a:avLst/>
          </a:prstGeom>
        </p:spPr>
        <p:txBody>
          <a:bodyPr wrap="square" rtlCol="0">
            <a:spAutoFit/>
          </a:bodyPr>
          <a:lstStyle/>
          <a:p>
            <a:pPr marL="0" lvl="1" indent="0" defTabSz="233363">
              <a:spcAft>
                <a:spcPts val="200"/>
              </a:spcAft>
              <a:buClr>
                <a:schemeClr val="accent1"/>
              </a:buClr>
              <a:buSzPct val="100000"/>
              <a:buNone/>
              <a:defRPr/>
            </a:pPr>
            <a:r>
              <a:rPr lang="en-US" sz="1400" dirty="0">
                <a:solidFill>
                  <a:schemeClr val="accent4"/>
                </a:solidFill>
                <a:cs typeface="Calibri Light"/>
              </a:rPr>
              <a:t>Governance is important as we believe that better run companies are better investments.  When considering these ranking we observe the trend of the rankings (worse or better?).  As part of our due diligence we discuss any governance issues with companies to assess their ability and willingness to improve.</a:t>
            </a:r>
          </a:p>
          <a:p>
            <a:pPr marL="114300" lvl="1">
              <a:spcBef>
                <a:spcPts val="600"/>
              </a:spcBef>
              <a:spcAft>
                <a:spcPts val="200"/>
              </a:spcAft>
              <a:buClr>
                <a:srgbClr val="BAD80A"/>
              </a:buClr>
              <a:defRPr/>
            </a:pPr>
            <a:endParaRPr lang="en-US" sz="1400" b="1" dirty="0">
              <a:solidFill>
                <a:srgbClr val="848484">
                  <a:lumMod val="75000"/>
                </a:srgbClr>
              </a:solidFill>
            </a:endParaRPr>
          </a:p>
          <a:p>
            <a:pPr marL="114300" lvl="1">
              <a:spcBef>
                <a:spcPts val="600"/>
              </a:spcBef>
              <a:spcAft>
                <a:spcPts val="200"/>
              </a:spcAft>
              <a:buClr>
                <a:srgbClr val="BAD80A"/>
              </a:buClr>
              <a:defRPr/>
            </a:pPr>
            <a:endParaRPr lang="en-US" sz="1400" b="1" dirty="0">
              <a:solidFill>
                <a:srgbClr val="848484">
                  <a:lumMod val="75000"/>
                </a:srgbClr>
              </a:solidFill>
            </a:endParaRPr>
          </a:p>
          <a:p>
            <a:pPr marL="285750" indent="-285750" algn="l">
              <a:spcBef>
                <a:spcPts val="600"/>
              </a:spcBef>
              <a:buClr>
                <a:schemeClr val="accent1"/>
              </a:buClr>
              <a:buSzPct val="100000"/>
              <a:buFont typeface="Georgia" panose="02040502050405020303" pitchFamily="18" charset="0"/>
              <a:buChar char="›"/>
            </a:pPr>
            <a:endParaRPr lang="en-US" sz="1600" dirty="0">
              <a:solidFill>
                <a:schemeClr val="accent4"/>
              </a:solidFill>
              <a:latin typeface="Georgia" panose="02040502050405020303" pitchFamily="18" charset="0"/>
              <a:cs typeface="Calibri Light"/>
            </a:endParaRPr>
          </a:p>
        </p:txBody>
      </p:sp>
      <p:sp>
        <p:nvSpPr>
          <p:cNvPr id="5" name="Plus 4"/>
          <p:cNvSpPr/>
          <p:nvPr/>
        </p:nvSpPr>
        <p:spPr>
          <a:xfrm>
            <a:off x="4427145" y="3587080"/>
            <a:ext cx="289710" cy="307817"/>
          </a:xfrm>
          <a:prstGeom prst="mathPlus">
            <a:avLst/>
          </a:prstGeom>
          <a:solidFill>
            <a:schemeClr val="accent1"/>
          </a:solidFill>
          <a:ln>
            <a:solidFill>
              <a:schemeClr val="accent1"/>
            </a:solidFill>
          </a:ln>
        </p:spPr>
        <p:txBody>
          <a:bodyPr rtlCol="0" anchor="ctr">
            <a:spAutoFit/>
          </a:bodyPr>
          <a:lstStyle/>
          <a:p>
            <a:pPr algn="ctr" defTabSz="457189">
              <a:spcBef>
                <a:spcPct val="20000"/>
              </a:spcBef>
            </a:pPr>
            <a:endParaRPr lang="en-US" sz="1600" b="1" dirty="0">
              <a:solidFill>
                <a:srgbClr val="EEECE1">
                  <a:lumMod val="25000"/>
                </a:srgbClr>
              </a:solidFill>
              <a:latin typeface="Georgia" panose="02040502050405020303" pitchFamily="18" charset="0"/>
            </a:endParaRPr>
          </a:p>
        </p:txBody>
      </p:sp>
    </p:spTree>
    <p:extLst>
      <p:ext uri="{BB962C8B-B14F-4D97-AF65-F5344CB8AC3E}">
        <p14:creationId xmlns:p14="http://schemas.microsoft.com/office/powerpoint/2010/main" val="1736843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365CA7E1-A3A9-451F-A570-ABE4364F9778}"/>
              </a:ext>
            </a:extLst>
          </p:cNvPr>
          <p:cNvSpPr>
            <a:spLocks noGrp="1"/>
          </p:cNvSpPr>
          <p:nvPr>
            <p:ph type="sldNum" sz="quarter" idx="12"/>
          </p:nvPr>
        </p:nvSpPr>
        <p:spPr/>
        <p:txBody>
          <a:bodyPr/>
          <a:lstStyle/>
          <a:p>
            <a:fld id="{BA4111AF-6F6F-0643-B4DB-D5DDF114BF9E}" type="slidenum">
              <a:rPr lang="en-US" smtClean="0"/>
              <a:pPr/>
              <a:t>5</a:t>
            </a:fld>
            <a:endParaRPr lang="en-US" dirty="0"/>
          </a:p>
        </p:txBody>
      </p:sp>
      <p:sp>
        <p:nvSpPr>
          <p:cNvPr id="3" name="Title 2">
            <a:extLst>
              <a:ext uri="{FF2B5EF4-FFF2-40B4-BE49-F238E27FC236}">
                <a16:creationId xmlns="" xmlns:a16="http://schemas.microsoft.com/office/drawing/2014/main" id="{4725D688-0845-45F8-B000-55D996B7705F}"/>
              </a:ext>
            </a:extLst>
          </p:cNvPr>
          <p:cNvSpPr>
            <a:spLocks noGrp="1"/>
          </p:cNvSpPr>
          <p:nvPr>
            <p:ph type="title"/>
          </p:nvPr>
        </p:nvSpPr>
        <p:spPr>
          <a:xfrm>
            <a:off x="543212" y="344975"/>
            <a:ext cx="6701650" cy="683723"/>
          </a:xfrm>
        </p:spPr>
        <p:txBody>
          <a:bodyPr>
            <a:normAutofit fontScale="90000"/>
          </a:bodyPr>
          <a:lstStyle/>
          <a:p>
            <a:r>
              <a:rPr lang="en-US" dirty="0"/>
              <a:t>Socially Responsible Investing</a:t>
            </a:r>
            <a:br>
              <a:rPr lang="en-US" dirty="0"/>
            </a:br>
            <a:r>
              <a:rPr lang="en-US" dirty="0"/>
              <a:t>Crestwood’s Focus List</a:t>
            </a:r>
          </a:p>
        </p:txBody>
      </p:sp>
      <p:pic>
        <p:nvPicPr>
          <p:cNvPr id="8" name="Picture 7">
            <a:extLst>
              <a:ext uri="{FF2B5EF4-FFF2-40B4-BE49-F238E27FC236}">
                <a16:creationId xmlns="" xmlns:a16="http://schemas.microsoft.com/office/drawing/2014/main" id="{E489F087-011C-4F89-943D-81D23E8059F5}"/>
              </a:ext>
            </a:extLst>
          </p:cNvPr>
          <p:cNvPicPr>
            <a:picLocks noChangeAspect="1"/>
          </p:cNvPicPr>
          <p:nvPr/>
        </p:nvPicPr>
        <p:blipFill>
          <a:blip r:embed="rId2"/>
          <a:stretch>
            <a:fillRect/>
          </a:stretch>
        </p:blipFill>
        <p:spPr>
          <a:xfrm>
            <a:off x="590433" y="2558821"/>
            <a:ext cx="3691579" cy="2884046"/>
          </a:xfrm>
          <a:prstGeom prst="rect">
            <a:avLst/>
          </a:prstGeom>
        </p:spPr>
      </p:pic>
      <p:sp>
        <p:nvSpPr>
          <p:cNvPr id="11" name="TextBox 10">
            <a:extLst>
              <a:ext uri="{FF2B5EF4-FFF2-40B4-BE49-F238E27FC236}">
                <a16:creationId xmlns="" xmlns:a16="http://schemas.microsoft.com/office/drawing/2014/main" id="{56FB12E9-5AD8-41A5-A35F-A10965C0D942}"/>
              </a:ext>
            </a:extLst>
          </p:cNvPr>
          <p:cNvSpPr txBox="1"/>
          <p:nvPr/>
        </p:nvSpPr>
        <p:spPr>
          <a:xfrm>
            <a:off x="514771" y="5627763"/>
            <a:ext cx="3842905" cy="900246"/>
          </a:xfrm>
          <a:prstGeom prst="rect">
            <a:avLst/>
          </a:prstGeom>
        </p:spPr>
        <p:txBody>
          <a:bodyPr wrap="square" rtlCol="0">
            <a:spAutoFit/>
          </a:bodyPr>
          <a:lstStyle/>
          <a:p>
            <a:pPr algn="l">
              <a:buSzPct val="80000"/>
            </a:pPr>
            <a:r>
              <a:rPr lang="en-US" sz="1050" dirty="0">
                <a:solidFill>
                  <a:schemeClr val="accent4"/>
                </a:solidFill>
                <a:latin typeface="Georgia" panose="02040502050405020303" pitchFamily="18" charset="0"/>
                <a:cs typeface="Calibri Light"/>
              </a:rPr>
              <a:t>Source: </a:t>
            </a:r>
            <a:r>
              <a:rPr lang="en-US" sz="1050" dirty="0" err="1">
                <a:solidFill>
                  <a:schemeClr val="accent4"/>
                </a:solidFill>
                <a:latin typeface="Georgia" panose="02040502050405020303" pitchFamily="18" charset="0"/>
                <a:cs typeface="Calibri Light"/>
              </a:rPr>
              <a:t>Sustainalytics</a:t>
            </a:r>
            <a:r>
              <a:rPr lang="en-US" sz="1050" dirty="0">
                <a:solidFill>
                  <a:schemeClr val="accent4"/>
                </a:solidFill>
                <a:latin typeface="Georgia" panose="02040502050405020303" pitchFamily="18" charset="0"/>
                <a:cs typeface="Calibri Light"/>
              </a:rPr>
              <a:t> and Bloomberg.  The statistics for the Focus List portfolio and S&amp;P 500 Index  are aggregated using average.</a:t>
            </a:r>
          </a:p>
          <a:p>
            <a:pPr algn="l">
              <a:buSzPct val="80000"/>
            </a:pPr>
            <a:endParaRPr lang="en-US" sz="1050" dirty="0">
              <a:solidFill>
                <a:schemeClr val="accent4"/>
              </a:solidFill>
              <a:latin typeface="Georgia" panose="02040502050405020303" pitchFamily="18" charset="0"/>
              <a:cs typeface="Calibri Light"/>
            </a:endParaRPr>
          </a:p>
          <a:p>
            <a:pPr algn="l">
              <a:buSzPct val="80000"/>
            </a:pPr>
            <a:endParaRPr lang="en-US" sz="1050" dirty="0">
              <a:solidFill>
                <a:schemeClr val="accent4"/>
              </a:solidFill>
              <a:latin typeface="Georgia" panose="02040502050405020303" pitchFamily="18" charset="0"/>
              <a:cs typeface="Calibri Light"/>
            </a:endParaRPr>
          </a:p>
        </p:txBody>
      </p:sp>
      <p:pic>
        <p:nvPicPr>
          <p:cNvPr id="4" name="Picture 3"/>
          <p:cNvPicPr>
            <a:picLocks noChangeAspect="1"/>
          </p:cNvPicPr>
          <p:nvPr/>
        </p:nvPicPr>
        <p:blipFill>
          <a:blip r:embed="rId3"/>
          <a:stretch>
            <a:fillRect/>
          </a:stretch>
        </p:blipFill>
        <p:spPr>
          <a:xfrm>
            <a:off x="4721469" y="2622610"/>
            <a:ext cx="4146443" cy="3005153"/>
          </a:xfrm>
          <a:prstGeom prst="rect">
            <a:avLst/>
          </a:prstGeom>
        </p:spPr>
      </p:pic>
      <p:sp>
        <p:nvSpPr>
          <p:cNvPr id="5" name="TextBox 4"/>
          <p:cNvSpPr txBox="1"/>
          <p:nvPr/>
        </p:nvSpPr>
        <p:spPr>
          <a:xfrm>
            <a:off x="590433" y="2010294"/>
            <a:ext cx="3691579" cy="584775"/>
          </a:xfrm>
          <a:prstGeom prst="rect">
            <a:avLst/>
          </a:prstGeom>
        </p:spPr>
        <p:txBody>
          <a:bodyPr wrap="square" rtlCol="0">
            <a:spAutoFit/>
          </a:bodyPr>
          <a:lstStyle/>
          <a:p>
            <a:pPr algn="ctr">
              <a:spcBef>
                <a:spcPts val="600"/>
              </a:spcBef>
              <a:buClr>
                <a:schemeClr val="accent1"/>
              </a:buClr>
              <a:buSzPct val="100000"/>
            </a:pPr>
            <a:r>
              <a:rPr lang="en-US" sz="1600" dirty="0">
                <a:solidFill>
                  <a:schemeClr val="accent4"/>
                </a:solidFill>
                <a:latin typeface="Georgia" panose="02040502050405020303" pitchFamily="18" charset="0"/>
                <a:cs typeface="Calibri Light"/>
              </a:rPr>
              <a:t>Focus list already has above average ESG scores</a:t>
            </a:r>
          </a:p>
        </p:txBody>
      </p:sp>
      <p:sp>
        <p:nvSpPr>
          <p:cNvPr id="9" name="TextBox 8"/>
          <p:cNvSpPr txBox="1"/>
          <p:nvPr/>
        </p:nvSpPr>
        <p:spPr>
          <a:xfrm>
            <a:off x="4787299" y="2018006"/>
            <a:ext cx="3691579" cy="584775"/>
          </a:xfrm>
          <a:prstGeom prst="rect">
            <a:avLst/>
          </a:prstGeom>
        </p:spPr>
        <p:txBody>
          <a:bodyPr wrap="square" rtlCol="0">
            <a:spAutoFit/>
          </a:bodyPr>
          <a:lstStyle/>
          <a:p>
            <a:pPr algn="ctr">
              <a:spcBef>
                <a:spcPts val="600"/>
              </a:spcBef>
              <a:buClr>
                <a:schemeClr val="accent1"/>
              </a:buClr>
              <a:buSzPct val="100000"/>
            </a:pPr>
            <a:r>
              <a:rPr lang="en-US" sz="1600" dirty="0">
                <a:solidFill>
                  <a:schemeClr val="accent4"/>
                </a:solidFill>
                <a:latin typeface="Georgia" panose="02040502050405020303" pitchFamily="18" charset="0"/>
                <a:cs typeface="Calibri Light"/>
              </a:rPr>
              <a:t>Better ESG companies tend to have higher ROICs</a:t>
            </a:r>
          </a:p>
        </p:txBody>
      </p:sp>
      <p:sp>
        <p:nvSpPr>
          <p:cNvPr id="10" name="Text Placeholder 3"/>
          <p:cNvSpPr txBox="1">
            <a:spLocks/>
          </p:cNvSpPr>
          <p:nvPr/>
        </p:nvSpPr>
        <p:spPr>
          <a:xfrm>
            <a:off x="501159" y="1188778"/>
            <a:ext cx="8141677" cy="673962"/>
          </a:xfrm>
          <a:prstGeom prst="rect">
            <a:avLst/>
          </a:prstGeom>
        </p:spPr>
        <p:txBody>
          <a:bodyPr>
            <a:noAutofit/>
          </a:bodyPr>
          <a:lstStyle>
            <a:lvl1pPr marL="0" indent="0" algn="l" defTabSz="457189" rtl="0" eaLnBrk="1" latinLnBrk="0" hangingPunct="1">
              <a:spcBef>
                <a:spcPts val="600"/>
              </a:spcBef>
              <a:buFont typeface="Arial"/>
              <a:buNone/>
              <a:defRPr sz="1600" b="1" kern="1200" baseline="0">
                <a:solidFill>
                  <a:schemeClr val="accent5">
                    <a:lumMod val="75000"/>
                  </a:schemeClr>
                </a:solidFill>
                <a:latin typeface="Georgia" panose="02040502050405020303" pitchFamily="18" charset="0"/>
                <a:ea typeface="+mn-ea"/>
                <a:cs typeface="+mn-cs"/>
              </a:defRPr>
            </a:lvl1pPr>
            <a:lvl2pPr marL="742932" indent="-285744" algn="l" defTabSz="457189" rtl="0" eaLnBrk="1" latinLnBrk="0" hangingPunct="1">
              <a:spcBef>
                <a:spcPts val="600"/>
              </a:spcBef>
              <a:buClr>
                <a:schemeClr val="accent1">
                  <a:lumMod val="60000"/>
                  <a:lumOff val="40000"/>
                </a:schemeClr>
              </a:buClr>
              <a:buFont typeface="Georgia" panose="02040502050405020303" pitchFamily="18" charset="0"/>
              <a:buChar char="›"/>
              <a:defRPr sz="1400" kern="1200" baseline="0">
                <a:solidFill>
                  <a:schemeClr val="accent5">
                    <a:lumMod val="75000"/>
                  </a:schemeClr>
                </a:solidFill>
                <a:latin typeface="Georgia" panose="02040502050405020303" pitchFamily="18" charset="0"/>
                <a:ea typeface="+mn-ea"/>
                <a:cs typeface="+mn-cs"/>
              </a:defRPr>
            </a:lvl2pPr>
            <a:lvl3pPr marL="1142971"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3pPr>
            <a:lvl4pPr marL="1600160"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4pPr>
            <a:lvl5pPr marL="2057349" indent="-228594" algn="l" defTabSz="457189" rtl="0" eaLnBrk="1" latinLnBrk="0" hangingPunct="1">
              <a:spcBef>
                <a:spcPts val="600"/>
              </a:spcBef>
              <a:buClr>
                <a:schemeClr val="accent1">
                  <a:lumMod val="60000"/>
                  <a:lumOff val="40000"/>
                </a:schemeClr>
              </a:buClr>
              <a:buSzPct val="100000"/>
              <a:buFont typeface="Georgia" panose="02040502050405020303" pitchFamily="18" charset="0"/>
              <a:buChar char="›"/>
              <a:defRPr sz="1200" kern="1200" baseline="0">
                <a:solidFill>
                  <a:schemeClr val="accent5">
                    <a:lumMod val="75000"/>
                  </a:schemeClr>
                </a:solidFill>
                <a:latin typeface="Georgia" panose="02040502050405020303" pitchFamily="18"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a:lstStyle>
          <a:p>
            <a:pPr marL="114300" lvl="1" defTabSz="609585">
              <a:spcAft>
                <a:spcPts val="200"/>
              </a:spcAft>
              <a:buClr>
                <a:srgbClr val="BAD80A"/>
              </a:buClr>
              <a:buFont typeface="Georgia" panose="02040502050405020303" pitchFamily="18" charset="0"/>
              <a:buNone/>
              <a:defRPr/>
            </a:pPr>
            <a:r>
              <a:rPr lang="en-US" dirty="0">
                <a:solidFill>
                  <a:srgbClr val="848484">
                    <a:lumMod val="75000"/>
                  </a:srgbClr>
                </a:solidFill>
                <a:latin typeface="+mn-lt"/>
              </a:rPr>
              <a:t>Crestwood’s Focus list of companies ranks well against the average rank of S&amp;P 500 index companies.  A key screening criteria for the Focus list is return on invested capital.  These quality companies tend to have high ESG scores.  </a:t>
            </a:r>
          </a:p>
          <a:p>
            <a:pPr marL="114300" lvl="1" defTabSz="609585">
              <a:spcAft>
                <a:spcPts val="200"/>
              </a:spcAft>
              <a:buClr>
                <a:srgbClr val="BAD80A"/>
              </a:buClr>
              <a:buFont typeface="Georgia" panose="02040502050405020303" pitchFamily="18" charset="0"/>
              <a:buNone/>
              <a:defRPr/>
            </a:pPr>
            <a:endParaRPr lang="en-US" b="1" dirty="0">
              <a:solidFill>
                <a:srgbClr val="848484">
                  <a:lumMod val="75000"/>
                </a:srgbClr>
              </a:solidFill>
              <a:latin typeface="+mn-lt"/>
            </a:endParaRPr>
          </a:p>
        </p:txBody>
      </p:sp>
    </p:spTree>
    <p:extLst>
      <p:ext uri="{BB962C8B-B14F-4D97-AF65-F5344CB8AC3E}">
        <p14:creationId xmlns:p14="http://schemas.microsoft.com/office/powerpoint/2010/main" val="1848795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365CA7E1-A3A9-451F-A570-ABE4364F9778}"/>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A4111AF-6F6F-0643-B4DB-D5DDF114BF9E}" type="slidenum">
              <a:rPr kumimoji="0" lang="en-US" sz="1200" b="0" i="0" u="none" strike="noStrike" kern="1200" cap="none" spc="0" normalizeH="0" baseline="0" noProof="0" smtClean="0">
                <a:ln>
                  <a:noFill/>
                </a:ln>
                <a:solidFill>
                  <a:srgbClr val="FFFFFF">
                    <a:lumMod val="50000"/>
                  </a:srgbClr>
                </a:solidFill>
                <a:effectLst/>
                <a:uLnTx/>
                <a:uFillTx/>
                <a:latin typeface="Georgia" panose="02040502050405020303" pitchFamily="18"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FFFFFF">
                  <a:lumMod val="50000"/>
                </a:srgbClr>
              </a:solidFill>
              <a:effectLst/>
              <a:uLnTx/>
              <a:uFillTx/>
              <a:latin typeface="Georgia" panose="02040502050405020303" pitchFamily="18" charset="0"/>
              <a:ea typeface="+mn-ea"/>
              <a:cs typeface="+mn-cs"/>
            </a:endParaRPr>
          </a:p>
        </p:txBody>
      </p:sp>
      <p:sp>
        <p:nvSpPr>
          <p:cNvPr id="3" name="Title 2">
            <a:extLst>
              <a:ext uri="{FF2B5EF4-FFF2-40B4-BE49-F238E27FC236}">
                <a16:creationId xmlns="" xmlns:a16="http://schemas.microsoft.com/office/drawing/2014/main" id="{4725D688-0845-45F8-B000-55D996B7705F}"/>
              </a:ext>
            </a:extLst>
          </p:cNvPr>
          <p:cNvSpPr>
            <a:spLocks noGrp="1"/>
          </p:cNvSpPr>
          <p:nvPr>
            <p:ph type="title"/>
          </p:nvPr>
        </p:nvSpPr>
        <p:spPr/>
        <p:txBody>
          <a:bodyPr>
            <a:normAutofit/>
          </a:bodyPr>
          <a:lstStyle/>
          <a:p>
            <a:r>
              <a:rPr lang="en-US" dirty="0"/>
              <a:t>Current ratings of Crestwood’s Focus List</a:t>
            </a:r>
          </a:p>
        </p:txBody>
      </p:sp>
      <p:sp>
        <p:nvSpPr>
          <p:cNvPr id="11" name="TextBox 10">
            <a:extLst>
              <a:ext uri="{FF2B5EF4-FFF2-40B4-BE49-F238E27FC236}">
                <a16:creationId xmlns="" xmlns:a16="http://schemas.microsoft.com/office/drawing/2014/main" id="{56FB12E9-5AD8-41A5-A35F-A10965C0D942}"/>
              </a:ext>
            </a:extLst>
          </p:cNvPr>
          <p:cNvSpPr txBox="1"/>
          <p:nvPr/>
        </p:nvSpPr>
        <p:spPr>
          <a:xfrm>
            <a:off x="385482" y="4697506"/>
            <a:ext cx="4410636" cy="1384995"/>
          </a:xfrm>
          <a:prstGeom prst="rect">
            <a:avLst/>
          </a:prstGeom>
        </p:spPr>
        <p:txBody>
          <a:bodyPr wrap="square" rtlCol="0">
            <a:spAutoFit/>
          </a:bodyPr>
          <a:lstStyle/>
          <a:p>
            <a:pPr marL="0" marR="0" lvl="0" indent="0" algn="l" defTabSz="609585" rtl="0" eaLnBrk="1" fontAlgn="auto" latinLnBrk="0" hangingPunct="1">
              <a:lnSpc>
                <a:spcPct val="100000"/>
              </a:lnSpc>
              <a:spcBef>
                <a:spcPts val="0"/>
              </a:spcBef>
              <a:spcAft>
                <a:spcPts val="0"/>
              </a:spcAft>
              <a:buClrTx/>
              <a:buSzPct val="80000"/>
              <a:buFontTx/>
              <a:buNone/>
              <a:tabLst/>
              <a:defRPr/>
            </a:pPr>
            <a:r>
              <a:rPr kumimoji="0" lang="en-US" sz="1050" b="0" i="0" u="none" strike="noStrike" kern="1200" cap="none" spc="0" normalizeH="0" baseline="0" noProof="0" dirty="0">
                <a:ln>
                  <a:noFill/>
                </a:ln>
                <a:solidFill>
                  <a:srgbClr val="6A6A6A"/>
                </a:solidFill>
                <a:effectLst/>
                <a:uLnTx/>
                <a:uFillTx/>
                <a:latin typeface="Georgia" panose="02040502050405020303" pitchFamily="18" charset="0"/>
                <a:ea typeface="+mn-ea"/>
                <a:cs typeface="Calibri Light"/>
              </a:rPr>
              <a:t>Source: </a:t>
            </a:r>
            <a:r>
              <a:rPr kumimoji="0" lang="en-US" sz="1050" b="0" i="0" u="none" strike="noStrike" kern="1200" cap="none" spc="0" normalizeH="0" baseline="0" noProof="0" dirty="0" err="1">
                <a:ln>
                  <a:noFill/>
                </a:ln>
                <a:solidFill>
                  <a:srgbClr val="6A6A6A"/>
                </a:solidFill>
                <a:effectLst/>
                <a:uLnTx/>
                <a:uFillTx/>
                <a:latin typeface="Georgia" panose="02040502050405020303" pitchFamily="18" charset="0"/>
                <a:ea typeface="+mn-ea"/>
                <a:cs typeface="Calibri Light"/>
              </a:rPr>
              <a:t>Sustainalytics</a:t>
            </a:r>
            <a:r>
              <a:rPr kumimoji="0" lang="en-US" sz="1050" b="0" i="0" u="none" strike="noStrike" kern="1200" cap="none" spc="0" normalizeH="0" baseline="0" noProof="0" dirty="0">
                <a:ln>
                  <a:noFill/>
                </a:ln>
                <a:solidFill>
                  <a:srgbClr val="6A6A6A"/>
                </a:solidFill>
                <a:effectLst/>
                <a:uLnTx/>
                <a:uFillTx/>
                <a:latin typeface="Georgia" panose="02040502050405020303" pitchFamily="18" charset="0"/>
                <a:ea typeface="+mn-ea"/>
                <a:cs typeface="Calibri Light"/>
              </a:rPr>
              <a:t>, CDP and Bloomberg.  Greenhouse gas emissions are From CDP, Carbon Disclosure Project and are Scope 1 emissions which are measured in millions of tons of carbon dioxide equivalent.  The Scope 1 measure is divided by company revenues.  The statistics for the Focus List portfolio and S&amp;P 500 Index  are aggregated using average.</a:t>
            </a:r>
          </a:p>
          <a:p>
            <a:pPr marL="0" marR="0" lvl="0" indent="0" algn="l" defTabSz="609585" rtl="0" eaLnBrk="1" fontAlgn="auto" latinLnBrk="0" hangingPunct="1">
              <a:lnSpc>
                <a:spcPct val="100000"/>
              </a:lnSpc>
              <a:spcBef>
                <a:spcPts val="0"/>
              </a:spcBef>
              <a:spcAft>
                <a:spcPts val="0"/>
              </a:spcAft>
              <a:buClrTx/>
              <a:buSzPct val="80000"/>
              <a:buFontTx/>
              <a:buNone/>
              <a:tabLst/>
              <a:defRPr/>
            </a:pPr>
            <a:endParaRPr kumimoji="0" lang="en-US" sz="1050" b="0" i="0" u="none" strike="noStrike" kern="1200" cap="none" spc="0" normalizeH="0" baseline="0" noProof="0" dirty="0">
              <a:ln>
                <a:noFill/>
              </a:ln>
              <a:solidFill>
                <a:srgbClr val="6A6A6A"/>
              </a:solidFill>
              <a:effectLst/>
              <a:uLnTx/>
              <a:uFillTx/>
              <a:latin typeface="Georgia" panose="02040502050405020303" pitchFamily="18" charset="0"/>
              <a:ea typeface="+mn-ea"/>
              <a:cs typeface="Calibri Light"/>
            </a:endParaRPr>
          </a:p>
          <a:p>
            <a:pPr marL="0" marR="0" lvl="0" indent="0" algn="l" defTabSz="609585" rtl="0" eaLnBrk="1" fontAlgn="auto" latinLnBrk="0" hangingPunct="1">
              <a:lnSpc>
                <a:spcPct val="100000"/>
              </a:lnSpc>
              <a:spcBef>
                <a:spcPts val="0"/>
              </a:spcBef>
              <a:spcAft>
                <a:spcPts val="0"/>
              </a:spcAft>
              <a:buClrTx/>
              <a:buSzPct val="80000"/>
              <a:buFontTx/>
              <a:buNone/>
              <a:tabLst/>
              <a:defRPr/>
            </a:pPr>
            <a:endParaRPr kumimoji="0" lang="en-US" sz="1050" b="0" i="0" u="none" strike="noStrike" kern="1200" cap="none" spc="0" normalizeH="0" baseline="0" noProof="0" dirty="0">
              <a:ln>
                <a:noFill/>
              </a:ln>
              <a:solidFill>
                <a:srgbClr val="6A6A6A"/>
              </a:solidFill>
              <a:effectLst/>
              <a:uLnTx/>
              <a:uFillTx/>
              <a:latin typeface="Georgia" panose="02040502050405020303" pitchFamily="18" charset="0"/>
              <a:ea typeface="+mn-ea"/>
              <a:cs typeface="Calibri Light"/>
            </a:endParaRPr>
          </a:p>
        </p:txBody>
      </p:sp>
      <p:pic>
        <p:nvPicPr>
          <p:cNvPr id="4" name="Picture 3">
            <a:extLst>
              <a:ext uri="{FF2B5EF4-FFF2-40B4-BE49-F238E27FC236}">
                <a16:creationId xmlns="" xmlns:a16="http://schemas.microsoft.com/office/drawing/2014/main" id="{30C6C987-DA0C-4FBD-892F-96FC720F7155}"/>
              </a:ext>
            </a:extLst>
          </p:cNvPr>
          <p:cNvPicPr>
            <a:picLocks noChangeAspect="1"/>
          </p:cNvPicPr>
          <p:nvPr/>
        </p:nvPicPr>
        <p:blipFill>
          <a:blip r:embed="rId2"/>
          <a:stretch>
            <a:fillRect/>
          </a:stretch>
        </p:blipFill>
        <p:spPr>
          <a:xfrm>
            <a:off x="5000112" y="1289162"/>
            <a:ext cx="3106175" cy="2789316"/>
          </a:xfrm>
          <a:prstGeom prst="rect">
            <a:avLst/>
          </a:prstGeom>
        </p:spPr>
      </p:pic>
      <p:pic>
        <p:nvPicPr>
          <p:cNvPr id="5" name="Picture 4">
            <a:extLst>
              <a:ext uri="{FF2B5EF4-FFF2-40B4-BE49-F238E27FC236}">
                <a16:creationId xmlns="" xmlns:a16="http://schemas.microsoft.com/office/drawing/2014/main" id="{2A335FF7-8D6E-4AD1-BD5D-2085E74855F0}"/>
              </a:ext>
            </a:extLst>
          </p:cNvPr>
          <p:cNvPicPr>
            <a:picLocks noChangeAspect="1"/>
          </p:cNvPicPr>
          <p:nvPr/>
        </p:nvPicPr>
        <p:blipFill>
          <a:blip r:embed="rId3"/>
          <a:stretch>
            <a:fillRect/>
          </a:stretch>
        </p:blipFill>
        <p:spPr>
          <a:xfrm>
            <a:off x="418435" y="1289162"/>
            <a:ext cx="3925555" cy="3071203"/>
          </a:xfrm>
          <a:prstGeom prst="rect">
            <a:avLst/>
          </a:prstGeom>
        </p:spPr>
      </p:pic>
      <p:pic>
        <p:nvPicPr>
          <p:cNvPr id="6" name="Picture 5">
            <a:extLst>
              <a:ext uri="{FF2B5EF4-FFF2-40B4-BE49-F238E27FC236}">
                <a16:creationId xmlns="" xmlns:a16="http://schemas.microsoft.com/office/drawing/2014/main" id="{F2E7E093-8EC3-4405-816B-CAEF1F73F87C}"/>
              </a:ext>
            </a:extLst>
          </p:cNvPr>
          <p:cNvPicPr>
            <a:picLocks noChangeAspect="1"/>
          </p:cNvPicPr>
          <p:nvPr/>
        </p:nvPicPr>
        <p:blipFill>
          <a:blip r:embed="rId4"/>
          <a:stretch>
            <a:fillRect/>
          </a:stretch>
        </p:blipFill>
        <p:spPr>
          <a:xfrm>
            <a:off x="5137518" y="4271163"/>
            <a:ext cx="2831361" cy="2312198"/>
          </a:xfrm>
          <a:prstGeom prst="rect">
            <a:avLst/>
          </a:prstGeom>
        </p:spPr>
      </p:pic>
    </p:spTree>
    <p:extLst>
      <p:ext uri="{BB962C8B-B14F-4D97-AF65-F5344CB8AC3E}">
        <p14:creationId xmlns:p14="http://schemas.microsoft.com/office/powerpoint/2010/main" val="1287595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a:t>Bottom five and top five holdings</a:t>
            </a:r>
          </a:p>
        </p:txBody>
      </p:sp>
      <p:pic>
        <p:nvPicPr>
          <p:cNvPr id="2" name="Picture 1"/>
          <p:cNvPicPr>
            <a:picLocks noChangeAspect="1"/>
          </p:cNvPicPr>
          <p:nvPr/>
        </p:nvPicPr>
        <p:blipFill>
          <a:blip r:embed="rId2"/>
          <a:stretch>
            <a:fillRect/>
          </a:stretch>
        </p:blipFill>
        <p:spPr>
          <a:xfrm>
            <a:off x="494877" y="1028698"/>
            <a:ext cx="8224492" cy="2338771"/>
          </a:xfrm>
          <a:prstGeom prst="rect">
            <a:avLst/>
          </a:prstGeom>
        </p:spPr>
      </p:pic>
      <p:pic>
        <p:nvPicPr>
          <p:cNvPr id="4" name="Picture 3"/>
          <p:cNvPicPr>
            <a:picLocks noChangeAspect="1"/>
          </p:cNvPicPr>
          <p:nvPr/>
        </p:nvPicPr>
        <p:blipFill>
          <a:blip r:embed="rId3"/>
          <a:stretch>
            <a:fillRect/>
          </a:stretch>
        </p:blipFill>
        <p:spPr>
          <a:xfrm>
            <a:off x="525628" y="3828657"/>
            <a:ext cx="8193741" cy="1755802"/>
          </a:xfrm>
          <a:prstGeom prst="rect">
            <a:avLst/>
          </a:prstGeom>
        </p:spPr>
      </p:pic>
    </p:spTree>
    <p:extLst>
      <p:ext uri="{BB962C8B-B14F-4D97-AF65-F5344CB8AC3E}">
        <p14:creationId xmlns:p14="http://schemas.microsoft.com/office/powerpoint/2010/main" val="2051570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a:t>Sample of topics that are monitored</a:t>
            </a:r>
          </a:p>
        </p:txBody>
      </p:sp>
      <p:pic>
        <p:nvPicPr>
          <p:cNvPr id="2" name="Picture 1">
            <a:extLst>
              <a:ext uri="{FF2B5EF4-FFF2-40B4-BE49-F238E27FC236}">
                <a16:creationId xmlns="" xmlns:a16="http://schemas.microsoft.com/office/drawing/2014/main" id="{AA73E7F1-34BC-4A27-8D74-DA7FBBB177CA}"/>
              </a:ext>
            </a:extLst>
          </p:cNvPr>
          <p:cNvPicPr>
            <a:picLocks noChangeAspect="1"/>
          </p:cNvPicPr>
          <p:nvPr/>
        </p:nvPicPr>
        <p:blipFill>
          <a:blip r:embed="rId2"/>
          <a:stretch>
            <a:fillRect/>
          </a:stretch>
        </p:blipFill>
        <p:spPr>
          <a:xfrm>
            <a:off x="294167" y="1028698"/>
            <a:ext cx="8618372" cy="5573028"/>
          </a:xfrm>
          <a:prstGeom prst="rect">
            <a:avLst/>
          </a:prstGeom>
        </p:spPr>
      </p:pic>
    </p:spTree>
    <p:extLst>
      <p:ext uri="{BB962C8B-B14F-4D97-AF65-F5344CB8AC3E}">
        <p14:creationId xmlns:p14="http://schemas.microsoft.com/office/powerpoint/2010/main" val="61641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0" y="1322024"/>
            <a:ext cx="6272339" cy="2334465"/>
          </a:xfrm>
          <a:prstGeom prst="rect">
            <a:avLst/>
          </a:prstGeom>
        </p:spPr>
      </p:pic>
      <p:sp>
        <p:nvSpPr>
          <p:cNvPr id="2" name="Title 2">
            <a:extLst>
              <a:ext uri="{FF2B5EF4-FFF2-40B4-BE49-F238E27FC236}">
                <a16:creationId xmlns="" xmlns:a16="http://schemas.microsoft.com/office/drawing/2014/main" id="{9002CD9B-3049-4B81-8DD7-AABDEFFBD127}"/>
              </a:ext>
            </a:extLst>
          </p:cNvPr>
          <p:cNvSpPr txBox="1">
            <a:spLocks/>
          </p:cNvSpPr>
          <p:nvPr/>
        </p:nvSpPr>
        <p:spPr>
          <a:xfrm>
            <a:off x="525628" y="344975"/>
            <a:ext cx="6701650" cy="683723"/>
          </a:xfrm>
          <a:prstGeom prst="rect">
            <a:avLst/>
          </a:prstGeom>
        </p:spPr>
        <p:txBody>
          <a:bodyPr>
            <a:noAutofit/>
          </a:bodyPr>
          <a:lstStyle>
            <a:lvl1pPr algn="l" defTabSz="457189" rtl="0" eaLnBrk="1" latinLnBrk="0" hangingPunct="1">
              <a:spcBef>
                <a:spcPct val="0"/>
              </a:spcBef>
              <a:buNone/>
              <a:defRPr sz="2600" kern="1200">
                <a:solidFill>
                  <a:schemeClr val="accent1"/>
                </a:solidFill>
                <a:latin typeface="Georgia" panose="02040502050405020303" pitchFamily="18" charset="0"/>
                <a:ea typeface="+mj-ea"/>
                <a:cs typeface="+mj-cs"/>
              </a:defRPr>
            </a:lvl1pPr>
          </a:lstStyle>
          <a:p>
            <a:r>
              <a:rPr lang="en-US" dirty="0" smtClean="0"/>
              <a:t>Berkshire Hathaway</a:t>
            </a:r>
          </a:p>
          <a:p>
            <a:r>
              <a:rPr lang="en-US" sz="2000" dirty="0" smtClean="0"/>
              <a:t>ESG Report</a:t>
            </a:r>
            <a:endParaRPr lang="en-US" sz="2000" dirty="0"/>
          </a:p>
          <a:p>
            <a:endParaRPr lang="en-US" dirty="0"/>
          </a:p>
        </p:txBody>
      </p:sp>
      <p:sp>
        <p:nvSpPr>
          <p:cNvPr id="4" name="TextBox 3"/>
          <p:cNvSpPr txBox="1"/>
          <p:nvPr/>
        </p:nvSpPr>
        <p:spPr>
          <a:xfrm>
            <a:off x="218113" y="3959603"/>
            <a:ext cx="8565160" cy="2767681"/>
          </a:xfrm>
          <a:prstGeom prst="rect">
            <a:avLst/>
          </a:prstGeom>
        </p:spPr>
        <p:txBody>
          <a:bodyPr wrap="square" rtlCol="0">
            <a:spAutoFit/>
          </a:bodyPr>
          <a:lstStyle/>
          <a:p>
            <a:pPr algn="l">
              <a:buSzPct val="80000"/>
            </a:pPr>
            <a:r>
              <a:rPr lang="en-US" sz="1400" b="1" dirty="0" smtClean="0">
                <a:solidFill>
                  <a:schemeClr val="accent4"/>
                </a:solidFill>
                <a:latin typeface="Georgia" panose="02040502050405020303" pitchFamily="18" charset="0"/>
                <a:cs typeface="Calibri Light"/>
              </a:rPr>
              <a:t>What is impacting Berkshire’s ESG score</a:t>
            </a:r>
          </a:p>
          <a:p>
            <a:pPr marL="285750" indent="-285750">
              <a:buClr>
                <a:schemeClr val="accent1">
                  <a:lumMod val="75000"/>
                </a:schemeClr>
              </a:buClr>
              <a:buSzPct val="100000"/>
              <a:buFont typeface="Georgia" panose="02040502050405020303" pitchFamily="18" charset="0"/>
              <a:buChar char="›"/>
            </a:pPr>
            <a:r>
              <a:rPr lang="en-US" sz="1400" dirty="0">
                <a:solidFill>
                  <a:schemeClr val="accent4"/>
                </a:solidFill>
                <a:latin typeface="Georgia" panose="02040502050405020303" pitchFamily="18" charset="0"/>
                <a:cs typeface="Calibri Light"/>
              </a:rPr>
              <a:t>As a holding company, Berkshire lacks a </a:t>
            </a:r>
            <a:r>
              <a:rPr lang="en-US" sz="1400" dirty="0" smtClean="0">
                <a:solidFill>
                  <a:schemeClr val="accent4"/>
                </a:solidFill>
                <a:latin typeface="Georgia" panose="02040502050405020303" pitchFamily="18" charset="0"/>
                <a:cs typeface="Calibri Light"/>
              </a:rPr>
              <a:t>statement </a:t>
            </a:r>
            <a:r>
              <a:rPr lang="en-US" sz="1400" dirty="0">
                <a:solidFill>
                  <a:schemeClr val="accent4"/>
                </a:solidFill>
                <a:latin typeface="Georgia" panose="02040502050405020303" pitchFamily="18" charset="0"/>
                <a:cs typeface="Calibri Light"/>
              </a:rPr>
              <a:t>regarding </a:t>
            </a:r>
            <a:r>
              <a:rPr lang="en-US" sz="1400" dirty="0" smtClean="0">
                <a:solidFill>
                  <a:schemeClr val="accent4"/>
                </a:solidFill>
                <a:latin typeface="Georgia" panose="02040502050405020303" pitchFamily="18" charset="0"/>
                <a:cs typeface="Calibri Light"/>
              </a:rPr>
              <a:t>ESG policies</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Berkshire Energy produces electricity using coal</a:t>
            </a:r>
          </a:p>
          <a:p>
            <a:pPr marL="171450" indent="-171450" algn="l">
              <a:buSzPct val="80000"/>
              <a:buFontTx/>
              <a:buBlip>
                <a:blip r:embed="rId3"/>
              </a:buBlip>
            </a:pPr>
            <a:endParaRPr lang="en-US" sz="1400" b="1" dirty="0" smtClean="0">
              <a:solidFill>
                <a:schemeClr val="accent4"/>
              </a:solidFill>
              <a:latin typeface="Georgia" panose="02040502050405020303" pitchFamily="18" charset="0"/>
              <a:cs typeface="Calibri Light"/>
            </a:endParaRPr>
          </a:p>
          <a:p>
            <a:pPr algn="l">
              <a:buSzPct val="80000"/>
            </a:pPr>
            <a:r>
              <a:rPr lang="en-US" sz="1400" b="1" dirty="0" smtClean="0">
                <a:solidFill>
                  <a:schemeClr val="accent4"/>
                </a:solidFill>
                <a:latin typeface="Georgia" panose="02040502050405020303" pitchFamily="18" charset="0"/>
                <a:cs typeface="Calibri Light"/>
              </a:rPr>
              <a:t>Why we still own Berkshire</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Berkshire does not believe in dictating policies to companies</a:t>
            </a:r>
          </a:p>
          <a:p>
            <a:pPr marL="285750" indent="-285750">
              <a:buClr>
                <a:schemeClr val="accent1">
                  <a:lumMod val="75000"/>
                </a:schemeClr>
              </a:buClr>
              <a:buSzPct val="100000"/>
              <a:buFont typeface="Georgia" panose="02040502050405020303" pitchFamily="18" charset="0"/>
              <a:buChar char="›"/>
            </a:pPr>
            <a:r>
              <a:rPr lang="en-US" sz="1400" dirty="0" err="1" smtClean="0">
                <a:solidFill>
                  <a:schemeClr val="accent4"/>
                </a:solidFill>
                <a:latin typeface="Georgia" panose="02040502050405020303" pitchFamily="18" charset="0"/>
                <a:cs typeface="Calibri Light"/>
              </a:rPr>
              <a:t>RepRisk</a:t>
            </a:r>
            <a:r>
              <a:rPr lang="en-US" sz="1400" dirty="0" smtClean="0">
                <a:solidFill>
                  <a:schemeClr val="accent4"/>
                </a:solidFill>
                <a:latin typeface="Georgia" panose="02040502050405020303" pitchFamily="18" charset="0"/>
                <a:cs typeface="Calibri Light"/>
              </a:rPr>
              <a:t> sees few issues for Berkshire Hathaway</a:t>
            </a:r>
          </a:p>
          <a:p>
            <a:pPr marL="285750" indent="-285750">
              <a:buClr>
                <a:schemeClr val="accent1">
                  <a:lumMod val="75000"/>
                </a:schemeClr>
              </a:buClr>
              <a:buSzPct val="100000"/>
              <a:buFont typeface="Georgia" panose="02040502050405020303" pitchFamily="18" charset="0"/>
              <a:buChar char="›"/>
            </a:pPr>
            <a:r>
              <a:rPr lang="en-US" sz="1400" dirty="0" err="1" smtClean="0">
                <a:solidFill>
                  <a:schemeClr val="accent4"/>
                </a:solidFill>
                <a:latin typeface="Georgia" panose="02040502050405020303" pitchFamily="18" charset="0"/>
                <a:cs typeface="Calibri Light"/>
              </a:rPr>
              <a:t>Geico</a:t>
            </a:r>
            <a:r>
              <a:rPr lang="en-US" sz="1400" dirty="0" smtClean="0">
                <a:solidFill>
                  <a:schemeClr val="accent4"/>
                </a:solidFill>
                <a:latin typeface="Georgia" panose="02040502050405020303" pitchFamily="18" charset="0"/>
                <a:cs typeface="Calibri Light"/>
              </a:rPr>
              <a:t> and other insurance subsidiaries rank well</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Leader in renewable energy with 39% of production sourced from wind, water, solar and geothermal</a:t>
            </a:r>
          </a:p>
          <a:p>
            <a:pPr marL="285750" indent="-285750">
              <a:buClr>
                <a:schemeClr val="accent1">
                  <a:lumMod val="75000"/>
                </a:schemeClr>
              </a:buClr>
              <a:buSzPct val="100000"/>
              <a:buFont typeface="Georgia" panose="02040502050405020303" pitchFamily="18" charset="0"/>
              <a:buChar char="›"/>
            </a:pPr>
            <a:r>
              <a:rPr lang="en-US" sz="1400" dirty="0" smtClean="0">
                <a:solidFill>
                  <a:schemeClr val="accent4"/>
                </a:solidFill>
                <a:latin typeface="Georgia" panose="02040502050405020303" pitchFamily="18" charset="0"/>
                <a:cs typeface="Calibri Light"/>
              </a:rPr>
              <a:t>Berkshire Energy has an impeccable safety record </a:t>
            </a:r>
            <a:endParaRPr lang="en-US" sz="1400" dirty="0">
              <a:solidFill>
                <a:schemeClr val="accent4"/>
              </a:solidFill>
              <a:latin typeface="Georgia" panose="02040502050405020303" pitchFamily="18" charset="0"/>
              <a:cs typeface="Calibri Light"/>
            </a:endParaRPr>
          </a:p>
          <a:p>
            <a:pPr marL="285750" indent="-285750">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marL="285750" indent="-285750">
              <a:lnSpc>
                <a:spcPct val="70000"/>
              </a:lnSpc>
              <a:buSzPct val="80000"/>
              <a:buFont typeface="Arial" panose="020B0604020202020204" pitchFamily="34" charset="0"/>
              <a:buChar char="•"/>
            </a:pPr>
            <a:endParaRPr lang="en-US" sz="1400" dirty="0" smtClean="0">
              <a:solidFill>
                <a:schemeClr val="accent4"/>
              </a:solidFill>
              <a:latin typeface="Georgia" panose="02040502050405020303" pitchFamily="18" charset="0"/>
              <a:cs typeface="Calibri Light"/>
            </a:endParaRPr>
          </a:p>
          <a:p>
            <a:pPr algn="l">
              <a:lnSpc>
                <a:spcPct val="70000"/>
              </a:lnSpc>
              <a:buSzPct val="80000"/>
            </a:pPr>
            <a:r>
              <a:rPr lang="en-US" sz="1400" dirty="0" smtClean="0">
                <a:solidFill>
                  <a:schemeClr val="accent4"/>
                </a:solidFill>
                <a:latin typeface="Georgia" panose="02040502050405020303" pitchFamily="18" charset="0"/>
                <a:cs typeface="Calibri Light"/>
              </a:rPr>
              <a:t> </a:t>
            </a:r>
          </a:p>
        </p:txBody>
      </p:sp>
      <p:pic>
        <p:nvPicPr>
          <p:cNvPr id="8" name="Picture 7"/>
          <p:cNvPicPr>
            <a:picLocks noChangeAspect="1"/>
          </p:cNvPicPr>
          <p:nvPr/>
        </p:nvPicPr>
        <p:blipFill>
          <a:blip r:embed="rId4"/>
          <a:stretch>
            <a:fillRect/>
          </a:stretch>
        </p:blipFill>
        <p:spPr>
          <a:xfrm>
            <a:off x="2026947" y="3508918"/>
            <a:ext cx="2760714" cy="362601"/>
          </a:xfrm>
          <a:prstGeom prst="rect">
            <a:avLst/>
          </a:prstGeom>
        </p:spPr>
      </p:pic>
      <p:pic>
        <p:nvPicPr>
          <p:cNvPr id="13" name="Picture 12"/>
          <p:cNvPicPr>
            <a:picLocks noChangeAspect="1"/>
          </p:cNvPicPr>
          <p:nvPr/>
        </p:nvPicPr>
        <p:blipFill>
          <a:blip r:embed="rId5"/>
          <a:stretch>
            <a:fillRect/>
          </a:stretch>
        </p:blipFill>
        <p:spPr>
          <a:xfrm>
            <a:off x="6553200" y="1322024"/>
            <a:ext cx="2251901" cy="1610631"/>
          </a:xfrm>
          <a:prstGeom prst="rect">
            <a:avLst/>
          </a:prstGeom>
        </p:spPr>
      </p:pic>
    </p:spTree>
    <p:extLst>
      <p:ext uri="{BB962C8B-B14F-4D97-AF65-F5344CB8AC3E}">
        <p14:creationId xmlns:p14="http://schemas.microsoft.com/office/powerpoint/2010/main" val="53955726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5.jpg"/></Relationships>
</file>

<file path=ppt/theme/_rels/theme3.xml.rels><?xml version="1.0" encoding="UTF-8" standalone="yes"?>
<Relationships xmlns="http://schemas.openxmlformats.org/package/2006/relationships"><Relationship Id="rId1" Type="http://schemas.openxmlformats.org/officeDocument/2006/relationships/image" Target="../media/image5.jpg"/></Relationships>
</file>

<file path=ppt/theme/theme1.xml><?xml version="1.0" encoding="utf-8"?>
<a:theme xmlns:a="http://schemas.openxmlformats.org/drawingml/2006/main" name="Office Theme">
  <a:themeElements>
    <a:clrScheme name="CRESWOOD MASTER">
      <a:dk1>
        <a:sysClr val="windowText" lastClr="000000"/>
      </a:dk1>
      <a:lt1>
        <a:sysClr val="window" lastClr="FFFFFF"/>
      </a:lt1>
      <a:dk2>
        <a:srgbClr val="1F497D"/>
      </a:dk2>
      <a:lt2>
        <a:srgbClr val="EEECE1"/>
      </a:lt2>
      <a:accent1>
        <a:srgbClr val="487D2F"/>
      </a:accent1>
      <a:accent2>
        <a:srgbClr val="ADCB28"/>
      </a:accent2>
      <a:accent3>
        <a:srgbClr val="333043"/>
      </a:accent3>
      <a:accent4>
        <a:srgbClr val="6A6A6A"/>
      </a:accent4>
      <a:accent5>
        <a:srgbClr val="848484"/>
      </a:accent5>
      <a:accent6>
        <a:srgbClr val="FFFFFF"/>
      </a:accent6>
      <a:hlink>
        <a:srgbClr val="FFFFFF"/>
      </a:hlink>
      <a:folHlink>
        <a:srgbClr val="FFFFFF"/>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defTabSz="457189">
          <a:spcBef>
            <a:spcPct val="20000"/>
          </a:spcBef>
          <a:defRPr sz="1600" b="1" dirty="0">
            <a:solidFill>
              <a:srgbClr val="EEECE1">
                <a:lumMod val="25000"/>
              </a:srgbClr>
            </a:solidFill>
            <a:latin typeface="Georgia" panose="02040502050405020303" pitchFamily="18" charset="0"/>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bodyPr wrap="square" rtlCol="0">
        <a:spAutoFit/>
      </a:bodyPr>
      <a:lstStyle>
        <a:defPPr marL="285750" indent="-285750" algn="l">
          <a:spcBef>
            <a:spcPts val="600"/>
          </a:spcBef>
          <a:buClr>
            <a:schemeClr val="accent1"/>
          </a:buClr>
          <a:buSzPct val="100000"/>
          <a:buFont typeface="Georgia" panose="02040502050405020303" pitchFamily="18" charset="0"/>
          <a:buChar char="›"/>
          <a:defRPr sz="1600" dirty="0" smtClean="0">
            <a:solidFill>
              <a:schemeClr val="accent4"/>
            </a:solidFill>
            <a:latin typeface="Georgia" panose="02040502050405020303" pitchFamily="18" charset="0"/>
            <a:cs typeface="Calibri Light"/>
          </a:defRPr>
        </a:defPPr>
      </a:lstStyle>
    </a:txDef>
  </a:objectDefaults>
  <a:extraClrSchemeLst/>
  <a:extLst>
    <a:ext uri="{05A4C25C-085E-4340-85A3-A5531E510DB2}">
      <thm15:themeFamily xmlns:thm15="http://schemas.microsoft.com/office/thememl/2012/main" name="Presentation1" id="{AB7C3DD4-0BAB-4187-AB0D-D62528DF1196}" vid="{C0705ABC-49CE-40E7-BDB5-49F5EA0AC147}"/>
    </a:ext>
  </a:extLst>
</a:theme>
</file>

<file path=ppt/theme/theme2.xml><?xml version="1.0" encoding="utf-8"?>
<a:theme xmlns:a="http://schemas.openxmlformats.org/drawingml/2006/main" name="1_Office Theme">
  <a:themeElements>
    <a:clrScheme name="CRESWOOD MASTER">
      <a:dk1>
        <a:sysClr val="windowText" lastClr="000000"/>
      </a:dk1>
      <a:lt1>
        <a:sysClr val="window" lastClr="FFFFFF"/>
      </a:lt1>
      <a:dk2>
        <a:srgbClr val="1F497D"/>
      </a:dk2>
      <a:lt2>
        <a:srgbClr val="EEECE1"/>
      </a:lt2>
      <a:accent1>
        <a:srgbClr val="487D2F"/>
      </a:accent1>
      <a:accent2>
        <a:srgbClr val="ADCB28"/>
      </a:accent2>
      <a:accent3>
        <a:srgbClr val="333043"/>
      </a:accent3>
      <a:accent4>
        <a:srgbClr val="6A6A6A"/>
      </a:accent4>
      <a:accent5>
        <a:srgbClr val="848484"/>
      </a:accent5>
      <a:accent6>
        <a:srgbClr val="FFFFFF"/>
      </a:accent6>
      <a:hlink>
        <a:srgbClr val="FFFFFF"/>
      </a:hlink>
      <a:folHlink>
        <a:srgbClr val="FFFFFF"/>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defTabSz="457189">
          <a:spcBef>
            <a:spcPct val="20000"/>
          </a:spcBef>
          <a:defRPr sz="1600" b="1" dirty="0">
            <a:solidFill>
              <a:srgbClr val="EEECE1">
                <a:lumMod val="25000"/>
              </a:srgbClr>
            </a:solidFill>
            <a:latin typeface="Georgia" panose="02040502050405020303" pitchFamily="18" charset="0"/>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171450" indent="-171450" algn="l">
          <a:lnSpc>
            <a:spcPct val="70000"/>
          </a:lnSpc>
          <a:buSzPct val="80000"/>
          <a:buFontTx/>
          <a:buBlip>
            <a:blip xmlns:r="http://schemas.openxmlformats.org/officeDocument/2006/relationships" r:embed="rId1"/>
          </a:buBlip>
          <a:defRPr sz="1600" dirty="0" smtClean="0">
            <a:solidFill>
              <a:schemeClr val="accent4"/>
            </a:solidFill>
            <a:latin typeface="Georgia" panose="02040502050405020303" pitchFamily="18" charset="0"/>
            <a:cs typeface="Calibri Light"/>
          </a:defRPr>
        </a:defPPr>
      </a:lstStyle>
    </a:txDef>
  </a:objectDefaults>
  <a:extraClrSchemeLst/>
  <a:extLst>
    <a:ext uri="{05A4C25C-085E-4340-85A3-A5531E510DB2}">
      <thm15:themeFamily xmlns:thm15="http://schemas.microsoft.com/office/thememl/2012/main" name="Presentation1" id="{AB7C3DD4-0BAB-4187-AB0D-D62528DF1196}" vid="{C0705ABC-49CE-40E7-BDB5-49F5EA0AC147}"/>
    </a:ext>
  </a:extLst>
</a:theme>
</file>

<file path=ppt/theme/theme3.xml><?xml version="1.0" encoding="utf-8"?>
<a:theme xmlns:a="http://schemas.openxmlformats.org/drawingml/2006/main" name="2_Office Theme">
  <a:themeElements>
    <a:clrScheme name="CRESWOOD MASTER">
      <a:dk1>
        <a:sysClr val="windowText" lastClr="000000"/>
      </a:dk1>
      <a:lt1>
        <a:sysClr val="window" lastClr="FFFFFF"/>
      </a:lt1>
      <a:dk2>
        <a:srgbClr val="1F497D"/>
      </a:dk2>
      <a:lt2>
        <a:srgbClr val="EEECE1"/>
      </a:lt2>
      <a:accent1>
        <a:srgbClr val="487D2F"/>
      </a:accent1>
      <a:accent2>
        <a:srgbClr val="ADCB28"/>
      </a:accent2>
      <a:accent3>
        <a:srgbClr val="333043"/>
      </a:accent3>
      <a:accent4>
        <a:srgbClr val="6A6A6A"/>
      </a:accent4>
      <a:accent5>
        <a:srgbClr val="848484"/>
      </a:accent5>
      <a:accent6>
        <a:srgbClr val="FFFFFF"/>
      </a:accent6>
      <a:hlink>
        <a:srgbClr val="FFFFFF"/>
      </a:hlink>
      <a:folHlink>
        <a:srgbClr val="FFFFFF"/>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defTabSz="457189">
          <a:spcBef>
            <a:spcPct val="20000"/>
          </a:spcBef>
          <a:defRPr sz="1600" b="1" dirty="0">
            <a:solidFill>
              <a:srgbClr val="EEECE1">
                <a:lumMod val="25000"/>
              </a:srgbClr>
            </a:solidFill>
            <a:latin typeface="Georgia" panose="02040502050405020303" pitchFamily="18" charset="0"/>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171450" indent="-171450" algn="l">
          <a:lnSpc>
            <a:spcPct val="70000"/>
          </a:lnSpc>
          <a:buSzPct val="80000"/>
          <a:buFontTx/>
          <a:buBlip>
            <a:blip xmlns:r="http://schemas.openxmlformats.org/officeDocument/2006/relationships" r:embed="rId1"/>
          </a:buBlip>
          <a:defRPr sz="1600" dirty="0" smtClean="0">
            <a:solidFill>
              <a:schemeClr val="accent4"/>
            </a:solidFill>
            <a:latin typeface="Georgia" panose="02040502050405020303" pitchFamily="18" charset="0"/>
            <a:cs typeface="Calibri Light"/>
          </a:defRPr>
        </a:defPPr>
      </a:lstStyle>
    </a:txDef>
  </a:objectDefaults>
  <a:extraClrSchemeLst/>
  <a:extLst>
    <a:ext uri="{05A4C25C-085E-4340-85A3-A5531E510DB2}">
      <thm15:themeFamily xmlns:thm15="http://schemas.microsoft.com/office/thememl/2012/main" name="Presentation1" id="{AB7C3DD4-0BAB-4187-AB0D-D62528DF1196}" vid="{C0705ABC-49CE-40E7-BDB5-49F5EA0AC14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12625</TotalTime>
  <Words>1508</Words>
  <Application>Microsoft Office PowerPoint</Application>
  <PresentationFormat>On-screen Show (4:3)</PresentationFormat>
  <Paragraphs>158</Paragraphs>
  <Slides>15</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MS PGothic</vt:lpstr>
      <vt:lpstr>Arial</vt:lpstr>
      <vt:lpstr>Calibri</vt:lpstr>
      <vt:lpstr>Calibri Light</vt:lpstr>
      <vt:lpstr>Georgia</vt:lpstr>
      <vt:lpstr>Office Theme</vt:lpstr>
      <vt:lpstr>1_Office Theme</vt:lpstr>
      <vt:lpstr>2_Office Theme</vt:lpstr>
      <vt:lpstr>PowerPoint Presentation</vt:lpstr>
      <vt:lpstr>Socially Responsible Investing Integrating ESG into our equity process</vt:lpstr>
      <vt:lpstr>Growth in Intangibles  The way companies are valued is evolving  </vt:lpstr>
      <vt:lpstr>Socially Responsible Investing Importance of Governance</vt:lpstr>
      <vt:lpstr>Socially Responsible Investing Crestwood’s Focus List</vt:lpstr>
      <vt:lpstr>Current ratings of Crestwood’s Focus 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ESG With Our Active Equity Managers Implementation at different levels</vt:lpstr>
      <vt:lpstr>What is being done by our active managers? Breaking down specifics at each level</vt:lpstr>
    </vt:vector>
  </TitlesOfParts>
  <Company>External 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Alyson Nickse</dc:creator>
  <cp:lastModifiedBy>John Ingram</cp:lastModifiedBy>
  <cp:revision>661</cp:revision>
  <cp:lastPrinted>2018-11-13T14:00:57Z</cp:lastPrinted>
  <dcterms:created xsi:type="dcterms:W3CDTF">2016-04-14T18:06:49Z</dcterms:created>
  <dcterms:modified xsi:type="dcterms:W3CDTF">2018-11-15T16:13:09Z</dcterms:modified>
</cp:coreProperties>
</file>