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64" r:id="rId3"/>
    <p:sldId id="267" r:id="rId4"/>
    <p:sldId id="261" r:id="rId5"/>
    <p:sldId id="265" r:id="rId6"/>
    <p:sldId id="26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30" y="90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D2766-BE0A-4C16-A1A9-525E5E42E7D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B3126-C879-4F41-9861-21E3DE2AD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3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93850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1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317625"/>
            <a:ext cx="4088023" cy="21971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76424" y="3798888"/>
            <a:ext cx="4097947" cy="2197466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298450" y="3798888"/>
            <a:ext cx="4088023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776424" y="1317625"/>
            <a:ext cx="4097948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pic>
        <p:nvPicPr>
          <p:cNvPr id="6" name="Picture 5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5" y="1041401"/>
            <a:ext cx="3548271" cy="13335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1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00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sp>
        <p:nvSpPr>
          <p:cNvPr id="10" name="Shape 42"/>
          <p:cNvSpPr txBox="1">
            <a:spLocks/>
          </p:cNvSpPr>
          <p:nvPr userDrawn="1"/>
        </p:nvSpPr>
        <p:spPr>
          <a:xfrm>
            <a:off x="598130" y="2502292"/>
            <a:ext cx="7352271" cy="2332488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lnSpc>
                <a:spcPct val="80000"/>
              </a:lnSpc>
              <a:buSzPct val="80000"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rgbClr val="FFFFFF">
                  <a:lumMod val="50000"/>
                </a:srgbClr>
              </a:solidFill>
              <a:cs typeface="Calibri Light"/>
            </a:endParaRPr>
          </a:p>
        </p:txBody>
      </p:sp>
      <p:pic>
        <p:nvPicPr>
          <p:cNvPr id="11" name="Picture 10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4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87662" cy="683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131"/>
            <a:ext cx="8229600" cy="490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609585"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buFont typeface="Arial"/>
        <a:buNone/>
        <a:defRPr sz="16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Georgia" panose="02040502050405020303" pitchFamily="18" charset="0"/>
        <a:buChar char="›"/>
        <a:defRPr sz="14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"/>
          <p:cNvSpPr txBox="1">
            <a:spLocks/>
          </p:cNvSpPr>
          <p:nvPr/>
        </p:nvSpPr>
        <p:spPr>
          <a:xfrm>
            <a:off x="409369" y="5223833"/>
            <a:ext cx="8325261" cy="860950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2600" b="1" spc="40" dirty="0" smtClean="0">
                <a:solidFill>
                  <a:srgbClr val="487D2F"/>
                </a:solidFill>
                <a:cs typeface="Georgia"/>
              </a:rPr>
              <a:t>Real Estate Investment Allocation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2600" spc="40" dirty="0" smtClean="0">
                <a:solidFill>
                  <a:srgbClr val="487D2F"/>
                </a:solidFill>
                <a:cs typeface="Georgia"/>
              </a:rPr>
              <a:t>Increasing REITs</a:t>
            </a:r>
          </a:p>
        </p:txBody>
      </p:sp>
      <p:pic>
        <p:nvPicPr>
          <p:cNvPr id="12" name="Picture 11" descr="Graphic_TitlePa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90984" y="4548299"/>
            <a:ext cx="3209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09585"/>
            <a:r>
              <a:rPr lang="en-US" sz="1600" b="1" dirty="0" smtClean="0">
                <a:solidFill>
                  <a:srgbClr val="4D4D4D"/>
                </a:solidFill>
              </a:rPr>
              <a:t>December 2018</a:t>
            </a:r>
            <a:endParaRPr lang="en-US" sz="1600" b="1" dirty="0">
              <a:solidFill>
                <a:srgbClr val="4D4D4D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115963"/>
            <a:ext cx="2011680" cy="77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44277"/>
            <a:ext cx="2133600" cy="365125"/>
          </a:xfrm>
        </p:spPr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Thesis and Proposed Changes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703" y="1219049"/>
            <a:ext cx="834026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We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believe this is a good time to increase our exposure to real estate assets.  We are nearing the end of a credit cycle and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economic growth is slowing. The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Fed has indicated that the pace of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rate increases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may actually slow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down, and REITs tend to underperform at the beginning of rate cycles.  We believe we have gotten past the initial period of underperformance.</a:t>
            </a:r>
          </a:p>
          <a:p>
            <a:pPr marL="1174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Real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estate should benefit on a relative basis from the recent uptick in inflation, and companies have the ability to raise rents to mirror rising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yields.  Income producing equities should perform relatively favorably if the stock market continues to perform poorly.</a:t>
            </a:r>
          </a:p>
          <a:p>
            <a:pPr marL="1174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The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selloff in retail REITs has actually presented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buying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opportunities for our active manager, and we continue to benefit from the team’s ability to appropriately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allocate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across the REIT landscape. </a:t>
            </a:r>
            <a:endParaRPr 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pPr marL="1174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REITs are attractively priced relative to broad U.S. equity markets and historical averages, and they are backed by strong fundamentals across most sub-sectors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703" y="3728722"/>
            <a:ext cx="834026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Proposed Allocation: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We are distributing the proceeds from the sale of QMNIX between REITs (TIREX) and Core </a:t>
            </a: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Bonds</a:t>
            </a:r>
            <a:endParaRPr lang="en-US" sz="1200" dirty="0" smtClean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4849" y="4639835"/>
            <a:ext cx="2113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Allocation Increases</a:t>
            </a:r>
            <a:endParaRPr lang="en-US" sz="1200" b="1" dirty="0" smtClean="0">
              <a:solidFill>
                <a:srgbClr val="EEECE1">
                  <a:lumMod val="2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00" y="5027728"/>
            <a:ext cx="7632000" cy="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44277"/>
            <a:ext cx="2133600" cy="365125"/>
          </a:xfrm>
        </p:spPr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535" y="1471264"/>
            <a:ext cx="834026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Valuation and Income:</a:t>
            </a:r>
            <a:endParaRPr lang="en-US" sz="1200" b="1" i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P/FFO below longer term average and REITs trading below property NAV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REITs currently yielding over 4% in a low interest rate environment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accent1"/>
                </a:solidFill>
                <a:sym typeface="Georgia"/>
              </a:rPr>
              <a:t>Presentation Overview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32" y="3184495"/>
            <a:ext cx="834026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Strong Fundamentals</a:t>
            </a:r>
            <a:endParaRPr lang="en-US" sz="1200" b="1" i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Net operating income is stable and growing by mid-single digits year over year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Private investments have historic amounts of dry powder that could increase demand and prices 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533" y="4731046"/>
            <a:ext cx="834026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U.S. Centric Diversification</a:t>
            </a:r>
            <a:endParaRPr lang="en-US" sz="1200" b="1" i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REITs are U.S.-centric investments with little exposure to trade issues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Despite recent underperformance, real estate has historically been one of the greatest performing asset classes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Valuation and Income</a:t>
            </a:r>
            <a:br>
              <a:rPr lang="en-US" dirty="0" smtClean="0">
                <a:solidFill>
                  <a:schemeClr val="accent1"/>
                </a:solidFill>
                <a:sym typeface="Georgia"/>
              </a:rPr>
            </a:br>
            <a:r>
              <a:rPr lang="en-US" dirty="0" smtClean="0">
                <a:solidFill>
                  <a:schemeClr val="accent1"/>
                </a:solidFill>
                <a:sym typeface="Georgia"/>
              </a:rPr>
              <a:t>Areas of value &amp; income production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0" y="1169946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Price to Funds From Operation</a:t>
            </a: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319488" y="1203530"/>
            <a:ext cx="4145859" cy="25411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Broad valuations fair with pockets of opportunity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 P/FFO multiples are now 1.0 multiple below the longer term average of 16.5x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Relative to S&amp;P 500 P/E multiples, ratio is at 28</a:t>
            </a:r>
            <a:r>
              <a:rPr lang="en-US" sz="1200" baseline="300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th</a:t>
            </a: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 percentile (1 being cheapest) over past ten years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REITs are currently trading nearly 10% below </a:t>
            </a:r>
            <a:r>
              <a:rPr lang="en-US" sz="120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underlying net </a:t>
            </a: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asset value, substantially lower than the sector’s long term historical 2-3% average premium</a:t>
            </a:r>
            <a:endParaRPr lang="en-US" sz="1200" dirty="0">
              <a:solidFill>
                <a:srgbClr val="848484">
                  <a:lumMod val="75000"/>
                </a:srgbClr>
              </a:solidFill>
              <a:latin typeface="Georgia" panose="02040502050405020303"/>
            </a:endParaRP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endParaRPr lang="en-US" sz="1200" dirty="0" smtClean="0">
              <a:solidFill>
                <a:srgbClr val="848484">
                  <a:lumMod val="75000"/>
                </a:srgbClr>
              </a:solidFill>
              <a:latin typeface="Georgia" panose="02040502050405020303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590409" y="3810830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Dividend Yield – REITs Yielding Over 4%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684703" y="3900448"/>
            <a:ext cx="3352643" cy="2737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REITs are Income Producing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Despite rising rates, we continue to experience a low interest rate environment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From a pure yield perspective, real estate provides appealing risk-adjusted income when compared to the S&amp;P 500 and the Barclays </a:t>
            </a:r>
            <a:r>
              <a:rPr lang="en-US" sz="1200" dirty="0" err="1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Agg</a:t>
            </a:r>
            <a:endParaRPr lang="en-US" sz="1200" dirty="0" smtClean="0">
              <a:solidFill>
                <a:srgbClr val="848484">
                  <a:lumMod val="75000"/>
                </a:srgbClr>
              </a:solidFill>
              <a:latin typeface="Georgia" panose="02040502050405020303"/>
            </a:endParaRP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REITs provide income production with the ability to increase rents across certain real estate sub-sectors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286" y="1591369"/>
            <a:ext cx="4289425" cy="1995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54" y="4267750"/>
            <a:ext cx="5403509" cy="232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Fundamentals remain strong</a:t>
            </a:r>
            <a:br>
              <a:rPr lang="en-US" dirty="0" smtClean="0">
                <a:solidFill>
                  <a:schemeClr val="accent1"/>
                </a:solidFill>
                <a:sym typeface="Georgia"/>
              </a:rPr>
            </a:br>
            <a:r>
              <a:rPr lang="en-US" sz="2200" dirty="0" smtClean="0">
                <a:sym typeface="Georgia"/>
              </a:rPr>
              <a:t>Strong earnings growth and backing of private investment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0" y="1169946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Property Net Operating Income Growth</a:t>
            </a: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316522" y="1169945"/>
            <a:ext cx="4148825" cy="30429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NOI Growth 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 earnings are very stable and are growing at mid-single digits annually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Earnings growth should translate into comparable dividend growth, and through September, 78 U.S. real estate companies have announced dividend increases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Steadily growing economy, lower construction rates, and solid demand for U.S. real estate should support asset prices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Value opportunity in certain sectors including retail which sold off substantially over the past two years</a:t>
            </a: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569127" y="4277169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Un-invested Private Capital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681187" y="3612731"/>
            <a:ext cx="3396711" cy="28603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Private investing dry powder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Real estate M&amp;A activity in the U.S. is at levels not seen in more than a decade  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Buyers increasingly include private equity investors who see REITs as attractively priced compared to private markets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Private equity managers currently hold $294 billion in un-invested capital earmarked for real estate investments, looking to buy what REITs own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endParaRPr lang="en-US" sz="1200" dirty="0" smtClean="0">
              <a:solidFill>
                <a:srgbClr val="848484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478" y="1689099"/>
            <a:ext cx="4141042" cy="167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36" y="4630876"/>
            <a:ext cx="5401783" cy="160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Defensive position with upside</a:t>
            </a:r>
            <a:br>
              <a:rPr lang="en-US" dirty="0" smtClean="0">
                <a:solidFill>
                  <a:schemeClr val="accent1"/>
                </a:solidFill>
                <a:sym typeface="Georgia"/>
              </a:rPr>
            </a:br>
            <a:r>
              <a:rPr lang="en-US" sz="2200" dirty="0" smtClean="0">
                <a:sym typeface="Georgia"/>
              </a:rPr>
              <a:t>U.S. centric play with growth opportunity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0" y="4473781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Long Term Returns – REITs vs. S&amp;P 500</a:t>
            </a: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66699" y="1169946"/>
            <a:ext cx="8675077" cy="9845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REITs minimally affected by trade rhetoric</a:t>
            </a:r>
          </a:p>
          <a:p>
            <a:pPr marL="285750" lvl="1" indent="-285750"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REIT earnings are more “local economy dependent” rather than globally focused</a:t>
            </a:r>
          </a:p>
          <a:p>
            <a:pPr marL="285750" lvl="1" indent="-285750"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TIREX investment universe is purely focused in North America</a:t>
            </a:r>
          </a:p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endParaRPr lang="en-US" sz="1200" dirty="0" smtClean="0">
              <a:solidFill>
                <a:srgbClr val="848484">
                  <a:lumMod val="75000"/>
                </a:srgbClr>
              </a:solidFill>
              <a:latin typeface="Georgia" panose="02040502050405020303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2286896" y="2286347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Correlation to Equity Markets – lowest in ten years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179562" y="4624573"/>
            <a:ext cx="4279901" cy="17317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None/>
              <a:defRPr/>
            </a:pPr>
            <a:r>
              <a:rPr lang="en-US" sz="1200" b="1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Possibility for strong relative performance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While REITs  have experienced a period of underperformance of late, historically, real estate is one of the strongest performing asset classes</a:t>
            </a:r>
          </a:p>
          <a:p>
            <a:pPr marL="285750" lvl="1" indent="-285750">
              <a:lnSpc>
                <a:spcPct val="12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Arial Narrow" panose="020B0606020202030204" pitchFamily="34" charset="0"/>
              <a:buChar char="›"/>
              <a:defRPr/>
            </a:pPr>
            <a:r>
              <a:rPr lang="en-US" sz="1200" dirty="0" smtClean="0">
                <a:solidFill>
                  <a:srgbClr val="848484">
                    <a:lumMod val="75000"/>
                  </a:srgbClr>
                </a:solidFill>
                <a:latin typeface="Georgia" panose="02040502050405020303"/>
              </a:rPr>
              <a:t>Diversification benefits enhanced by decreasing correlation of returns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237" y="4785220"/>
            <a:ext cx="4427226" cy="1908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62" y="2624647"/>
            <a:ext cx="8815757" cy="160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1_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defTabSz="457189">
          <a:spcBef>
            <a:spcPct val="20000"/>
          </a:spcBef>
          <a:defRPr sz="1600" b="1" dirty="0">
            <a:solidFill>
              <a:srgbClr val="EEECE1">
                <a:lumMod val="25000"/>
              </a:srgbClr>
            </a:solidFill>
            <a:latin typeface="Georgia" panose="02040502050405020303" pitchFamily="18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171450" indent="-171450" algn="l">
          <a:lnSpc>
            <a:spcPct val="70000"/>
          </a:lnSpc>
          <a:buSzPct val="80000"/>
          <a:buFontTx/>
          <a:buBlip>
            <a:blip xmlns:r="http://schemas.openxmlformats.org/officeDocument/2006/relationships" r:embed="rId1"/>
          </a:buBlip>
          <a:defRPr sz="1600" dirty="0" smtClean="0">
            <a:solidFill>
              <a:schemeClr val="accent4"/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12288</TotalTime>
  <Words>670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Georgia</vt:lpstr>
      <vt:lpstr>1_Office Theme</vt:lpstr>
      <vt:lpstr>PowerPoint Presentation</vt:lpstr>
      <vt:lpstr>Thesis and Proposed Changes</vt:lpstr>
      <vt:lpstr>Presentation Overview</vt:lpstr>
      <vt:lpstr>Valuation and Income Areas of value &amp; income production</vt:lpstr>
      <vt:lpstr>Fundamentals remain strong Strong earnings growth and backing of private investment</vt:lpstr>
      <vt:lpstr>Defensive position with upside U.S. centric play with growth opportunity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Malone</dc:creator>
  <cp:lastModifiedBy>Peter Malone</cp:lastModifiedBy>
  <cp:revision>106</cp:revision>
  <cp:lastPrinted>2018-12-10T15:37:42Z</cp:lastPrinted>
  <dcterms:created xsi:type="dcterms:W3CDTF">2018-11-09T18:34:15Z</dcterms:created>
  <dcterms:modified xsi:type="dcterms:W3CDTF">2018-12-11T13:48:38Z</dcterms:modified>
</cp:coreProperties>
</file>