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64" r:id="rId3"/>
    <p:sldId id="267" r:id="rId4"/>
    <p:sldId id="261" r:id="rId5"/>
    <p:sldId id="265" r:id="rId6"/>
    <p:sldId id="266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0" autoAdjust="0"/>
    <p:restoredTop sz="94660"/>
  </p:normalViewPr>
  <p:slideViewPr>
    <p:cSldViewPr snapToGrid="0" showGuides="1">
      <p:cViewPr varScale="1">
        <p:scale>
          <a:sx n="87" d="100"/>
          <a:sy n="87" d="100"/>
        </p:scale>
        <p:origin x="930" y="90"/>
      </p:cViewPr>
      <p:guideLst>
        <p:guide orient="horz" pos="213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C0D2766-BE0A-4C16-A1A9-525E5E42E7D0}" type="datetimeFigureOut">
              <a:rPr lang="en-US" smtClean="0"/>
              <a:t>12/10/2018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44B3126-C879-4F41-9861-21E3DE2AD4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633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93850" y="1241425"/>
            <a:ext cx="4467225" cy="33512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52454F-B8C5-455B-A4DD-2644173274A8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315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Graphic_ArrowsOnly.ai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4702"/>
            <a:ext cx="9144000" cy="4963297"/>
          </a:xfrm>
          <a:prstGeom prst="rect">
            <a:avLst/>
          </a:prstGeom>
        </p:spPr>
      </p:pic>
      <p:pic>
        <p:nvPicPr>
          <p:cNvPr id="2" name="Picture 1" descr="CA Logo.ai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202" y="110016"/>
            <a:ext cx="1892300" cy="866548"/>
          </a:xfrm>
          <a:prstGeom prst="rect">
            <a:avLst/>
          </a:prstGeo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cxnSp>
        <p:nvCxnSpPr>
          <p:cNvPr id="8" name="Straight Connector 7"/>
          <p:cNvCxnSpPr/>
          <p:nvPr userDrawn="1"/>
        </p:nvCxnSpPr>
        <p:spPr>
          <a:xfrm flipH="1">
            <a:off x="543212" y="1082637"/>
            <a:ext cx="8065331" cy="0"/>
          </a:xfrm>
          <a:prstGeom prst="line">
            <a:avLst/>
          </a:prstGeom>
          <a:ln w="3175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9" name="Shape 42"/>
          <p:cNvSpPr txBox="1">
            <a:spLocks/>
          </p:cNvSpPr>
          <p:nvPr userDrawn="1"/>
        </p:nvSpPr>
        <p:spPr>
          <a:xfrm>
            <a:off x="598130" y="1318085"/>
            <a:ext cx="8824452" cy="770907"/>
          </a:xfrm>
          <a:prstGeom prst="rect">
            <a:avLst/>
          </a:prstGeom>
        </p:spPr>
        <p:txBody>
          <a:bodyPr/>
          <a:lstStyle>
            <a:lvl1pPr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1pPr>
            <a:lvl2pPr indent="228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2pPr>
            <a:lvl3pPr indent="457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3pPr>
            <a:lvl4pPr indent="685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4pPr>
            <a:lvl5pPr indent="9144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5pPr>
            <a:lvl6pPr indent="11430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6pPr>
            <a:lvl7pPr indent="1371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7pPr>
            <a:lvl8pPr indent="1600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8pPr>
            <a:lvl9pPr indent="1828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9pPr>
          </a:lstStyle>
          <a:p>
            <a:pPr algn="l">
              <a:defRPr sz="1800">
                <a:solidFill>
                  <a:srgbClr val="000000"/>
                </a:solidFill>
              </a:defRPr>
            </a:pPr>
            <a:endParaRPr lang="en-US" sz="2600" spc="40" dirty="0">
              <a:solidFill>
                <a:srgbClr val="487D2F"/>
              </a:solidFill>
              <a:cs typeface="Georgia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43212" y="274639"/>
            <a:ext cx="6701650" cy="68372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298450" y="1317625"/>
            <a:ext cx="4088023" cy="2197100"/>
          </a:xfr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4776424" y="3798888"/>
            <a:ext cx="4097947" cy="2197466"/>
          </a:xfr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Chart Placeholder 15"/>
          <p:cNvSpPr>
            <a:spLocks noGrp="1"/>
          </p:cNvSpPr>
          <p:nvPr>
            <p:ph type="chart" sz="quarter" idx="15"/>
          </p:nvPr>
        </p:nvSpPr>
        <p:spPr>
          <a:xfrm>
            <a:off x="298450" y="3798888"/>
            <a:ext cx="4088023" cy="2197100"/>
          </a:xfrm>
        </p:spPr>
        <p:txBody>
          <a:bodyPr/>
          <a:lstStyle>
            <a:lvl1pPr algn="ctr"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Chart Placeholder 15"/>
          <p:cNvSpPr>
            <a:spLocks noGrp="1"/>
          </p:cNvSpPr>
          <p:nvPr>
            <p:ph type="chart" sz="quarter" idx="16"/>
          </p:nvPr>
        </p:nvSpPr>
        <p:spPr>
          <a:xfrm>
            <a:off x="4776424" y="1317625"/>
            <a:ext cx="4097948" cy="2197100"/>
          </a:xfrm>
        </p:spPr>
        <p:txBody>
          <a:bodyPr/>
          <a:lstStyle>
            <a:lvl1pPr algn="ctr"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92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2"/>
          <p:cNvSpPr txBox="1">
            <a:spLocks/>
          </p:cNvSpPr>
          <p:nvPr userDrawn="1"/>
        </p:nvSpPr>
        <p:spPr>
          <a:xfrm>
            <a:off x="-129552" y="5144196"/>
            <a:ext cx="8744959" cy="770907"/>
          </a:xfrm>
          <a:prstGeom prst="rect">
            <a:avLst/>
          </a:prstGeom>
        </p:spPr>
        <p:txBody>
          <a:bodyPr/>
          <a:lstStyle>
            <a:lvl1pPr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1pPr>
            <a:lvl2pPr indent="228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2pPr>
            <a:lvl3pPr indent="457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3pPr>
            <a:lvl4pPr indent="685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4pPr>
            <a:lvl5pPr indent="9144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5pPr>
            <a:lvl6pPr indent="11430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6pPr>
            <a:lvl7pPr indent="1371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7pPr>
            <a:lvl8pPr indent="1600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8pPr>
            <a:lvl9pPr indent="1828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9pPr>
          </a:lstStyle>
          <a:p>
            <a:pPr algn="r">
              <a:defRPr sz="1800">
                <a:solidFill>
                  <a:srgbClr val="000000"/>
                </a:solidFill>
              </a:defRPr>
            </a:pPr>
            <a:endParaRPr lang="en-US" sz="2600" spc="40" dirty="0">
              <a:solidFill>
                <a:srgbClr val="487D2F"/>
              </a:solidFill>
              <a:cs typeface="Georgia"/>
            </a:endParaRPr>
          </a:p>
        </p:txBody>
      </p:sp>
      <p:pic>
        <p:nvPicPr>
          <p:cNvPr id="5" name="Picture 4" descr="Graphic_TitlePage.ai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1783"/>
            <a:ext cx="9144000" cy="2447925"/>
          </a:xfrm>
          <a:prstGeom prst="rect">
            <a:avLst/>
          </a:prstGeom>
        </p:spPr>
      </p:pic>
      <p:pic>
        <p:nvPicPr>
          <p:cNvPr id="6" name="Picture 5" descr="CA Logo.ai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315" y="1041401"/>
            <a:ext cx="3548271" cy="1333500"/>
          </a:xfrm>
          <a:prstGeom prst="rect">
            <a:avLst/>
          </a:prstGeom>
        </p:spPr>
      </p:pic>
      <p:cxnSp>
        <p:nvCxnSpPr>
          <p:cNvPr id="7" name="Straight Connector 6"/>
          <p:cNvCxnSpPr/>
          <p:nvPr userDrawn="1"/>
        </p:nvCxnSpPr>
        <p:spPr>
          <a:xfrm flipH="1">
            <a:off x="543212" y="5654308"/>
            <a:ext cx="8065331" cy="0"/>
          </a:xfrm>
          <a:prstGeom prst="line">
            <a:avLst/>
          </a:prstGeom>
          <a:ln w="3175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19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3007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_ArrowsOnly.ai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94702"/>
            <a:ext cx="9144000" cy="4963297"/>
          </a:xfrm>
          <a:prstGeom prst="rect">
            <a:avLst/>
          </a:prstGeom>
        </p:spPr>
      </p:pic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9" name="Shape 42"/>
          <p:cNvSpPr txBox="1">
            <a:spLocks/>
          </p:cNvSpPr>
          <p:nvPr userDrawn="1"/>
        </p:nvSpPr>
        <p:spPr>
          <a:xfrm>
            <a:off x="598130" y="1318085"/>
            <a:ext cx="8824452" cy="770907"/>
          </a:xfrm>
          <a:prstGeom prst="rect">
            <a:avLst/>
          </a:prstGeom>
        </p:spPr>
        <p:txBody>
          <a:bodyPr/>
          <a:lstStyle>
            <a:lvl1pPr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1pPr>
            <a:lvl2pPr indent="228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2pPr>
            <a:lvl3pPr indent="457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3pPr>
            <a:lvl4pPr indent="685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4pPr>
            <a:lvl5pPr indent="9144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5pPr>
            <a:lvl6pPr indent="11430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6pPr>
            <a:lvl7pPr indent="1371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7pPr>
            <a:lvl8pPr indent="1600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8pPr>
            <a:lvl9pPr indent="1828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9pPr>
          </a:lstStyle>
          <a:p>
            <a:pPr algn="l">
              <a:defRPr sz="1800">
                <a:solidFill>
                  <a:srgbClr val="000000"/>
                </a:solidFill>
              </a:defRPr>
            </a:pPr>
            <a:endParaRPr lang="en-US" sz="2600" spc="40" dirty="0">
              <a:solidFill>
                <a:srgbClr val="487D2F"/>
              </a:solidFill>
              <a:cs typeface="Georgia"/>
            </a:endParaRPr>
          </a:p>
        </p:txBody>
      </p:sp>
      <p:sp>
        <p:nvSpPr>
          <p:cNvPr id="10" name="Shape 42"/>
          <p:cNvSpPr txBox="1">
            <a:spLocks/>
          </p:cNvSpPr>
          <p:nvPr userDrawn="1"/>
        </p:nvSpPr>
        <p:spPr>
          <a:xfrm>
            <a:off x="598130" y="2502292"/>
            <a:ext cx="7352271" cy="2332488"/>
          </a:xfrm>
          <a:prstGeom prst="rect">
            <a:avLst/>
          </a:prstGeom>
        </p:spPr>
        <p:txBody>
          <a:bodyPr/>
          <a:lstStyle>
            <a:lvl1pPr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1pPr>
            <a:lvl2pPr indent="228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2pPr>
            <a:lvl3pPr indent="457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3pPr>
            <a:lvl4pPr indent="685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4pPr>
            <a:lvl5pPr indent="9144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5pPr>
            <a:lvl6pPr indent="11430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6pPr>
            <a:lvl7pPr indent="1371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7pPr>
            <a:lvl8pPr indent="1600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8pPr>
            <a:lvl9pPr indent="1828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9pPr>
          </a:lstStyle>
          <a:p>
            <a:pPr algn="l">
              <a:lnSpc>
                <a:spcPct val="80000"/>
              </a:lnSpc>
              <a:buSzPct val="80000"/>
              <a:defRPr sz="1800">
                <a:solidFill>
                  <a:srgbClr val="000000"/>
                </a:solidFill>
              </a:defRPr>
            </a:pPr>
            <a:endParaRPr lang="en-US" sz="1600" dirty="0">
              <a:solidFill>
                <a:srgbClr val="FFFFFF">
                  <a:lumMod val="50000"/>
                </a:srgbClr>
              </a:solidFill>
              <a:cs typeface="Calibri Light"/>
            </a:endParaRPr>
          </a:p>
        </p:txBody>
      </p:sp>
      <p:pic>
        <p:nvPicPr>
          <p:cNvPr id="11" name="Picture 10" descr="CA Logo.ai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202" y="110016"/>
            <a:ext cx="1892300" cy="86654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543212" y="1082637"/>
            <a:ext cx="8065331" cy="0"/>
          </a:xfrm>
          <a:prstGeom prst="line">
            <a:avLst/>
          </a:prstGeom>
          <a:ln w="3175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Title 4"/>
          <p:cNvSpPr>
            <a:spLocks noGrp="1"/>
          </p:cNvSpPr>
          <p:nvPr>
            <p:ph type="title"/>
          </p:nvPr>
        </p:nvSpPr>
        <p:spPr>
          <a:xfrm>
            <a:off x="543212" y="274639"/>
            <a:ext cx="6701650" cy="68372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141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6787662" cy="6837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22131"/>
            <a:ext cx="8229600" cy="49040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defTabSz="60958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defTabSz="609585"/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50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defTabSz="609585"/>
            <a:fld id="{BA4111AF-6F6F-0643-B4DB-D5DDF114BF9E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 defTabSz="609585"/>
              <a:t>‹#›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950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189" rtl="0" eaLnBrk="1" latinLnBrk="0" hangingPunct="1">
        <a:spcBef>
          <a:spcPct val="0"/>
        </a:spcBef>
        <a:buNone/>
        <a:defRPr sz="2600" kern="1200">
          <a:solidFill>
            <a:schemeClr val="accent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0" indent="0" algn="l" defTabSz="457189" rtl="0" eaLnBrk="1" latinLnBrk="0" hangingPunct="1">
        <a:spcBef>
          <a:spcPts val="600"/>
        </a:spcBef>
        <a:buFont typeface="Arial"/>
        <a:buNone/>
        <a:defRPr sz="1600" b="1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1pPr>
      <a:lvl2pPr marL="742932" indent="-285744" algn="l" defTabSz="457189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Georgia" panose="02040502050405020303" pitchFamily="18" charset="0"/>
        <a:buChar char="›"/>
        <a:defRPr sz="14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2pPr>
      <a:lvl3pPr marL="1142971" indent="-228594" algn="l" defTabSz="457189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00000"/>
        <a:buFont typeface="Georgia" panose="02040502050405020303" pitchFamily="18" charset="0"/>
        <a:buChar char="›"/>
        <a:defRPr sz="12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3pPr>
      <a:lvl4pPr marL="1600160" indent="-228594" algn="l" defTabSz="457189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00000"/>
        <a:buFont typeface="Georgia" panose="02040502050405020303" pitchFamily="18" charset="0"/>
        <a:buChar char="›"/>
        <a:defRPr sz="12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4pPr>
      <a:lvl5pPr marL="2057349" indent="-228594" algn="l" defTabSz="457189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00000"/>
        <a:buFont typeface="Georgia" panose="02040502050405020303" pitchFamily="18" charset="0"/>
        <a:buChar char="›"/>
        <a:defRPr sz="1200" kern="1200" baseline="0">
          <a:solidFill>
            <a:schemeClr val="accent5">
              <a:lumMod val="75000"/>
            </a:schemeClr>
          </a:solidFill>
          <a:latin typeface="Georgia" panose="02040502050405020303" pitchFamily="18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2"/>
          <p:cNvSpPr txBox="1">
            <a:spLocks/>
          </p:cNvSpPr>
          <p:nvPr/>
        </p:nvSpPr>
        <p:spPr>
          <a:xfrm>
            <a:off x="409369" y="5223833"/>
            <a:ext cx="8325261" cy="860950"/>
          </a:xfrm>
          <a:prstGeom prst="rect">
            <a:avLst/>
          </a:prstGeom>
        </p:spPr>
        <p:txBody>
          <a:bodyPr/>
          <a:lstStyle>
            <a:lvl1pPr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1pPr>
            <a:lvl2pPr indent="228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2pPr>
            <a:lvl3pPr indent="457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3pPr>
            <a:lvl4pPr indent="685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4pPr>
            <a:lvl5pPr indent="9144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5pPr>
            <a:lvl6pPr indent="11430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6pPr>
            <a:lvl7pPr indent="13716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7pPr>
            <a:lvl8pPr indent="16002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8pPr>
            <a:lvl9pPr indent="1828800" algn="ctr" defTabSz="825500">
              <a:defRPr sz="11200">
                <a:solidFill>
                  <a:srgbClr val="588D32"/>
                </a:solidFill>
                <a:latin typeface="+mn-lt"/>
                <a:ea typeface="+mn-ea"/>
                <a:cs typeface="+mn-cs"/>
                <a:sym typeface="Georgia"/>
              </a:defRPr>
            </a:lvl9pPr>
          </a:lstStyle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2600" b="1" spc="40" dirty="0" smtClean="0">
                <a:solidFill>
                  <a:srgbClr val="487D2F"/>
                </a:solidFill>
                <a:cs typeface="Georgia"/>
              </a:rPr>
              <a:t>Real Estate Investment Allocation</a:t>
            </a:r>
          </a:p>
          <a:p>
            <a:pPr algn="r">
              <a:defRPr sz="1800">
                <a:solidFill>
                  <a:srgbClr val="000000"/>
                </a:solidFill>
              </a:defRPr>
            </a:pPr>
            <a:r>
              <a:rPr lang="en-US" sz="2600" spc="40" dirty="0" smtClean="0">
                <a:solidFill>
                  <a:srgbClr val="487D2F"/>
                </a:solidFill>
                <a:cs typeface="Georgia"/>
              </a:rPr>
              <a:t>Increasing REITs</a:t>
            </a:r>
          </a:p>
        </p:txBody>
      </p:sp>
      <p:pic>
        <p:nvPicPr>
          <p:cNvPr id="12" name="Picture 11" descr="Graphic_TitlePage.ai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1783"/>
            <a:ext cx="9144000" cy="24479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890984" y="4548299"/>
            <a:ext cx="32099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609585"/>
            <a:r>
              <a:rPr lang="en-US" sz="1600" b="1" dirty="0" smtClean="0">
                <a:solidFill>
                  <a:srgbClr val="4D4D4D"/>
                </a:solidFill>
              </a:rPr>
              <a:t>December 2018</a:t>
            </a:r>
            <a:endParaRPr lang="en-US" sz="1600" b="1" dirty="0">
              <a:solidFill>
                <a:srgbClr val="4D4D4D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543212" y="5654308"/>
            <a:ext cx="8065331" cy="0"/>
          </a:xfrm>
          <a:prstGeom prst="line">
            <a:avLst/>
          </a:prstGeom>
          <a:ln w="3175" cmpd="sng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6160" y="1115963"/>
            <a:ext cx="2011680" cy="773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98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44277"/>
            <a:ext cx="2133600" cy="365125"/>
          </a:xfrm>
        </p:spPr>
        <p:txBody>
          <a:bodyPr/>
          <a:lstStyle/>
          <a:p>
            <a:fld id="{BA4111AF-6F6F-0643-B4DB-D5DDF114BF9E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2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43212" y="274639"/>
            <a:ext cx="6701650" cy="68372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  <a:sym typeface="Georgia"/>
              </a:rPr>
              <a:t>Thesis and Proposed Changes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1703" y="1219049"/>
            <a:ext cx="8340261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7475" defTabSz="609585">
              <a:spcBef>
                <a:spcPts val="600"/>
              </a:spcBef>
              <a:buClr>
                <a:srgbClr val="487D2F">
                  <a:lumMod val="75000"/>
                </a:srgbClr>
              </a:buClr>
            </a:pP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We </a:t>
            </a:r>
            <a:r>
              <a:rPr lang="en-US" sz="1200" dirty="0">
                <a:solidFill>
                  <a:srgbClr val="EEECE1">
                    <a:lumMod val="25000"/>
                  </a:srgbClr>
                </a:solidFill>
              </a:rPr>
              <a:t>believe this is a good time to increase our exposure to real estate assets.  We are nearing the end of a credit cycle and </a:t>
            </a: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economic growth is slowing. The </a:t>
            </a:r>
            <a:r>
              <a:rPr lang="en-US" sz="1200" dirty="0">
                <a:solidFill>
                  <a:srgbClr val="EEECE1">
                    <a:lumMod val="25000"/>
                  </a:srgbClr>
                </a:solidFill>
              </a:rPr>
              <a:t>Fed has indicated that the pace of </a:t>
            </a: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rate increases </a:t>
            </a:r>
            <a:r>
              <a:rPr lang="en-US" sz="1200" dirty="0">
                <a:solidFill>
                  <a:srgbClr val="EEECE1">
                    <a:lumMod val="25000"/>
                  </a:srgbClr>
                </a:solidFill>
              </a:rPr>
              <a:t>may actually slow </a:t>
            </a: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down, and REITs tend to underperform at the beginning of rate cycles.  We believe we have gotten past the initial period of underperformance.</a:t>
            </a:r>
          </a:p>
          <a:p>
            <a:pPr marL="117475" defTabSz="609585">
              <a:spcBef>
                <a:spcPts val="600"/>
              </a:spcBef>
              <a:buClr>
                <a:srgbClr val="487D2F">
                  <a:lumMod val="75000"/>
                </a:srgbClr>
              </a:buClr>
            </a:pP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Real </a:t>
            </a:r>
            <a:r>
              <a:rPr lang="en-US" sz="1200" dirty="0">
                <a:solidFill>
                  <a:srgbClr val="EEECE1">
                    <a:lumMod val="25000"/>
                  </a:srgbClr>
                </a:solidFill>
              </a:rPr>
              <a:t>estate should benefit on a relative basis from the recent uptick in inflation, and companies have the ability to raise rents to mirror rising </a:t>
            </a: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yields.  Income producing equities should perform relatively favorably if the stock market continues to perform poorly.</a:t>
            </a:r>
          </a:p>
          <a:p>
            <a:pPr marL="117475" defTabSz="609585">
              <a:spcBef>
                <a:spcPts val="600"/>
              </a:spcBef>
              <a:buClr>
                <a:srgbClr val="487D2F">
                  <a:lumMod val="75000"/>
                </a:srgbClr>
              </a:buClr>
            </a:pP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The </a:t>
            </a:r>
            <a:r>
              <a:rPr lang="en-US" sz="1200" dirty="0">
                <a:solidFill>
                  <a:srgbClr val="EEECE1">
                    <a:lumMod val="25000"/>
                  </a:srgbClr>
                </a:solidFill>
              </a:rPr>
              <a:t>selloff in retail REITs has actually presented </a:t>
            </a: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buying </a:t>
            </a:r>
            <a:r>
              <a:rPr lang="en-US" sz="1200" dirty="0">
                <a:solidFill>
                  <a:srgbClr val="EEECE1">
                    <a:lumMod val="25000"/>
                  </a:srgbClr>
                </a:solidFill>
              </a:rPr>
              <a:t>opportunities for our active manager, and we continue to benefit from the team’s ability to appropriately </a:t>
            </a: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allocate </a:t>
            </a:r>
            <a:r>
              <a:rPr lang="en-US" sz="1200" dirty="0">
                <a:solidFill>
                  <a:srgbClr val="EEECE1">
                    <a:lumMod val="25000"/>
                  </a:srgbClr>
                </a:solidFill>
              </a:rPr>
              <a:t>across the REIT landscape. </a:t>
            </a:r>
            <a:endParaRPr lang="en-US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pPr marL="117475" defTabSz="609585">
              <a:spcBef>
                <a:spcPts val="600"/>
              </a:spcBef>
              <a:buClr>
                <a:srgbClr val="487D2F">
                  <a:lumMod val="75000"/>
                </a:srgbClr>
              </a:buClr>
            </a:pP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REITs are attractively priced relative to broad U.S. equity markets and historical averages, and they are backed by strong fundamentals across most sub-sectors</a:t>
            </a:r>
            <a:endParaRPr lang="en-US" sz="1200" dirty="0">
              <a:solidFill>
                <a:srgbClr val="EEECE1">
                  <a:lumMod val="25000"/>
                </a:srgb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1703" y="3728722"/>
            <a:ext cx="8340261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>
              <a:buClr>
                <a:srgbClr val="487D2F">
                  <a:lumMod val="75000"/>
                </a:srgbClr>
              </a:buClr>
            </a:pPr>
            <a:r>
              <a:rPr lang="en-US" sz="1200" b="1" dirty="0" smtClean="0">
                <a:solidFill>
                  <a:srgbClr val="EEECE1">
                    <a:lumMod val="25000"/>
                  </a:srgbClr>
                </a:solidFill>
              </a:rPr>
              <a:t>Proposed Allocation:</a:t>
            </a:r>
          </a:p>
          <a:p>
            <a:pPr marL="285750" indent="-168275" defTabSz="609585">
              <a:spcBef>
                <a:spcPts val="600"/>
              </a:spcBef>
              <a:buClr>
                <a:srgbClr val="487D2F">
                  <a:lumMod val="75000"/>
                </a:srgbClr>
              </a:buClr>
              <a:buFont typeface="Georgia" panose="02040502050405020303" pitchFamily="18" charset="0"/>
              <a:buChar char="›"/>
            </a:pP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We are distributing the proceeds from the sale of QMNIX between REITs (TIREX) and Core </a:t>
            </a: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Bonds</a:t>
            </a:r>
            <a:endParaRPr lang="en-US" sz="1200" dirty="0" smtClean="0">
              <a:solidFill>
                <a:srgbClr val="EEECE1">
                  <a:lumMod val="25000"/>
                </a:srgb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494849" y="4639835"/>
            <a:ext cx="21139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09585">
              <a:buClr>
                <a:srgbClr val="487D2F">
                  <a:lumMod val="75000"/>
                </a:srgbClr>
              </a:buClr>
            </a:pPr>
            <a:r>
              <a:rPr lang="en-US" sz="1200" b="1" dirty="0" smtClean="0">
                <a:solidFill>
                  <a:srgbClr val="EEECE1">
                    <a:lumMod val="25000"/>
                  </a:srgbClr>
                </a:solidFill>
              </a:rPr>
              <a:t>Allocation Increases</a:t>
            </a:r>
            <a:endParaRPr lang="en-US" sz="1200" b="1" dirty="0" smtClean="0">
              <a:solidFill>
                <a:srgbClr val="EEECE1">
                  <a:lumMod val="25000"/>
                </a:srgb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6000" y="5027728"/>
            <a:ext cx="7632000" cy="5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4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444277"/>
            <a:ext cx="2133600" cy="365125"/>
          </a:xfrm>
        </p:spPr>
        <p:txBody>
          <a:bodyPr/>
          <a:lstStyle/>
          <a:p>
            <a:fld id="{BA4111AF-6F6F-0643-B4DB-D5DDF114BF9E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3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6535" y="1471264"/>
            <a:ext cx="834026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>
              <a:buClr>
                <a:srgbClr val="487D2F">
                  <a:lumMod val="75000"/>
                </a:srgbClr>
              </a:buClr>
            </a:pPr>
            <a:r>
              <a:rPr lang="en-US" sz="1200" b="1" dirty="0" smtClean="0">
                <a:solidFill>
                  <a:srgbClr val="EEECE1">
                    <a:lumMod val="25000"/>
                  </a:srgbClr>
                </a:solidFill>
              </a:rPr>
              <a:t>Valuation and Income:</a:t>
            </a:r>
            <a:endParaRPr lang="en-US" sz="1200" b="1" i="1" dirty="0">
              <a:solidFill>
                <a:srgbClr val="EEECE1">
                  <a:lumMod val="25000"/>
                </a:srgbClr>
              </a:solidFill>
            </a:endParaRPr>
          </a:p>
          <a:p>
            <a:pPr marL="285750" indent="-168275" defTabSz="609585">
              <a:spcBef>
                <a:spcPts val="600"/>
              </a:spcBef>
              <a:buClr>
                <a:srgbClr val="487D2F">
                  <a:lumMod val="75000"/>
                </a:srgbClr>
              </a:buClr>
              <a:buFont typeface="Georgia" panose="02040502050405020303" pitchFamily="18" charset="0"/>
              <a:buChar char="›"/>
            </a:pP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P/FFO below longer term average and REITs trading below property NAV</a:t>
            </a:r>
          </a:p>
          <a:p>
            <a:pPr marL="285750" indent="-168275" defTabSz="609585">
              <a:spcBef>
                <a:spcPts val="600"/>
              </a:spcBef>
              <a:buClr>
                <a:srgbClr val="487D2F">
                  <a:lumMod val="75000"/>
                </a:srgbClr>
              </a:buClr>
              <a:buFont typeface="Georgia" panose="02040502050405020303" pitchFamily="18" charset="0"/>
              <a:buChar char="›"/>
            </a:pP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REITs currently yielding over 4% in a low interest rate environment</a:t>
            </a:r>
            <a:endParaRPr lang="en-US" sz="1200" dirty="0">
              <a:solidFill>
                <a:srgbClr val="EEECE1">
                  <a:lumMod val="25000"/>
                </a:srgbClr>
              </a:solidFill>
            </a:endParaRP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43212" y="274639"/>
            <a:ext cx="6701650" cy="68372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accent1"/>
                </a:solidFill>
                <a:sym typeface="Georgia"/>
              </a:rPr>
              <a:t>Presentation Overview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46532" y="3184495"/>
            <a:ext cx="834026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>
              <a:buClr>
                <a:srgbClr val="487D2F">
                  <a:lumMod val="75000"/>
                </a:srgbClr>
              </a:buClr>
            </a:pPr>
            <a:r>
              <a:rPr lang="en-US" sz="1200" b="1" dirty="0" smtClean="0">
                <a:solidFill>
                  <a:srgbClr val="EEECE1">
                    <a:lumMod val="25000"/>
                  </a:srgbClr>
                </a:solidFill>
              </a:rPr>
              <a:t>Strong Fundamentals</a:t>
            </a:r>
            <a:endParaRPr lang="en-US" sz="1200" b="1" i="1" dirty="0">
              <a:solidFill>
                <a:srgbClr val="EEECE1">
                  <a:lumMod val="25000"/>
                </a:srgbClr>
              </a:solidFill>
            </a:endParaRPr>
          </a:p>
          <a:p>
            <a:pPr marL="285750" indent="-168275" defTabSz="609585">
              <a:spcBef>
                <a:spcPts val="600"/>
              </a:spcBef>
              <a:buClr>
                <a:srgbClr val="487D2F">
                  <a:lumMod val="75000"/>
                </a:srgbClr>
              </a:buClr>
              <a:buFont typeface="Georgia" panose="02040502050405020303" pitchFamily="18" charset="0"/>
              <a:buChar char="›"/>
            </a:pP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Net operating income is stable and growing by mid-single digits year over year</a:t>
            </a:r>
          </a:p>
          <a:p>
            <a:pPr marL="285750" indent="-168275" defTabSz="609585">
              <a:spcBef>
                <a:spcPts val="600"/>
              </a:spcBef>
              <a:buClr>
                <a:srgbClr val="487D2F">
                  <a:lumMod val="75000"/>
                </a:srgbClr>
              </a:buClr>
              <a:buFont typeface="Georgia" panose="02040502050405020303" pitchFamily="18" charset="0"/>
              <a:buChar char="›"/>
            </a:pP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Private investments have historic amounts of dry powder that could increase demand and prices </a:t>
            </a:r>
            <a:endParaRPr lang="en-US" sz="1200" dirty="0">
              <a:solidFill>
                <a:srgbClr val="EEECE1">
                  <a:lumMod val="25000"/>
                </a:srgb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6533" y="4731046"/>
            <a:ext cx="834026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09585">
              <a:buClr>
                <a:srgbClr val="487D2F">
                  <a:lumMod val="75000"/>
                </a:srgbClr>
              </a:buClr>
            </a:pPr>
            <a:r>
              <a:rPr lang="en-US" sz="1200" b="1" dirty="0" smtClean="0">
                <a:solidFill>
                  <a:srgbClr val="EEECE1">
                    <a:lumMod val="25000"/>
                  </a:srgbClr>
                </a:solidFill>
              </a:rPr>
              <a:t>U.S. Centric Diversification</a:t>
            </a:r>
            <a:endParaRPr lang="en-US" sz="1200" b="1" i="1" dirty="0">
              <a:solidFill>
                <a:srgbClr val="EEECE1">
                  <a:lumMod val="25000"/>
                </a:srgbClr>
              </a:solidFill>
            </a:endParaRPr>
          </a:p>
          <a:p>
            <a:pPr marL="285750" indent="-168275" defTabSz="609585">
              <a:spcBef>
                <a:spcPts val="600"/>
              </a:spcBef>
              <a:buClr>
                <a:srgbClr val="487D2F">
                  <a:lumMod val="75000"/>
                </a:srgbClr>
              </a:buClr>
              <a:buFont typeface="Georgia" panose="02040502050405020303" pitchFamily="18" charset="0"/>
              <a:buChar char="›"/>
            </a:pP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REITs are U.S.-centric investments with little exposure to trade issues</a:t>
            </a:r>
          </a:p>
          <a:p>
            <a:pPr marL="285750" indent="-168275" defTabSz="609585">
              <a:spcBef>
                <a:spcPts val="600"/>
              </a:spcBef>
              <a:buClr>
                <a:srgbClr val="487D2F">
                  <a:lumMod val="75000"/>
                </a:srgbClr>
              </a:buClr>
              <a:buFont typeface="Georgia" panose="02040502050405020303" pitchFamily="18" charset="0"/>
              <a:buChar char="›"/>
            </a:pPr>
            <a:r>
              <a:rPr lang="en-US" sz="1200" dirty="0" smtClean="0">
                <a:solidFill>
                  <a:srgbClr val="EEECE1">
                    <a:lumMod val="25000"/>
                  </a:srgbClr>
                </a:solidFill>
              </a:rPr>
              <a:t>Despite recent underperformance, real estate has historically been one of the greatest performing asset classes</a:t>
            </a:r>
            <a:endParaRPr lang="en-US" sz="1200" dirty="0">
              <a:solidFill>
                <a:srgbClr val="EEECE1">
                  <a:lumMod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3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4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43212" y="274639"/>
            <a:ext cx="6701650" cy="68372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  <a:sym typeface="Georgia"/>
              </a:rPr>
              <a:t>Valuation and Income</a:t>
            </a:r>
            <a:br>
              <a:rPr lang="en-US" dirty="0" smtClean="0">
                <a:solidFill>
                  <a:schemeClr val="accent1"/>
                </a:solidFill>
                <a:sym typeface="Georgia"/>
              </a:rPr>
            </a:br>
            <a:r>
              <a:rPr lang="en-US" dirty="0" smtClean="0">
                <a:solidFill>
                  <a:schemeClr val="accent1"/>
                </a:solidFill>
                <a:sym typeface="Georgia"/>
              </a:rPr>
              <a:t>Areas of value &amp; income production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2" name="Text Placeholder 3"/>
          <p:cNvSpPr txBox="1">
            <a:spLocks/>
          </p:cNvSpPr>
          <p:nvPr/>
        </p:nvSpPr>
        <p:spPr>
          <a:xfrm>
            <a:off x="4572000" y="1169946"/>
            <a:ext cx="4572000" cy="31143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457189" rtl="0" eaLnBrk="1" latinLnBrk="0" hangingPunct="1">
              <a:spcBef>
                <a:spcPts val="600"/>
              </a:spcBef>
              <a:buFont typeface="Arial"/>
              <a:buNone/>
              <a:defRPr sz="1600" b="1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742932" indent="-28574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Font typeface="Georgia" panose="02040502050405020303" pitchFamily="18" charset="0"/>
              <a:buChar char="›"/>
              <a:defRPr sz="14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2971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160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349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Clr>
                <a:srgbClr val="BAD80A"/>
              </a:buClr>
              <a:buSzPct val="70000"/>
              <a:buFont typeface="Georgia" panose="02040502050405020303" pitchFamily="18" charset="0"/>
              <a:buNone/>
              <a:defRPr/>
            </a:pPr>
            <a:r>
              <a:rPr lang="en-US" sz="1200" b="1" dirty="0" smtClean="0">
                <a:solidFill>
                  <a:srgbClr val="4D4D4D"/>
                </a:solidFill>
                <a:latin typeface="Georgia" panose="02040502050405020303"/>
              </a:rPr>
              <a:t>Price to Funds From Operation</a:t>
            </a:r>
          </a:p>
        </p:txBody>
      </p:sp>
      <p:sp>
        <p:nvSpPr>
          <p:cNvPr id="16" name="Text Placeholder 3"/>
          <p:cNvSpPr txBox="1">
            <a:spLocks/>
          </p:cNvSpPr>
          <p:nvPr/>
        </p:nvSpPr>
        <p:spPr>
          <a:xfrm>
            <a:off x="319488" y="1203530"/>
            <a:ext cx="4145859" cy="254119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189" rtl="0" eaLnBrk="1" latinLnBrk="0" hangingPunct="1">
              <a:spcBef>
                <a:spcPts val="600"/>
              </a:spcBef>
              <a:buFont typeface="Arial"/>
              <a:buNone/>
              <a:defRPr sz="1600" b="1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742932" indent="-28574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Font typeface="Georgia" panose="02040502050405020303" pitchFamily="18" charset="0"/>
              <a:buChar char="›"/>
              <a:defRPr sz="14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2971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160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349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lnSpc>
                <a:spcPct val="12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None/>
              <a:defRPr/>
            </a:pPr>
            <a:r>
              <a:rPr lang="en-US" sz="1200" b="1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Broad valuations fair with pockets of opportunity</a:t>
            </a:r>
          </a:p>
          <a:p>
            <a:pPr marL="285750" lvl="1" indent="-285750">
              <a:lnSpc>
                <a:spcPct val="12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Font typeface="Arial Narrow" panose="020B0606020202030204" pitchFamily="34" charset="0"/>
              <a:buChar char="›"/>
              <a:defRPr/>
            </a:pPr>
            <a:r>
              <a:rPr lang="en-US" sz="1200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REIT P/FFO multiples are now 1.0 multiple below the longer term average of 16.5x</a:t>
            </a:r>
          </a:p>
          <a:p>
            <a:pPr marL="285750" lvl="1" indent="-285750">
              <a:lnSpc>
                <a:spcPct val="12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Font typeface="Arial Narrow" panose="020B0606020202030204" pitchFamily="34" charset="0"/>
              <a:buChar char="›"/>
              <a:defRPr/>
            </a:pPr>
            <a:r>
              <a:rPr lang="en-US" sz="1200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Relative to S&amp;P 500 P/E multiples, ratio is at 28</a:t>
            </a:r>
            <a:r>
              <a:rPr lang="en-US" sz="1200" baseline="30000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th</a:t>
            </a:r>
            <a:r>
              <a:rPr lang="en-US" sz="1200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 percentile (1 being cheapest) over past ten years</a:t>
            </a:r>
          </a:p>
          <a:p>
            <a:pPr marL="285750" lvl="1" indent="-285750">
              <a:lnSpc>
                <a:spcPct val="12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Font typeface="Arial Narrow" panose="020B0606020202030204" pitchFamily="34" charset="0"/>
              <a:buChar char="›"/>
              <a:defRPr/>
            </a:pPr>
            <a:r>
              <a:rPr lang="en-US" sz="1200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REITs are currently trading nearly 10% below </a:t>
            </a:r>
            <a:r>
              <a:rPr lang="en-US" sz="120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underlying net </a:t>
            </a:r>
            <a:r>
              <a:rPr lang="en-US" sz="1200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asset value, substantially lower than the sector’s long term historical 2-3% average premium</a:t>
            </a:r>
            <a:endParaRPr lang="en-US" sz="1200" dirty="0">
              <a:solidFill>
                <a:srgbClr val="848484">
                  <a:lumMod val="75000"/>
                </a:srgbClr>
              </a:solidFill>
              <a:latin typeface="Georgia" panose="02040502050405020303"/>
            </a:endParaRPr>
          </a:p>
          <a:p>
            <a:pPr marL="285750" lvl="1" indent="-285750">
              <a:lnSpc>
                <a:spcPct val="12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Font typeface="Arial Narrow" panose="020B0606020202030204" pitchFamily="34" charset="0"/>
              <a:buChar char="›"/>
              <a:defRPr/>
            </a:pPr>
            <a:endParaRPr lang="en-US" sz="1200" dirty="0" smtClean="0">
              <a:solidFill>
                <a:srgbClr val="848484">
                  <a:lumMod val="75000"/>
                </a:srgbClr>
              </a:solidFill>
              <a:latin typeface="Georgia" panose="02040502050405020303"/>
            </a:endParaRPr>
          </a:p>
        </p:txBody>
      </p:sp>
      <p:sp>
        <p:nvSpPr>
          <p:cNvPr id="17" name="Text Placeholder 3"/>
          <p:cNvSpPr txBox="1">
            <a:spLocks/>
          </p:cNvSpPr>
          <p:nvPr/>
        </p:nvSpPr>
        <p:spPr>
          <a:xfrm>
            <a:off x="590409" y="3810830"/>
            <a:ext cx="4572000" cy="31143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457189" rtl="0" eaLnBrk="1" latinLnBrk="0" hangingPunct="1">
              <a:spcBef>
                <a:spcPts val="600"/>
              </a:spcBef>
              <a:buFont typeface="Arial"/>
              <a:buNone/>
              <a:defRPr sz="1600" b="1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742932" indent="-28574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Font typeface="Georgia" panose="02040502050405020303" pitchFamily="18" charset="0"/>
              <a:buChar char="›"/>
              <a:defRPr sz="14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2971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160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349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Clr>
                <a:srgbClr val="BAD80A"/>
              </a:buClr>
              <a:buSzPct val="70000"/>
              <a:buFont typeface="Georgia" panose="02040502050405020303" pitchFamily="18" charset="0"/>
              <a:buNone/>
              <a:defRPr/>
            </a:pPr>
            <a:r>
              <a:rPr lang="en-US" sz="1200" b="1" dirty="0" smtClean="0">
                <a:solidFill>
                  <a:srgbClr val="4D4D4D"/>
                </a:solidFill>
                <a:latin typeface="Georgia" panose="02040502050405020303"/>
              </a:rPr>
              <a:t>Dividend Yield – REITs Yielding Over 4%</a:t>
            </a:r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5684703" y="3900448"/>
            <a:ext cx="3352643" cy="273774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189" rtl="0" eaLnBrk="1" latinLnBrk="0" hangingPunct="1">
              <a:spcBef>
                <a:spcPts val="600"/>
              </a:spcBef>
              <a:buFont typeface="Arial"/>
              <a:buNone/>
              <a:defRPr sz="1600" b="1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742932" indent="-28574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Font typeface="Georgia" panose="02040502050405020303" pitchFamily="18" charset="0"/>
              <a:buChar char="›"/>
              <a:defRPr sz="14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2971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160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349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lnSpc>
                <a:spcPct val="12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None/>
              <a:defRPr/>
            </a:pPr>
            <a:r>
              <a:rPr lang="en-US" sz="1200" b="1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REITs are Income Producing</a:t>
            </a:r>
          </a:p>
          <a:p>
            <a:pPr marL="285750" lvl="1" indent="-285750">
              <a:lnSpc>
                <a:spcPct val="12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Font typeface="Arial Narrow" panose="020B0606020202030204" pitchFamily="34" charset="0"/>
              <a:buChar char="›"/>
              <a:defRPr/>
            </a:pPr>
            <a:r>
              <a:rPr lang="en-US" sz="1200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Despite rising rates, we continue to experience a low interest rate environment</a:t>
            </a:r>
          </a:p>
          <a:p>
            <a:pPr marL="285750" lvl="1" indent="-285750">
              <a:lnSpc>
                <a:spcPct val="12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Font typeface="Arial Narrow" panose="020B0606020202030204" pitchFamily="34" charset="0"/>
              <a:buChar char="›"/>
              <a:defRPr/>
            </a:pPr>
            <a:r>
              <a:rPr lang="en-US" sz="1200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From a pure yield perspective, real estate provides appealing risk-adjusted income when compared to the S&amp;P 500 and the Barclays </a:t>
            </a:r>
            <a:r>
              <a:rPr lang="en-US" sz="1200" dirty="0" err="1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Agg</a:t>
            </a:r>
            <a:endParaRPr lang="en-US" sz="1200" dirty="0" smtClean="0">
              <a:solidFill>
                <a:srgbClr val="848484">
                  <a:lumMod val="75000"/>
                </a:srgbClr>
              </a:solidFill>
              <a:latin typeface="Georgia" panose="02040502050405020303"/>
            </a:endParaRPr>
          </a:p>
          <a:p>
            <a:pPr marL="285750" lvl="1" indent="-285750">
              <a:lnSpc>
                <a:spcPct val="12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Font typeface="Arial Narrow" panose="020B0606020202030204" pitchFamily="34" charset="0"/>
              <a:buChar char="›"/>
              <a:defRPr/>
            </a:pPr>
            <a:r>
              <a:rPr lang="en-US" sz="1200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REITs provide income production with the ability to increase rents across certain real estate sub-sectors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3286" y="1591369"/>
            <a:ext cx="4289425" cy="19958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654" y="4267750"/>
            <a:ext cx="5403509" cy="2329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5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43212" y="274639"/>
            <a:ext cx="6701650" cy="68372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  <a:sym typeface="Georgia"/>
              </a:rPr>
              <a:t>Fundamentals remain strong</a:t>
            </a:r>
            <a:br>
              <a:rPr lang="en-US" dirty="0" smtClean="0">
                <a:solidFill>
                  <a:schemeClr val="accent1"/>
                </a:solidFill>
                <a:sym typeface="Georgia"/>
              </a:rPr>
            </a:br>
            <a:r>
              <a:rPr lang="en-US" sz="2200" dirty="0" smtClean="0">
                <a:sym typeface="Georgia"/>
              </a:rPr>
              <a:t>Strong earnings growth and backing of private investment</a:t>
            </a:r>
            <a:endParaRPr lang="en-US" sz="2200" dirty="0">
              <a:solidFill>
                <a:schemeClr val="accent1"/>
              </a:solidFill>
            </a:endParaRPr>
          </a:p>
        </p:txBody>
      </p:sp>
      <p:sp>
        <p:nvSpPr>
          <p:cNvPr id="12" name="Text Placeholder 3"/>
          <p:cNvSpPr txBox="1">
            <a:spLocks/>
          </p:cNvSpPr>
          <p:nvPr/>
        </p:nvSpPr>
        <p:spPr>
          <a:xfrm>
            <a:off x="4572000" y="1169946"/>
            <a:ext cx="4572000" cy="31143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457189" rtl="0" eaLnBrk="1" latinLnBrk="0" hangingPunct="1">
              <a:spcBef>
                <a:spcPts val="600"/>
              </a:spcBef>
              <a:buFont typeface="Arial"/>
              <a:buNone/>
              <a:defRPr sz="1600" b="1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742932" indent="-28574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Font typeface="Georgia" panose="02040502050405020303" pitchFamily="18" charset="0"/>
              <a:buChar char="›"/>
              <a:defRPr sz="14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2971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160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349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Clr>
                <a:srgbClr val="BAD80A"/>
              </a:buClr>
              <a:buSzPct val="70000"/>
              <a:buFont typeface="Georgia" panose="02040502050405020303" pitchFamily="18" charset="0"/>
              <a:buNone/>
              <a:defRPr/>
            </a:pPr>
            <a:r>
              <a:rPr lang="en-US" sz="1200" b="1" dirty="0" smtClean="0">
                <a:solidFill>
                  <a:srgbClr val="4D4D4D"/>
                </a:solidFill>
                <a:latin typeface="Georgia" panose="02040502050405020303"/>
              </a:rPr>
              <a:t>Property Net Operating Income Growth</a:t>
            </a:r>
          </a:p>
        </p:txBody>
      </p:sp>
      <p:sp>
        <p:nvSpPr>
          <p:cNvPr id="16" name="Text Placeholder 3"/>
          <p:cNvSpPr txBox="1">
            <a:spLocks/>
          </p:cNvSpPr>
          <p:nvPr/>
        </p:nvSpPr>
        <p:spPr>
          <a:xfrm>
            <a:off x="316522" y="1169945"/>
            <a:ext cx="4148825" cy="304292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189" rtl="0" eaLnBrk="1" latinLnBrk="0" hangingPunct="1">
              <a:spcBef>
                <a:spcPts val="600"/>
              </a:spcBef>
              <a:buFont typeface="Arial"/>
              <a:buNone/>
              <a:defRPr sz="1600" b="1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742932" indent="-28574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Font typeface="Georgia" panose="02040502050405020303" pitchFamily="18" charset="0"/>
              <a:buChar char="›"/>
              <a:defRPr sz="14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2971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160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349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lnSpc>
                <a:spcPct val="12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None/>
              <a:defRPr/>
            </a:pPr>
            <a:r>
              <a:rPr lang="en-US" sz="1200" b="1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NOI Growth </a:t>
            </a:r>
          </a:p>
          <a:p>
            <a:pPr marL="285750" lvl="1" indent="-285750">
              <a:lnSpc>
                <a:spcPct val="12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Font typeface="Arial Narrow" panose="020B0606020202030204" pitchFamily="34" charset="0"/>
              <a:buChar char="›"/>
              <a:defRPr/>
            </a:pPr>
            <a:r>
              <a:rPr lang="en-US" sz="1200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REIT earnings are very stable and are growing at mid-single digits annually</a:t>
            </a:r>
          </a:p>
          <a:p>
            <a:pPr marL="285750" lvl="1" indent="-285750">
              <a:lnSpc>
                <a:spcPct val="12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Font typeface="Arial Narrow" panose="020B0606020202030204" pitchFamily="34" charset="0"/>
              <a:buChar char="›"/>
              <a:defRPr/>
            </a:pPr>
            <a:r>
              <a:rPr lang="en-US" sz="1200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Earnings growth should translate into comparable dividend growth, and through September, 78 U.S. real estate companies have announced dividend increases</a:t>
            </a:r>
          </a:p>
          <a:p>
            <a:pPr marL="285750" lvl="1" indent="-285750">
              <a:lnSpc>
                <a:spcPct val="12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Font typeface="Arial Narrow" panose="020B0606020202030204" pitchFamily="34" charset="0"/>
              <a:buChar char="›"/>
              <a:defRPr/>
            </a:pPr>
            <a:r>
              <a:rPr lang="en-US" sz="1200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Steadily growing economy, lower construction rates, and solid demand for U.S. real estate should support asset prices</a:t>
            </a:r>
          </a:p>
          <a:p>
            <a:pPr marL="285750" lvl="1" indent="-285750">
              <a:lnSpc>
                <a:spcPct val="12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Font typeface="Arial Narrow" panose="020B0606020202030204" pitchFamily="34" charset="0"/>
              <a:buChar char="›"/>
              <a:defRPr/>
            </a:pPr>
            <a:r>
              <a:rPr lang="en-US" sz="1200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Value opportunity in certain sectors including retail which sold off substantially over the past two years</a:t>
            </a:r>
          </a:p>
        </p:txBody>
      </p:sp>
      <p:sp>
        <p:nvSpPr>
          <p:cNvPr id="17" name="Text Placeholder 3"/>
          <p:cNvSpPr txBox="1">
            <a:spLocks/>
          </p:cNvSpPr>
          <p:nvPr/>
        </p:nvSpPr>
        <p:spPr>
          <a:xfrm>
            <a:off x="569127" y="4277169"/>
            <a:ext cx="4572000" cy="31143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457189" rtl="0" eaLnBrk="1" latinLnBrk="0" hangingPunct="1">
              <a:spcBef>
                <a:spcPts val="600"/>
              </a:spcBef>
              <a:buFont typeface="Arial"/>
              <a:buNone/>
              <a:defRPr sz="1600" b="1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742932" indent="-28574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Font typeface="Georgia" panose="02040502050405020303" pitchFamily="18" charset="0"/>
              <a:buChar char="›"/>
              <a:defRPr sz="14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2971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160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349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Clr>
                <a:srgbClr val="BAD80A"/>
              </a:buClr>
              <a:buSzPct val="70000"/>
              <a:buFont typeface="Georgia" panose="02040502050405020303" pitchFamily="18" charset="0"/>
              <a:buNone/>
              <a:defRPr/>
            </a:pPr>
            <a:r>
              <a:rPr lang="en-US" sz="1200" b="1" dirty="0" smtClean="0">
                <a:solidFill>
                  <a:srgbClr val="4D4D4D"/>
                </a:solidFill>
                <a:latin typeface="Georgia" panose="02040502050405020303"/>
              </a:rPr>
              <a:t>Un-invested Private Capital</a:t>
            </a:r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5681187" y="3612731"/>
            <a:ext cx="3396711" cy="286038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189" rtl="0" eaLnBrk="1" latinLnBrk="0" hangingPunct="1">
              <a:spcBef>
                <a:spcPts val="600"/>
              </a:spcBef>
              <a:buFont typeface="Arial"/>
              <a:buNone/>
              <a:defRPr sz="1600" b="1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742932" indent="-28574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Font typeface="Georgia" panose="02040502050405020303" pitchFamily="18" charset="0"/>
              <a:buChar char="›"/>
              <a:defRPr sz="14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2971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160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349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lnSpc>
                <a:spcPct val="12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None/>
              <a:defRPr/>
            </a:pPr>
            <a:r>
              <a:rPr lang="en-US" sz="1200" b="1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Private investing dry powder</a:t>
            </a:r>
          </a:p>
          <a:p>
            <a:pPr marL="285750" lvl="1" indent="-285750">
              <a:lnSpc>
                <a:spcPct val="12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Font typeface="Arial Narrow" panose="020B0606020202030204" pitchFamily="34" charset="0"/>
              <a:buChar char="›"/>
              <a:defRPr/>
            </a:pPr>
            <a:r>
              <a:rPr lang="en-US" sz="1200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Real estate M&amp;A activity in the U.S. is at levels not seen in more than a decade  </a:t>
            </a:r>
          </a:p>
          <a:p>
            <a:pPr marL="285750" lvl="1" indent="-285750">
              <a:lnSpc>
                <a:spcPct val="12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Font typeface="Arial Narrow" panose="020B0606020202030204" pitchFamily="34" charset="0"/>
              <a:buChar char="›"/>
              <a:defRPr/>
            </a:pPr>
            <a:r>
              <a:rPr lang="en-US" sz="1200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Buyers increasingly include private equity investors who see REITs as attractively priced compared to private markets</a:t>
            </a:r>
          </a:p>
          <a:p>
            <a:pPr marL="285750" lvl="1" indent="-285750">
              <a:lnSpc>
                <a:spcPct val="12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Font typeface="Arial Narrow" panose="020B0606020202030204" pitchFamily="34" charset="0"/>
              <a:buChar char="›"/>
              <a:defRPr/>
            </a:pPr>
            <a:r>
              <a:rPr lang="en-US" sz="1200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Private equity managers currently hold $294 billion in un-invested capital earmarked for real estate investments, looking to buy what REITs own</a:t>
            </a:r>
          </a:p>
          <a:p>
            <a:pPr marL="285750" lvl="1" indent="-285750">
              <a:lnSpc>
                <a:spcPct val="12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Font typeface="Arial Narrow" panose="020B0606020202030204" pitchFamily="34" charset="0"/>
              <a:buChar char="›"/>
              <a:defRPr/>
            </a:pPr>
            <a:endParaRPr lang="en-US" sz="1200" dirty="0" smtClean="0">
              <a:solidFill>
                <a:srgbClr val="848484">
                  <a:lumMod val="75000"/>
                </a:srgbClr>
              </a:solidFill>
              <a:latin typeface="Georgia" panose="02040502050405020303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7478" y="1689099"/>
            <a:ext cx="4141042" cy="16700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236" y="4630876"/>
            <a:ext cx="5401783" cy="160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63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111AF-6F6F-0643-B4DB-D5DDF114BF9E}" type="slidenum">
              <a:rPr lang="en-US" smtClean="0">
                <a:solidFill>
                  <a:srgbClr val="FFFFFF">
                    <a:lumMod val="50000"/>
                  </a:srgbClr>
                </a:solidFill>
              </a:rPr>
              <a:pPr/>
              <a:t>6</a:t>
            </a:fld>
            <a:endParaRPr lang="en-US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7" name="Title 2"/>
          <p:cNvSpPr>
            <a:spLocks noGrp="1"/>
          </p:cNvSpPr>
          <p:nvPr>
            <p:ph type="title"/>
          </p:nvPr>
        </p:nvSpPr>
        <p:spPr>
          <a:xfrm>
            <a:off x="543212" y="274639"/>
            <a:ext cx="6701650" cy="68372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/>
                </a:solidFill>
                <a:sym typeface="Georgia"/>
              </a:rPr>
              <a:t>Defensive position with upside</a:t>
            </a:r>
            <a:br>
              <a:rPr lang="en-US" dirty="0" smtClean="0">
                <a:solidFill>
                  <a:schemeClr val="accent1"/>
                </a:solidFill>
                <a:sym typeface="Georgia"/>
              </a:rPr>
            </a:br>
            <a:r>
              <a:rPr lang="en-US" sz="2200" dirty="0" smtClean="0">
                <a:sym typeface="Georgia"/>
              </a:rPr>
              <a:t>U.S. centric play with growth opportunity</a:t>
            </a:r>
            <a:endParaRPr lang="en-US" sz="2200" dirty="0">
              <a:solidFill>
                <a:schemeClr val="accent1"/>
              </a:solidFill>
            </a:endParaRPr>
          </a:p>
        </p:txBody>
      </p:sp>
      <p:sp>
        <p:nvSpPr>
          <p:cNvPr id="12" name="Text Placeholder 3"/>
          <p:cNvSpPr txBox="1">
            <a:spLocks/>
          </p:cNvSpPr>
          <p:nvPr/>
        </p:nvSpPr>
        <p:spPr>
          <a:xfrm>
            <a:off x="4572000" y="4473781"/>
            <a:ext cx="4572000" cy="31143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457189" rtl="0" eaLnBrk="1" latinLnBrk="0" hangingPunct="1">
              <a:spcBef>
                <a:spcPts val="600"/>
              </a:spcBef>
              <a:buFont typeface="Arial"/>
              <a:buNone/>
              <a:defRPr sz="1600" b="1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742932" indent="-28574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Font typeface="Georgia" panose="02040502050405020303" pitchFamily="18" charset="0"/>
              <a:buChar char="›"/>
              <a:defRPr sz="14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2971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160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349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Clr>
                <a:srgbClr val="BAD80A"/>
              </a:buClr>
              <a:buSzPct val="70000"/>
              <a:buFont typeface="Georgia" panose="02040502050405020303" pitchFamily="18" charset="0"/>
              <a:buNone/>
              <a:defRPr/>
            </a:pPr>
            <a:r>
              <a:rPr lang="en-US" sz="1200" b="1" dirty="0" smtClean="0">
                <a:solidFill>
                  <a:srgbClr val="4D4D4D"/>
                </a:solidFill>
                <a:latin typeface="Georgia" panose="02040502050405020303"/>
              </a:rPr>
              <a:t>Long Term Returns – REITs vs. S&amp;P 500</a:t>
            </a:r>
          </a:p>
        </p:txBody>
      </p:sp>
      <p:sp>
        <p:nvSpPr>
          <p:cNvPr id="16" name="Text Placeholder 3"/>
          <p:cNvSpPr txBox="1">
            <a:spLocks/>
          </p:cNvSpPr>
          <p:nvPr/>
        </p:nvSpPr>
        <p:spPr>
          <a:xfrm>
            <a:off x="266699" y="1169946"/>
            <a:ext cx="8675077" cy="98452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189" rtl="0" eaLnBrk="1" latinLnBrk="0" hangingPunct="1">
              <a:spcBef>
                <a:spcPts val="600"/>
              </a:spcBef>
              <a:buFont typeface="Arial"/>
              <a:buNone/>
              <a:defRPr sz="1600" b="1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742932" indent="-28574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Font typeface="Georgia" panose="02040502050405020303" pitchFamily="18" charset="0"/>
              <a:buChar char="›"/>
              <a:defRPr sz="14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2971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160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349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lnSpc>
                <a:spcPct val="12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None/>
              <a:defRPr/>
            </a:pPr>
            <a:r>
              <a:rPr lang="en-US" sz="1200" b="1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REITs minimally affected by trade rhetoric</a:t>
            </a:r>
          </a:p>
          <a:p>
            <a:pPr marL="285750" lvl="1" indent="-285750"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Font typeface="Arial Narrow" panose="020B0606020202030204" pitchFamily="34" charset="0"/>
              <a:buChar char="›"/>
              <a:defRPr/>
            </a:pPr>
            <a:r>
              <a:rPr lang="en-US" sz="1200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REIT earnings are more “local economy dependent” rather than globally focused</a:t>
            </a:r>
          </a:p>
          <a:p>
            <a:pPr marL="285750" lvl="1" indent="-285750"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Font typeface="Arial Narrow" panose="020B0606020202030204" pitchFamily="34" charset="0"/>
              <a:buChar char="›"/>
              <a:defRPr/>
            </a:pPr>
            <a:r>
              <a:rPr lang="en-US" sz="1200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TIREX investment universe is purely focused in North America</a:t>
            </a:r>
          </a:p>
          <a:p>
            <a:pPr marL="0" lvl="1" indent="0">
              <a:lnSpc>
                <a:spcPct val="12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None/>
              <a:defRPr/>
            </a:pPr>
            <a:endParaRPr lang="en-US" sz="1200" dirty="0" smtClean="0">
              <a:solidFill>
                <a:srgbClr val="848484">
                  <a:lumMod val="75000"/>
                </a:srgbClr>
              </a:solidFill>
              <a:latin typeface="Georgia" panose="02040502050405020303"/>
            </a:endParaRPr>
          </a:p>
        </p:txBody>
      </p:sp>
      <p:sp>
        <p:nvSpPr>
          <p:cNvPr id="17" name="Text Placeholder 3"/>
          <p:cNvSpPr txBox="1">
            <a:spLocks/>
          </p:cNvSpPr>
          <p:nvPr/>
        </p:nvSpPr>
        <p:spPr>
          <a:xfrm>
            <a:off x="2286896" y="2286347"/>
            <a:ext cx="4572000" cy="311439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l" defTabSz="457189" rtl="0" eaLnBrk="1" latinLnBrk="0" hangingPunct="1">
              <a:spcBef>
                <a:spcPts val="600"/>
              </a:spcBef>
              <a:buFont typeface="Arial"/>
              <a:buNone/>
              <a:defRPr sz="1600" b="1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742932" indent="-28574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Font typeface="Georgia" panose="02040502050405020303" pitchFamily="18" charset="0"/>
              <a:buChar char="›"/>
              <a:defRPr sz="14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2971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160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349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Clr>
                <a:srgbClr val="BAD80A"/>
              </a:buClr>
              <a:buSzPct val="70000"/>
              <a:buFont typeface="Georgia" panose="02040502050405020303" pitchFamily="18" charset="0"/>
              <a:buNone/>
              <a:defRPr/>
            </a:pPr>
            <a:r>
              <a:rPr lang="en-US" sz="1200" b="1" dirty="0" smtClean="0">
                <a:solidFill>
                  <a:srgbClr val="4D4D4D"/>
                </a:solidFill>
                <a:latin typeface="Georgia" panose="02040502050405020303"/>
              </a:rPr>
              <a:t>Correlation to Equity Markets – lowest in ten years</a:t>
            </a:r>
          </a:p>
        </p:txBody>
      </p:sp>
      <p:sp>
        <p:nvSpPr>
          <p:cNvPr id="10" name="Text Placeholder 3"/>
          <p:cNvSpPr txBox="1">
            <a:spLocks/>
          </p:cNvSpPr>
          <p:nvPr/>
        </p:nvSpPr>
        <p:spPr>
          <a:xfrm>
            <a:off x="179562" y="4624573"/>
            <a:ext cx="4279901" cy="173177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189" rtl="0" eaLnBrk="1" latinLnBrk="0" hangingPunct="1">
              <a:spcBef>
                <a:spcPts val="600"/>
              </a:spcBef>
              <a:buFont typeface="Arial"/>
              <a:buNone/>
              <a:defRPr sz="1600" b="1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742932" indent="-28574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Font typeface="Georgia" panose="02040502050405020303" pitchFamily="18" charset="0"/>
              <a:buChar char="›"/>
              <a:defRPr sz="14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2971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160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349" indent="-228594" algn="l" defTabSz="457189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00000"/>
              <a:buFont typeface="Georgia" panose="02040502050405020303" pitchFamily="18" charset="0"/>
              <a:buChar char="›"/>
              <a:defRPr sz="1200" kern="1200" baseline="0">
                <a:solidFill>
                  <a:schemeClr val="accent5">
                    <a:lumMod val="75000"/>
                  </a:schemeClr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537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457189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lnSpc>
                <a:spcPct val="12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None/>
              <a:defRPr/>
            </a:pPr>
            <a:r>
              <a:rPr lang="en-US" sz="1200" b="1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Possibility for strong relative performance</a:t>
            </a:r>
          </a:p>
          <a:p>
            <a:pPr marL="285750" lvl="1" indent="-285750">
              <a:lnSpc>
                <a:spcPct val="12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Font typeface="Arial Narrow" panose="020B0606020202030204" pitchFamily="34" charset="0"/>
              <a:buChar char="›"/>
              <a:defRPr/>
            </a:pPr>
            <a:r>
              <a:rPr lang="en-US" sz="1200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While REITs  have experienced a period of underperformance of late, historically, real estate is one of the strongest performing asset classes</a:t>
            </a:r>
          </a:p>
          <a:p>
            <a:pPr marL="285750" lvl="1" indent="-285750">
              <a:lnSpc>
                <a:spcPct val="120000"/>
              </a:lnSpc>
              <a:spcAft>
                <a:spcPts val="200"/>
              </a:spcAft>
              <a:buClr>
                <a:srgbClr val="487D2F">
                  <a:lumMod val="75000"/>
                </a:srgbClr>
              </a:buClr>
              <a:buSzPct val="100000"/>
              <a:buFont typeface="Arial Narrow" panose="020B0606020202030204" pitchFamily="34" charset="0"/>
              <a:buChar char="›"/>
              <a:defRPr/>
            </a:pPr>
            <a:r>
              <a:rPr lang="en-US" sz="1200" dirty="0" smtClean="0">
                <a:solidFill>
                  <a:srgbClr val="848484">
                    <a:lumMod val="75000"/>
                  </a:srgbClr>
                </a:solidFill>
                <a:latin typeface="Georgia" panose="02040502050405020303"/>
              </a:rPr>
              <a:t>Diversification benefits enhanced by decreasing correlation of returns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4237" y="4785220"/>
            <a:ext cx="4427226" cy="190857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62" y="2624647"/>
            <a:ext cx="8815757" cy="1607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72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theme/theme1.xml><?xml version="1.0" encoding="utf-8"?>
<a:theme xmlns:a="http://schemas.openxmlformats.org/drawingml/2006/main" name="1_Office Theme">
  <a:themeElements>
    <a:clrScheme name="CRESWOOD MASTE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87D2F"/>
      </a:accent1>
      <a:accent2>
        <a:srgbClr val="ADCB28"/>
      </a:accent2>
      <a:accent3>
        <a:srgbClr val="333043"/>
      </a:accent3>
      <a:accent4>
        <a:srgbClr val="6A6A6A"/>
      </a:accent4>
      <a:accent5>
        <a:srgbClr val="848484"/>
      </a:accent5>
      <a:accent6>
        <a:srgbClr val="FFFFFF"/>
      </a:accent6>
      <a:hlink>
        <a:srgbClr val="FFFFFF"/>
      </a:hlink>
      <a:folHlink>
        <a:srgbClr val="FFFFFF"/>
      </a:folHlink>
    </a:clrScheme>
    <a:fontScheme name="Georgia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spAutoFit/>
      </a:bodyPr>
      <a:lstStyle>
        <a:defPPr defTabSz="457189">
          <a:spcBef>
            <a:spcPct val="20000"/>
          </a:spcBef>
          <a:defRPr sz="1600" b="1" dirty="0">
            <a:solidFill>
              <a:srgbClr val="EEECE1">
                <a:lumMod val="25000"/>
              </a:srgbClr>
            </a:solidFill>
            <a:latin typeface="Georgia" panose="02040502050405020303" pitchFamily="18" charset="0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>
        <a:defPPr marL="171450" indent="-171450" algn="l">
          <a:lnSpc>
            <a:spcPct val="70000"/>
          </a:lnSpc>
          <a:buSzPct val="80000"/>
          <a:buFontTx/>
          <a:buBlip>
            <a:blip xmlns:r="http://schemas.openxmlformats.org/officeDocument/2006/relationships" r:embed="rId1"/>
          </a:buBlip>
          <a:defRPr sz="1600" dirty="0" smtClean="0">
            <a:solidFill>
              <a:schemeClr val="accent4"/>
            </a:solidFill>
            <a:latin typeface="Georgia" panose="02040502050405020303" pitchFamily="18" charset="0"/>
            <a:cs typeface="Calibri Ligh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AB7C3DD4-0BAB-4187-AB0D-D62528DF1196}" vid="{C0705ABC-49CE-40E7-BDB5-49F5EA0AC14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12288</TotalTime>
  <Words>670</Words>
  <Application>Microsoft Office PowerPoint</Application>
  <PresentationFormat>On-screen Show (4:3)</PresentationFormat>
  <Paragraphs>59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Narrow</vt:lpstr>
      <vt:lpstr>Calibri</vt:lpstr>
      <vt:lpstr>Calibri Light</vt:lpstr>
      <vt:lpstr>Georgia</vt:lpstr>
      <vt:lpstr>1_Office Theme</vt:lpstr>
      <vt:lpstr>PowerPoint Presentation</vt:lpstr>
      <vt:lpstr>Thesis and Proposed Changes</vt:lpstr>
      <vt:lpstr>Presentation Overview</vt:lpstr>
      <vt:lpstr>Valuation and Income Areas of value &amp; income production</vt:lpstr>
      <vt:lpstr>Fundamentals remain strong Strong earnings growth and backing of private investment</vt:lpstr>
      <vt:lpstr>Defensive position with upside U.S. centric play with growth opportunity</vt:lpstr>
    </vt:vector>
  </TitlesOfParts>
  <Company>External IT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Malone</dc:creator>
  <cp:lastModifiedBy>Peter Malone</cp:lastModifiedBy>
  <cp:revision>106</cp:revision>
  <cp:lastPrinted>2018-12-10T15:37:42Z</cp:lastPrinted>
  <dcterms:created xsi:type="dcterms:W3CDTF">2018-11-09T18:34:15Z</dcterms:created>
  <dcterms:modified xsi:type="dcterms:W3CDTF">2018-12-11T13:48:38Z</dcterms:modified>
</cp:coreProperties>
</file>