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77" r:id="rId1"/>
    <p:sldMasterId id="2147487937" r:id="rId2"/>
    <p:sldMasterId id="2147491002" r:id="rId3"/>
  </p:sldMasterIdLst>
  <p:notesMasterIdLst>
    <p:notesMasterId r:id="rId30"/>
  </p:notesMasterIdLst>
  <p:sldIdLst>
    <p:sldId id="648" r:id="rId4"/>
    <p:sldId id="681" r:id="rId5"/>
    <p:sldId id="707" r:id="rId6"/>
    <p:sldId id="658" r:id="rId7"/>
    <p:sldId id="693" r:id="rId8"/>
    <p:sldId id="694" r:id="rId9"/>
    <p:sldId id="687" r:id="rId10"/>
    <p:sldId id="685" r:id="rId11"/>
    <p:sldId id="655" r:id="rId12"/>
    <p:sldId id="692" r:id="rId13"/>
    <p:sldId id="689" r:id="rId14"/>
    <p:sldId id="652" r:id="rId15"/>
    <p:sldId id="690" r:id="rId16"/>
    <p:sldId id="684" r:id="rId17"/>
    <p:sldId id="680" r:id="rId18"/>
    <p:sldId id="678" r:id="rId19"/>
    <p:sldId id="691" r:id="rId20"/>
    <p:sldId id="702" r:id="rId21"/>
    <p:sldId id="699" r:id="rId22"/>
    <p:sldId id="700" r:id="rId23"/>
    <p:sldId id="696" r:id="rId24"/>
    <p:sldId id="671" r:id="rId25"/>
    <p:sldId id="697" r:id="rId26"/>
    <p:sldId id="677" r:id="rId27"/>
    <p:sldId id="650" r:id="rId28"/>
    <p:sldId id="706"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E14"/>
    <a:srgbClr val="FF0000"/>
    <a:srgbClr val="000000"/>
    <a:srgbClr val="0000FF"/>
    <a:srgbClr val="FF3300"/>
    <a:srgbClr val="FF7C80"/>
    <a:srgbClr val="BAD80A"/>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8285" autoAdjust="0"/>
  </p:normalViewPr>
  <p:slideViewPr>
    <p:cSldViewPr>
      <p:cViewPr varScale="1">
        <p:scale>
          <a:sx n="116" d="100"/>
          <a:sy n="116" d="100"/>
        </p:scale>
        <p:origin x="133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0" tIns="46610" rIns="93220" bIns="46610" numCol="1" anchor="t" anchorCtr="0" compatLnSpc="1">
            <a:prstTxWarp prst="textNoShape">
              <a:avLst/>
            </a:prstTxWarp>
          </a:bodyPr>
          <a:lstStyle>
            <a:lvl1pPr defTabSz="931579">
              <a:defRPr sz="1200">
                <a:latin typeface="Arial" charset="0"/>
              </a:defRPr>
            </a:lvl1pPr>
          </a:lstStyle>
          <a:p>
            <a:pPr>
              <a:defRPr/>
            </a:pPr>
            <a:endParaRPr lang="en-US"/>
          </a:p>
        </p:txBody>
      </p:sp>
      <p:sp>
        <p:nvSpPr>
          <p:cNvPr id="66563" name="Rectangle 3"/>
          <p:cNvSpPr>
            <a:spLocks noGrp="1" noChangeArrowheads="1"/>
          </p:cNvSpPr>
          <p:nvPr>
            <p:ph type="dt"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0" tIns="46610" rIns="93220" bIns="46610" numCol="1" anchor="t" anchorCtr="0" compatLnSpc="1">
            <a:prstTxWarp prst="textNoShape">
              <a:avLst/>
            </a:prstTxWarp>
          </a:bodyPr>
          <a:lstStyle>
            <a:lvl1pPr algn="r" defTabSz="931579">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700088" y="4416425"/>
            <a:ext cx="56102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0" tIns="46610" rIns="93220" bIns="466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0" tIns="46610" rIns="93220" bIns="46610" numCol="1" anchor="b" anchorCtr="0" compatLnSpc="1">
            <a:prstTxWarp prst="textNoShape">
              <a:avLst/>
            </a:prstTxWarp>
          </a:bodyPr>
          <a:lstStyle>
            <a:lvl1pPr defTabSz="931579">
              <a:defRPr sz="1200">
                <a:latin typeface="Arial" charset="0"/>
              </a:defRPr>
            </a:lvl1pPr>
          </a:lstStyle>
          <a:p>
            <a:pPr>
              <a:defRPr/>
            </a:pPr>
            <a:endParaRPr lang="en-US"/>
          </a:p>
        </p:txBody>
      </p:sp>
      <p:sp>
        <p:nvSpPr>
          <p:cNvPr id="66567"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0" tIns="46610" rIns="93220" bIns="46610" numCol="1" anchor="b" anchorCtr="0" compatLnSpc="1">
            <a:prstTxWarp prst="textNoShape">
              <a:avLst/>
            </a:prstTxWarp>
          </a:bodyPr>
          <a:lstStyle>
            <a:lvl1pPr algn="r" defTabSz="930275">
              <a:defRPr sz="1200"/>
            </a:lvl1pPr>
          </a:lstStyle>
          <a:p>
            <a:fld id="{C2CB1538-0840-4308-B480-69802D55142B}" type="slidenum">
              <a:rPr lang="en-US" altLang="en-US"/>
              <a:pPr/>
              <a:t>‹#›</a:t>
            </a:fld>
            <a:endParaRPr lang="en-US" altLang="en-US"/>
          </a:p>
        </p:txBody>
      </p:sp>
    </p:spTree>
    <p:extLst>
      <p:ext uri="{BB962C8B-B14F-4D97-AF65-F5344CB8AC3E}">
        <p14:creationId xmlns:p14="http://schemas.microsoft.com/office/powerpoint/2010/main" val="259738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81100" y="696913"/>
            <a:ext cx="4648200" cy="3486150"/>
          </a:xfrm>
          <a:ln/>
        </p:spPr>
      </p:sp>
      <p:sp>
        <p:nvSpPr>
          <p:cNvPr id="98307" name="Notes Placeholder 2"/>
          <p:cNvSpPr>
            <a:spLocks noGrp="1"/>
          </p:cNvSpPr>
          <p:nvPr>
            <p:ph type="body" idx="1"/>
          </p:nvPr>
        </p:nvSpPr>
        <p:spPr>
          <a:xfrm>
            <a:off x="701675" y="4414838"/>
            <a:ext cx="5607050" cy="4184650"/>
          </a:xfrm>
          <a:noFill/>
        </p:spPr>
        <p:txBody>
          <a:bodyPr lIns="93706" tIns="46852" rIns="93706" bIns="46852"/>
          <a:lstStyle/>
          <a:p>
            <a:endParaRPr lang="en-US" altLang="en-US" smtClean="0">
              <a:latin typeface="Arial" panose="020B0604020202020204" pitchFamily="34" charset="0"/>
            </a:endParaRPr>
          </a:p>
        </p:txBody>
      </p:sp>
      <p:sp>
        <p:nvSpPr>
          <p:cNvPr id="9830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6" tIns="46852" rIns="93706" bIns="46852" anchor="b"/>
          <a:lstStyle>
            <a:lvl1pPr defTabSz="930275" eaLnBrk="0" hangingPunct="0">
              <a:spcBef>
                <a:spcPct val="30000"/>
              </a:spcBef>
              <a:defRPr sz="1200">
                <a:solidFill>
                  <a:schemeClr val="tx1"/>
                </a:solidFill>
                <a:latin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9F44D65-432E-4AEF-ADE4-7A26DC40F966}" type="slidenum">
              <a:rPr lang="en-US" altLang="en-US" sz="1300">
                <a:solidFill>
                  <a:srgbClr val="000000"/>
                </a:solidFill>
              </a:rPr>
              <a:pPr algn="r" eaLnBrk="1" hangingPunct="1">
                <a:spcBef>
                  <a:spcPct val="0"/>
                </a:spcBef>
              </a:pPr>
              <a:t>1</a:t>
            </a:fld>
            <a:endParaRPr lang="en-US" altLang="en-US" sz="1300">
              <a:solidFill>
                <a:srgbClr val="000000"/>
              </a:solidFill>
            </a:endParaRPr>
          </a:p>
        </p:txBody>
      </p:sp>
    </p:spTree>
    <p:extLst>
      <p:ext uri="{BB962C8B-B14F-4D97-AF65-F5344CB8AC3E}">
        <p14:creationId xmlns:p14="http://schemas.microsoft.com/office/powerpoint/2010/main" val="178087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B1538-0840-4308-B480-69802D55142B}" type="slidenum">
              <a:rPr lang="en-US" altLang="en-US" smtClean="0"/>
              <a:pPr/>
              <a:t>4</a:t>
            </a:fld>
            <a:endParaRPr lang="en-US" altLang="en-US"/>
          </a:p>
        </p:txBody>
      </p:sp>
    </p:spTree>
    <p:extLst>
      <p:ext uri="{BB962C8B-B14F-4D97-AF65-F5344CB8AC3E}">
        <p14:creationId xmlns:p14="http://schemas.microsoft.com/office/powerpoint/2010/main" val="342275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B1538-0840-4308-B480-69802D55142B}" type="slidenum">
              <a:rPr lang="en-US" altLang="en-US" smtClean="0"/>
              <a:pPr/>
              <a:t>9</a:t>
            </a:fld>
            <a:endParaRPr lang="en-US" altLang="en-US"/>
          </a:p>
        </p:txBody>
      </p:sp>
    </p:spTree>
    <p:extLst>
      <p:ext uri="{BB962C8B-B14F-4D97-AF65-F5344CB8AC3E}">
        <p14:creationId xmlns:p14="http://schemas.microsoft.com/office/powerpoint/2010/main" val="23803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B1538-0840-4308-B480-69802D55142B}" type="slidenum">
              <a:rPr lang="en-US" altLang="en-US" smtClean="0"/>
              <a:pPr/>
              <a:t>12</a:t>
            </a:fld>
            <a:endParaRPr lang="en-US" altLang="en-US"/>
          </a:p>
        </p:txBody>
      </p:sp>
    </p:spTree>
    <p:extLst>
      <p:ext uri="{BB962C8B-B14F-4D97-AF65-F5344CB8AC3E}">
        <p14:creationId xmlns:p14="http://schemas.microsoft.com/office/powerpoint/2010/main" val="141783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B1538-0840-4308-B480-69802D55142B}" type="slidenum">
              <a:rPr lang="en-US" altLang="en-US" smtClean="0"/>
              <a:pPr/>
              <a:t>16</a:t>
            </a:fld>
            <a:endParaRPr lang="en-US" altLang="en-US"/>
          </a:p>
        </p:txBody>
      </p:sp>
    </p:spTree>
    <p:extLst>
      <p:ext uri="{BB962C8B-B14F-4D97-AF65-F5344CB8AC3E}">
        <p14:creationId xmlns:p14="http://schemas.microsoft.com/office/powerpoint/2010/main" val="54947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B1538-0840-4308-B480-69802D55142B}" type="slidenum">
              <a:rPr lang="en-US" altLang="en-US" smtClean="0"/>
              <a:pPr/>
              <a:t>22</a:t>
            </a:fld>
            <a:endParaRPr lang="en-US" altLang="en-US"/>
          </a:p>
        </p:txBody>
      </p:sp>
    </p:spTree>
    <p:extLst>
      <p:ext uri="{BB962C8B-B14F-4D97-AF65-F5344CB8AC3E}">
        <p14:creationId xmlns:p14="http://schemas.microsoft.com/office/powerpoint/2010/main" val="381515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B1538-0840-4308-B480-69802D55142B}" type="slidenum">
              <a:rPr lang="en-US" altLang="en-US" smtClean="0"/>
              <a:pPr/>
              <a:t>24</a:t>
            </a:fld>
            <a:endParaRPr lang="en-US" altLang="en-US"/>
          </a:p>
        </p:txBody>
      </p:sp>
    </p:spTree>
    <p:extLst>
      <p:ext uri="{BB962C8B-B14F-4D97-AF65-F5344CB8AC3E}">
        <p14:creationId xmlns:p14="http://schemas.microsoft.com/office/powerpoint/2010/main" val="189975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B1538-0840-4308-B480-69802D55142B}" type="slidenum">
              <a:rPr lang="en-US" altLang="en-US" smtClean="0"/>
              <a:pPr/>
              <a:t>25</a:t>
            </a:fld>
            <a:endParaRPr lang="en-US" altLang="en-US"/>
          </a:p>
        </p:txBody>
      </p:sp>
    </p:spTree>
    <p:extLst>
      <p:ext uri="{BB962C8B-B14F-4D97-AF65-F5344CB8AC3E}">
        <p14:creationId xmlns:p14="http://schemas.microsoft.com/office/powerpoint/2010/main" val="238243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a:solidFill>
                  <a:srgbClr val="FFFFFF"/>
                </a:solidFill>
                <a:latin typeface="Arial" charset="0"/>
              </a:defRPr>
            </a:lvl1pPr>
          </a:lstStyle>
          <a:p>
            <a:pPr>
              <a:defRPr/>
            </a:pPr>
            <a:fld id="{86069C23-2D6E-47BE-AD38-8C60B302A686}" type="datetime1">
              <a:rPr lang="en-US" smtClean="0"/>
              <a:t>12/17/2018</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FFFFFF"/>
                </a:solidFill>
                <a:latin typeface="Arial"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latin typeface="Arial" panose="020B0604020202020204" pitchFamily="34" charset="0"/>
              </a:defRPr>
            </a:lvl1pPr>
          </a:lstStyle>
          <a:p>
            <a:fld id="{7E42C3F5-639F-4C2B-BBEB-8BD892AC0C88}" type="slidenum">
              <a:rPr lang="en-US" altLang="en-US"/>
              <a:pPr/>
              <a:t>‹#›</a:t>
            </a:fld>
            <a:endParaRPr lang="en-US" altLang="en-US"/>
          </a:p>
        </p:txBody>
      </p:sp>
    </p:spTree>
    <p:extLst>
      <p:ext uri="{BB962C8B-B14F-4D97-AF65-F5344CB8AC3E}">
        <p14:creationId xmlns:p14="http://schemas.microsoft.com/office/powerpoint/2010/main" val="164155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203A734-6B0F-4ECF-A757-4A68B89CB778}" type="datetime1">
              <a:rPr lang="en-US" smtClean="0"/>
              <a:t>12/17/2018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6B25939C-297A-47DF-A767-C8DFFA4C3072}" type="slidenum">
              <a:rPr lang="en-US" altLang="en-US"/>
              <a:pPr/>
              <a:t>‹#›</a:t>
            </a:fld>
            <a:endParaRPr lang="en-US" altLang="en-US"/>
          </a:p>
        </p:txBody>
      </p:sp>
    </p:spTree>
    <p:extLst>
      <p:ext uri="{BB962C8B-B14F-4D97-AF65-F5344CB8AC3E}">
        <p14:creationId xmlns:p14="http://schemas.microsoft.com/office/powerpoint/2010/main" val="12234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1"/>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Arial" charset="0"/>
              </a:defRPr>
            </a:lvl1pPr>
          </a:lstStyle>
          <a:p>
            <a:pPr>
              <a:defRPr/>
            </a:pPr>
            <a:fld id="{1AAA8137-3EEF-4897-9833-485C4776A301}" type="datetime1">
              <a:rPr lang="en-US" smtClean="0"/>
              <a:t>12/17/2018</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atin typeface="Arial" panose="020B0604020202020204" pitchFamily="34" charset="0"/>
              </a:defRPr>
            </a:lvl1pPr>
          </a:lstStyle>
          <a:p>
            <a:fld id="{66483EE9-FE89-4FDA-817A-6EB3AF0E8290}" type="slidenum">
              <a:rPr lang="en-US" altLang="en-US"/>
              <a:pPr/>
              <a:t>‹#›</a:t>
            </a:fld>
            <a:endParaRPr lang="en-US" altLang="en-US"/>
          </a:p>
        </p:txBody>
      </p:sp>
    </p:spTree>
    <p:extLst>
      <p:ext uri="{BB962C8B-B14F-4D97-AF65-F5344CB8AC3E}">
        <p14:creationId xmlns:p14="http://schemas.microsoft.com/office/powerpoint/2010/main" val="97897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a:solidFill>
                  <a:srgbClr val="FFFFFF"/>
                </a:solidFill>
                <a:latin typeface="Arial" charset="0"/>
              </a:defRPr>
            </a:lvl1pPr>
          </a:lstStyle>
          <a:p>
            <a:pPr>
              <a:defRPr/>
            </a:pPr>
            <a:fld id="{21C9B802-45A7-4DA1-B065-5176DEB31D65}" type="datetime1">
              <a:rPr lang="en-US" smtClean="0"/>
              <a:t>12/17/2018</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FFFFFF"/>
                </a:solidFill>
                <a:latin typeface="Arial"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latin typeface="Arial" panose="020B0604020202020204" pitchFamily="34" charset="0"/>
              </a:defRPr>
            </a:lvl1pPr>
          </a:lstStyle>
          <a:p>
            <a:fld id="{CD7E7E58-6E15-43FA-B255-82D7E6CEF8A9}" type="slidenum">
              <a:rPr lang="en-US" altLang="en-US"/>
              <a:pPr/>
              <a:t>‹#›</a:t>
            </a:fld>
            <a:endParaRPr lang="en-US" altLang="en-US"/>
          </a:p>
        </p:txBody>
      </p:sp>
    </p:spTree>
    <p:extLst>
      <p:ext uri="{BB962C8B-B14F-4D97-AF65-F5344CB8AC3E}">
        <p14:creationId xmlns:p14="http://schemas.microsoft.com/office/powerpoint/2010/main" val="1632052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1AB588D-9F04-472B-9FBA-B0480B70E99D}" type="datetime1">
              <a:rPr lang="en-US" smtClean="0"/>
              <a:t>12/17/2018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3D6DD25F-E528-4EBB-BBD5-4FB928859837}" type="slidenum">
              <a:rPr lang="en-US" altLang="en-US"/>
              <a:pPr/>
              <a:t>‹#›</a:t>
            </a:fld>
            <a:endParaRPr lang="en-US" altLang="en-US"/>
          </a:p>
        </p:txBody>
      </p:sp>
    </p:spTree>
    <p:extLst>
      <p:ext uri="{BB962C8B-B14F-4D97-AF65-F5344CB8AC3E}">
        <p14:creationId xmlns:p14="http://schemas.microsoft.com/office/powerpoint/2010/main" val="418841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1" y="2743201"/>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2CF99FB-9A5A-4A32-B536-ADDFD65252A9}" type="datetime1">
              <a:rPr lang="en-US" smtClean="0"/>
              <a:t>12/17/2018</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atin typeface="Arial" panose="020B0604020202020204" pitchFamily="34" charset="0"/>
              </a:defRPr>
            </a:lvl1pPr>
          </a:lstStyle>
          <a:p>
            <a:fld id="{16A006C5-0D6E-4DBA-B6DE-5A2CD9158A31}" type="slidenum">
              <a:rPr lang="en-US" altLang="en-US"/>
              <a:pPr/>
              <a:t>‹#›</a:t>
            </a:fld>
            <a:endParaRPr lang="en-US" altLang="en-US"/>
          </a:p>
        </p:txBody>
      </p:sp>
      <p:sp>
        <p:nvSpPr>
          <p:cNvPr id="9" name="Footer Placeholder 13"/>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US"/>
          </a:p>
        </p:txBody>
      </p:sp>
    </p:spTree>
    <p:extLst>
      <p:ext uri="{BB962C8B-B14F-4D97-AF65-F5344CB8AC3E}">
        <p14:creationId xmlns:p14="http://schemas.microsoft.com/office/powerpoint/2010/main" val="3859977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charset="0"/>
              </a:defRPr>
            </a:lvl1pPr>
          </a:lstStyle>
          <a:p>
            <a:pPr>
              <a:defRPr/>
            </a:pPr>
            <a:fld id="{994956C9-04E4-4152-BFF6-B15A25AEC889}" type="datetime1">
              <a:rPr lang="en-US" smtClean="0"/>
              <a:t>12/17/2018</a:t>
            </a:fld>
            <a:endParaRPr lang="en-US" dirty="0"/>
          </a:p>
        </p:txBody>
      </p:sp>
      <p:sp>
        <p:nvSpPr>
          <p:cNvPr id="6" name="Slide Number Placeholder 9"/>
          <p:cNvSpPr>
            <a:spLocks noGrp="1"/>
          </p:cNvSpPr>
          <p:nvPr>
            <p:ph type="sldNum" sz="quarter" idx="11"/>
          </p:nvPr>
        </p:nvSpPr>
        <p:spPr/>
        <p:txBody>
          <a:bodyPr/>
          <a:lstStyle>
            <a:lvl1pPr>
              <a:defRPr>
                <a:latin typeface="Arial" panose="020B0604020202020204" pitchFamily="34" charset="0"/>
              </a:defRPr>
            </a:lvl1pPr>
          </a:lstStyle>
          <a:p>
            <a:fld id="{B718DF8A-74EA-4AA5-8637-F94BAF3294A5}"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fontAlgn="base">
              <a:spcBef>
                <a:spcPct val="0"/>
              </a:spcBef>
              <a:spcAft>
                <a:spcPct val="0"/>
              </a:spcAft>
              <a:defRPr>
                <a:latin typeface="Arial" charset="0"/>
              </a:defRPr>
            </a:lvl1pPr>
          </a:lstStyle>
          <a:p>
            <a:pPr>
              <a:defRPr/>
            </a:pPr>
            <a:endParaRPr lang="en-US"/>
          </a:p>
        </p:txBody>
      </p:sp>
    </p:spTree>
    <p:extLst>
      <p:ext uri="{BB962C8B-B14F-4D97-AF65-F5344CB8AC3E}">
        <p14:creationId xmlns:p14="http://schemas.microsoft.com/office/powerpoint/2010/main" val="283524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latin typeface="Arial" charset="0"/>
              </a:defRPr>
            </a:lvl1pPr>
          </a:lstStyle>
          <a:p>
            <a:pPr>
              <a:defRPr/>
            </a:pPr>
            <a:fld id="{ABCC87D6-4C3B-4500-BE06-0090C0DF7131}" type="datetime1">
              <a:rPr lang="en-US" smtClean="0"/>
              <a:t>12/17/2018</a:t>
            </a:fld>
            <a:endParaRPr lang="en-US" dirty="0"/>
          </a:p>
        </p:txBody>
      </p:sp>
      <p:sp>
        <p:nvSpPr>
          <p:cNvPr id="8" name="Slide Number Placeholder 11"/>
          <p:cNvSpPr>
            <a:spLocks noGrp="1"/>
          </p:cNvSpPr>
          <p:nvPr>
            <p:ph type="sldNum" sz="quarter" idx="11"/>
          </p:nvPr>
        </p:nvSpPr>
        <p:spPr/>
        <p:txBody>
          <a:bodyPr/>
          <a:lstStyle>
            <a:lvl1pPr>
              <a:defRPr>
                <a:latin typeface="Arial" panose="020B0604020202020204" pitchFamily="34" charset="0"/>
              </a:defRPr>
            </a:lvl1pPr>
          </a:lstStyle>
          <a:p>
            <a:fld id="{2B6B4C9E-B58F-4FD7-A84C-C5161D39A74C}"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fontAlgn="base">
              <a:spcBef>
                <a:spcPct val="0"/>
              </a:spcBef>
              <a:spcAft>
                <a:spcPct val="0"/>
              </a:spcAft>
              <a:defRPr>
                <a:latin typeface="Arial" charset="0"/>
              </a:defRPr>
            </a:lvl1pPr>
          </a:lstStyle>
          <a:p>
            <a:pPr>
              <a:defRPr/>
            </a:pPr>
            <a:endParaRPr lang="en-US"/>
          </a:p>
        </p:txBody>
      </p:sp>
    </p:spTree>
    <p:extLst>
      <p:ext uri="{BB962C8B-B14F-4D97-AF65-F5344CB8AC3E}">
        <p14:creationId xmlns:p14="http://schemas.microsoft.com/office/powerpoint/2010/main" val="121617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2BDDEC-3852-489B-B10D-FF3309097C64}" type="datetime1">
              <a:rPr lang="en-US" smtClean="0"/>
              <a:t>12/17/2018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CD45C749-19F0-4228-AA58-4CB43233F591}" type="slidenum">
              <a:rPr lang="en-US" altLang="en-US"/>
              <a:pPr/>
              <a:t>‹#›</a:t>
            </a:fld>
            <a:endParaRPr lang="en-US" altLang="en-US"/>
          </a:p>
        </p:txBody>
      </p:sp>
    </p:spTree>
    <p:extLst>
      <p:ext uri="{BB962C8B-B14F-4D97-AF65-F5344CB8AC3E}">
        <p14:creationId xmlns:p14="http://schemas.microsoft.com/office/powerpoint/2010/main" val="289690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BBDBBB-EFB4-4D42-8E0C-19B4040031B4}" type="datetime1">
              <a:rPr lang="en-US" smtClean="0"/>
              <a:t>12/17/2018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latin typeface="Arial" panose="020B0604020202020204" pitchFamily="34" charset="0"/>
              </a:defRPr>
            </a:lvl1pPr>
          </a:lstStyle>
          <a:p>
            <a:fld id="{9989A413-22CB-4C7A-9343-D372800CF30E}" type="slidenum">
              <a:rPr lang="en-US" altLang="en-US"/>
              <a:pPr/>
              <a:t>‹#›</a:t>
            </a:fld>
            <a:endParaRPr lang="en-US" altLang="en-US"/>
          </a:p>
        </p:txBody>
      </p:sp>
    </p:spTree>
    <p:extLst>
      <p:ext uri="{BB962C8B-B14F-4D97-AF65-F5344CB8AC3E}">
        <p14:creationId xmlns:p14="http://schemas.microsoft.com/office/powerpoint/2010/main" val="2209532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952FCD6-5577-46DA-9AEC-843ABC2A4025}" type="datetime1">
              <a:rPr lang="en-US" smtClean="0"/>
              <a:t>12/17/2018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A37F4C8C-7867-4344-BA7A-904AFDA5DE28}" type="slidenum">
              <a:rPr lang="en-US" altLang="en-US"/>
              <a:pPr/>
              <a:t>‹#›</a:t>
            </a:fld>
            <a:endParaRPr lang="en-US" altLang="en-US"/>
          </a:p>
        </p:txBody>
      </p:sp>
    </p:spTree>
    <p:extLst>
      <p:ext uri="{BB962C8B-B14F-4D97-AF65-F5344CB8AC3E}">
        <p14:creationId xmlns:p14="http://schemas.microsoft.com/office/powerpoint/2010/main" val="67011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E72CB9-38BC-482B-BBC6-31FEB8598616}" type="datetime1">
              <a:rPr lang="en-US" smtClean="0"/>
              <a:t>12/17/2018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7B9559F0-D89A-40D4-B1FA-E9218AB60457}" type="slidenum">
              <a:rPr lang="en-US" altLang="en-US"/>
              <a:pPr/>
              <a:t>‹#›</a:t>
            </a:fld>
            <a:endParaRPr lang="en-US" altLang="en-US"/>
          </a:p>
        </p:txBody>
      </p:sp>
    </p:spTree>
    <p:extLst>
      <p:ext uri="{BB962C8B-B14F-4D97-AF65-F5344CB8AC3E}">
        <p14:creationId xmlns:p14="http://schemas.microsoft.com/office/powerpoint/2010/main" val="4282185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Arial" charset="0"/>
              </a:defRPr>
            </a:lvl1pPr>
          </a:lstStyle>
          <a:p>
            <a:pPr>
              <a:defRPr/>
            </a:pPr>
            <a:fld id="{56A31DB4-5C2A-4CC6-B0AD-1B592FF5117A}" type="datetime1">
              <a:rPr lang="en-US" smtClean="0"/>
              <a:t>12/17/2018</a:t>
            </a:fld>
            <a:endParaRPr lang="en-US" dirty="0"/>
          </a:p>
        </p:txBody>
      </p:sp>
      <p:sp>
        <p:nvSpPr>
          <p:cNvPr id="10" name="Slide Number Placeholder 12"/>
          <p:cNvSpPr>
            <a:spLocks noGrp="1"/>
          </p:cNvSpPr>
          <p:nvPr>
            <p:ph type="sldNum" sz="quarter" idx="11"/>
          </p:nvPr>
        </p:nvSpPr>
        <p:spPr>
          <a:xfrm>
            <a:off x="0" y="4667250"/>
            <a:ext cx="1447800" cy="663575"/>
          </a:xfrm>
        </p:spPr>
        <p:txBody>
          <a:bodyPr/>
          <a:lstStyle>
            <a:lvl1pPr>
              <a:defRPr sz="2800">
                <a:latin typeface="Arial" panose="020B0604020202020204" pitchFamily="34" charset="0"/>
              </a:defRPr>
            </a:lvl1pPr>
          </a:lstStyle>
          <a:p>
            <a:fld id="{111D617C-DD91-44AF-BB02-A70599DBB07A}"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Arial" charset="0"/>
              </a:defRPr>
            </a:lvl1pPr>
          </a:lstStyle>
          <a:p>
            <a:pPr>
              <a:defRPr/>
            </a:pPr>
            <a:endParaRPr lang="en-US"/>
          </a:p>
        </p:txBody>
      </p:sp>
    </p:spTree>
    <p:extLst>
      <p:ext uri="{BB962C8B-B14F-4D97-AF65-F5344CB8AC3E}">
        <p14:creationId xmlns:p14="http://schemas.microsoft.com/office/powerpoint/2010/main" val="340064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C5525E2-52C7-4A72-BEC9-37BEC63DBDA8}" type="datetime1">
              <a:rPr lang="en-US" smtClean="0"/>
              <a:t>12/17/2018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5AB4AAE9-EFB5-4F90-B879-B19A80644AAF}" type="slidenum">
              <a:rPr lang="en-US" altLang="en-US"/>
              <a:pPr/>
              <a:t>‹#›</a:t>
            </a:fld>
            <a:endParaRPr lang="en-US" altLang="en-US"/>
          </a:p>
        </p:txBody>
      </p:sp>
    </p:spTree>
    <p:extLst>
      <p:ext uri="{BB962C8B-B14F-4D97-AF65-F5344CB8AC3E}">
        <p14:creationId xmlns:p14="http://schemas.microsoft.com/office/powerpoint/2010/main" val="1907301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1"/>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Arial" charset="0"/>
              </a:defRPr>
            </a:lvl1pPr>
          </a:lstStyle>
          <a:p>
            <a:pPr>
              <a:defRPr/>
            </a:pPr>
            <a:fld id="{4C492D6C-D06E-40F4-B725-C9855924B84B}" type="datetime1">
              <a:rPr lang="en-US" smtClean="0"/>
              <a:t>12/17/2018</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atin typeface="Arial" panose="020B0604020202020204" pitchFamily="34" charset="0"/>
              </a:defRPr>
            </a:lvl1pPr>
          </a:lstStyle>
          <a:p>
            <a:fld id="{82B8A55A-B3DC-4171-97C4-8B9E16AFB9B4}" type="slidenum">
              <a:rPr lang="en-US" altLang="en-US"/>
              <a:pPr/>
              <a:t>‹#›</a:t>
            </a:fld>
            <a:endParaRPr lang="en-US" altLang="en-US"/>
          </a:p>
        </p:txBody>
      </p:sp>
    </p:spTree>
    <p:extLst>
      <p:ext uri="{BB962C8B-B14F-4D97-AF65-F5344CB8AC3E}">
        <p14:creationId xmlns:p14="http://schemas.microsoft.com/office/powerpoint/2010/main" val="135846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54703D5-8091-405A-87AA-8AE5E2705F0B}" type="datetime1">
              <a:rPr lang="en-US" smtClean="0"/>
              <a:t>12/17/2018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D7E7E58-6E15-43FA-B255-82D7E6CEF8A9}" type="slidenum">
              <a:rPr lang="en-US" altLang="en-US" smtClean="0"/>
              <a:pPr/>
              <a:t>‹#›</a:t>
            </a:fld>
            <a:endParaRPr lang="en-US" altLang="en-US"/>
          </a:p>
        </p:txBody>
      </p:sp>
    </p:spTree>
    <p:extLst>
      <p:ext uri="{BB962C8B-B14F-4D97-AF65-F5344CB8AC3E}">
        <p14:creationId xmlns:p14="http://schemas.microsoft.com/office/powerpoint/2010/main" val="1383261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60F5C39-A79A-45CC-A0A3-B0BF74B4777D}" type="datetime1">
              <a:rPr lang="en-US" smtClean="0"/>
              <a:t>12/17/2018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D6DD25F-E528-4EBB-BBD5-4FB928859837}" type="slidenum">
              <a:rPr lang="en-US" altLang="en-US" smtClean="0"/>
              <a:pPr/>
              <a:t>‹#›</a:t>
            </a:fld>
            <a:endParaRPr lang="en-US" altLang="en-US"/>
          </a:p>
        </p:txBody>
      </p:sp>
    </p:spTree>
    <p:extLst>
      <p:ext uri="{BB962C8B-B14F-4D97-AF65-F5344CB8AC3E}">
        <p14:creationId xmlns:p14="http://schemas.microsoft.com/office/powerpoint/2010/main" val="323151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8F147CA-84F8-46DC-BAE4-13160E26BEEB}" type="datetime1">
              <a:rPr lang="en-US" smtClean="0"/>
              <a:t>12/17/2018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6A006C5-0D6E-4DBA-B6DE-5A2CD9158A31}" type="slidenum">
              <a:rPr lang="en-US" altLang="en-US" smtClean="0"/>
              <a:pPr/>
              <a:t>‹#›</a:t>
            </a:fld>
            <a:endParaRPr lang="en-US" altLang="en-US"/>
          </a:p>
        </p:txBody>
      </p:sp>
    </p:spTree>
    <p:extLst>
      <p:ext uri="{BB962C8B-B14F-4D97-AF65-F5344CB8AC3E}">
        <p14:creationId xmlns:p14="http://schemas.microsoft.com/office/powerpoint/2010/main" val="42735444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29B0754-CDCD-4154-82CE-269AF7DFCB25}" type="datetime1">
              <a:rPr lang="en-US" smtClean="0"/>
              <a:t>12/17/2018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718DF8A-74EA-4AA5-8637-F94BAF3294A5}" type="slidenum">
              <a:rPr lang="en-US" altLang="en-US" smtClean="0"/>
              <a:pPr/>
              <a:t>‹#›</a:t>
            </a:fld>
            <a:endParaRPr lang="en-US" altLang="en-US"/>
          </a:p>
        </p:txBody>
      </p:sp>
    </p:spTree>
    <p:extLst>
      <p:ext uri="{BB962C8B-B14F-4D97-AF65-F5344CB8AC3E}">
        <p14:creationId xmlns:p14="http://schemas.microsoft.com/office/powerpoint/2010/main" val="18372870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2276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B06EB56-B1DA-4C83-8ACD-2C2CA635A753}" type="datetime1">
              <a:rPr lang="en-US" smtClean="0"/>
              <a:t>12/17/2018</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B6B4C9E-B58F-4FD7-A84C-C5161D39A74C}" type="slidenum">
              <a:rPr lang="en-US" altLang="en-US" smtClean="0"/>
              <a:pPr/>
              <a:t>‹#›</a:t>
            </a:fld>
            <a:endParaRPr lang="en-US" altLang="en-US"/>
          </a:p>
        </p:txBody>
      </p:sp>
    </p:spTree>
    <p:extLst>
      <p:ext uri="{BB962C8B-B14F-4D97-AF65-F5344CB8AC3E}">
        <p14:creationId xmlns:p14="http://schemas.microsoft.com/office/powerpoint/2010/main" val="17478609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8755081-732E-4482-B6CB-54CE7E7A2BCF}" type="datetime1">
              <a:rPr lang="en-US" smtClean="0"/>
              <a:t>12/17/2018</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D45C749-19F0-4228-AA58-4CB43233F591}" type="slidenum">
              <a:rPr lang="en-US" altLang="en-US" smtClean="0"/>
              <a:pPr/>
              <a:t>‹#›</a:t>
            </a:fld>
            <a:endParaRPr lang="en-US" altLang="en-US"/>
          </a:p>
        </p:txBody>
      </p:sp>
    </p:spTree>
    <p:extLst>
      <p:ext uri="{BB962C8B-B14F-4D97-AF65-F5344CB8AC3E}">
        <p14:creationId xmlns:p14="http://schemas.microsoft.com/office/powerpoint/2010/main" val="7772004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E0D282-1732-427D-8A72-5872764F3EFF}" type="datetime1">
              <a:rPr lang="en-US" smtClean="0"/>
              <a:t>12/17/2018</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989A413-22CB-4C7A-9343-D372800CF30E}" type="slidenum">
              <a:rPr lang="en-US" altLang="en-US" smtClean="0"/>
              <a:pPr/>
              <a:t>‹#›</a:t>
            </a:fld>
            <a:endParaRPr lang="en-US" altLang="en-US"/>
          </a:p>
        </p:txBody>
      </p:sp>
    </p:spTree>
    <p:extLst>
      <p:ext uri="{BB962C8B-B14F-4D97-AF65-F5344CB8AC3E}">
        <p14:creationId xmlns:p14="http://schemas.microsoft.com/office/powerpoint/2010/main" val="281811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1" y="2743201"/>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ADB89AA-4E92-45CA-9A50-EC34DA78F8A8}" type="datetime1">
              <a:rPr lang="en-US" smtClean="0"/>
              <a:t>12/17/2018</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atin typeface="Arial" panose="020B0604020202020204" pitchFamily="34" charset="0"/>
              </a:defRPr>
            </a:lvl1pPr>
          </a:lstStyle>
          <a:p>
            <a:fld id="{7E5E9267-085C-412C-A089-661E33D3FA68}" type="slidenum">
              <a:rPr lang="en-US" altLang="en-US"/>
              <a:pPr/>
              <a:t>‹#›</a:t>
            </a:fld>
            <a:endParaRPr lang="en-US" altLang="en-US"/>
          </a:p>
        </p:txBody>
      </p:sp>
      <p:sp>
        <p:nvSpPr>
          <p:cNvPr id="9" name="Footer Placeholder 13"/>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US"/>
          </a:p>
        </p:txBody>
      </p:sp>
    </p:spTree>
    <p:extLst>
      <p:ext uri="{BB962C8B-B14F-4D97-AF65-F5344CB8AC3E}">
        <p14:creationId xmlns:p14="http://schemas.microsoft.com/office/powerpoint/2010/main" val="278831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0CAB0D3-77B7-41D4-98CE-4C29460A2B83}" type="datetime1">
              <a:rPr lang="en-US" smtClean="0"/>
              <a:t>12/17/2018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37F4C8C-7867-4344-BA7A-904AFDA5DE28}" type="slidenum">
              <a:rPr lang="en-US" altLang="en-US" smtClean="0"/>
              <a:pPr/>
              <a:t>‹#›</a:t>
            </a:fld>
            <a:endParaRPr lang="en-US" altLang="en-US"/>
          </a:p>
        </p:txBody>
      </p:sp>
    </p:spTree>
    <p:extLst>
      <p:ext uri="{BB962C8B-B14F-4D97-AF65-F5344CB8AC3E}">
        <p14:creationId xmlns:p14="http://schemas.microsoft.com/office/powerpoint/2010/main" val="3537443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02BED9E-3F67-4668-AD1E-AE4BEA8AB3E1}" type="datetime1">
              <a:rPr lang="en-US" smtClean="0"/>
              <a:t>12/17/2018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11D617C-DD91-44AF-BB02-A70599DBB07A}" type="slidenum">
              <a:rPr lang="en-US" altLang="en-US" smtClean="0"/>
              <a:pPr/>
              <a:t>‹#›</a:t>
            </a:fld>
            <a:endParaRPr lang="en-US" altLang="en-US"/>
          </a:p>
        </p:txBody>
      </p:sp>
    </p:spTree>
    <p:extLst>
      <p:ext uri="{BB962C8B-B14F-4D97-AF65-F5344CB8AC3E}">
        <p14:creationId xmlns:p14="http://schemas.microsoft.com/office/powerpoint/2010/main" val="957884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5937537-783C-414C-9B5C-0DB5A6691F61}" type="datetime1">
              <a:rPr lang="en-US" smtClean="0"/>
              <a:t>12/17/2018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B4AAE9-EFB5-4F90-B879-B19A80644AAF}" type="slidenum">
              <a:rPr lang="en-US" altLang="en-US" smtClean="0"/>
              <a:pPr/>
              <a:t>‹#›</a:t>
            </a:fld>
            <a:endParaRPr lang="en-US" altLang="en-US"/>
          </a:p>
        </p:txBody>
      </p:sp>
    </p:spTree>
    <p:extLst>
      <p:ext uri="{BB962C8B-B14F-4D97-AF65-F5344CB8AC3E}">
        <p14:creationId xmlns:p14="http://schemas.microsoft.com/office/powerpoint/2010/main" val="3179426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67191DE-3F89-4F83-80C7-378B04074D6C}" type="datetime1">
              <a:rPr lang="en-US" smtClean="0"/>
              <a:t>12/17/2018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2B8A55A-B3DC-4171-97C4-8B9E16AFB9B4}" type="slidenum">
              <a:rPr lang="en-US" altLang="en-US" smtClean="0"/>
              <a:pPr/>
              <a:t>‹#›</a:t>
            </a:fld>
            <a:endParaRPr lang="en-US" altLang="en-US"/>
          </a:p>
        </p:txBody>
      </p:sp>
    </p:spTree>
    <p:extLst>
      <p:ext uri="{BB962C8B-B14F-4D97-AF65-F5344CB8AC3E}">
        <p14:creationId xmlns:p14="http://schemas.microsoft.com/office/powerpoint/2010/main" val="311501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charset="0"/>
              </a:defRPr>
            </a:lvl1pPr>
          </a:lstStyle>
          <a:p>
            <a:pPr>
              <a:defRPr/>
            </a:pPr>
            <a:fld id="{257A8F7E-DADC-4B3B-A291-BB3ABA67129F}" type="datetime1">
              <a:rPr lang="en-US" smtClean="0"/>
              <a:t>12/17/2018</a:t>
            </a:fld>
            <a:endParaRPr lang="en-US" dirty="0"/>
          </a:p>
        </p:txBody>
      </p:sp>
      <p:sp>
        <p:nvSpPr>
          <p:cNvPr id="6" name="Slide Number Placeholder 9"/>
          <p:cNvSpPr>
            <a:spLocks noGrp="1"/>
          </p:cNvSpPr>
          <p:nvPr>
            <p:ph type="sldNum" sz="quarter" idx="11"/>
          </p:nvPr>
        </p:nvSpPr>
        <p:spPr/>
        <p:txBody>
          <a:bodyPr/>
          <a:lstStyle>
            <a:lvl1pPr>
              <a:defRPr>
                <a:latin typeface="Arial" panose="020B0604020202020204" pitchFamily="34" charset="0"/>
              </a:defRPr>
            </a:lvl1pPr>
          </a:lstStyle>
          <a:p>
            <a:fld id="{20478911-7D53-436D-97C3-E7769C5F2EB2}"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fontAlgn="base">
              <a:spcBef>
                <a:spcPct val="0"/>
              </a:spcBef>
              <a:spcAft>
                <a:spcPct val="0"/>
              </a:spcAft>
              <a:defRPr>
                <a:latin typeface="Arial" charset="0"/>
              </a:defRPr>
            </a:lvl1pPr>
          </a:lstStyle>
          <a:p>
            <a:pPr>
              <a:defRPr/>
            </a:pPr>
            <a:endParaRPr lang="en-US"/>
          </a:p>
        </p:txBody>
      </p:sp>
    </p:spTree>
    <p:extLst>
      <p:ext uri="{BB962C8B-B14F-4D97-AF65-F5344CB8AC3E}">
        <p14:creationId xmlns:p14="http://schemas.microsoft.com/office/powerpoint/2010/main" val="293112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latin typeface="Arial" charset="0"/>
              </a:defRPr>
            </a:lvl1pPr>
          </a:lstStyle>
          <a:p>
            <a:pPr>
              <a:defRPr/>
            </a:pPr>
            <a:fld id="{282856D9-D645-4FA3-A841-71AFCD5602D4}" type="datetime1">
              <a:rPr lang="en-US" smtClean="0"/>
              <a:t>12/17/2018</a:t>
            </a:fld>
            <a:endParaRPr lang="en-US" dirty="0"/>
          </a:p>
        </p:txBody>
      </p:sp>
      <p:sp>
        <p:nvSpPr>
          <p:cNvPr id="8" name="Slide Number Placeholder 11"/>
          <p:cNvSpPr>
            <a:spLocks noGrp="1"/>
          </p:cNvSpPr>
          <p:nvPr>
            <p:ph type="sldNum" sz="quarter" idx="11"/>
          </p:nvPr>
        </p:nvSpPr>
        <p:spPr/>
        <p:txBody>
          <a:bodyPr/>
          <a:lstStyle>
            <a:lvl1pPr>
              <a:defRPr>
                <a:latin typeface="Arial" panose="020B0604020202020204" pitchFamily="34" charset="0"/>
              </a:defRPr>
            </a:lvl1pPr>
          </a:lstStyle>
          <a:p>
            <a:fld id="{FDFA01A6-6451-47F5-974E-0D492A42D963}"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fontAlgn="base">
              <a:spcBef>
                <a:spcPct val="0"/>
              </a:spcBef>
              <a:spcAft>
                <a:spcPct val="0"/>
              </a:spcAft>
              <a:defRPr>
                <a:latin typeface="Arial" charset="0"/>
              </a:defRPr>
            </a:lvl1pPr>
          </a:lstStyle>
          <a:p>
            <a:pPr>
              <a:defRPr/>
            </a:pPr>
            <a:endParaRPr lang="en-US"/>
          </a:p>
        </p:txBody>
      </p:sp>
    </p:spTree>
    <p:extLst>
      <p:ext uri="{BB962C8B-B14F-4D97-AF65-F5344CB8AC3E}">
        <p14:creationId xmlns:p14="http://schemas.microsoft.com/office/powerpoint/2010/main" val="377843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8BADD9D-330C-433E-90B9-1DAE40B1146B}" type="datetime1">
              <a:rPr lang="en-US" smtClean="0"/>
              <a:t>12/17/2018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4B75AC24-1045-466E-9D5E-FB7EA949F1FD}" type="slidenum">
              <a:rPr lang="en-US" altLang="en-US"/>
              <a:pPr/>
              <a:t>‹#›</a:t>
            </a:fld>
            <a:endParaRPr lang="en-US" altLang="en-US"/>
          </a:p>
        </p:txBody>
      </p:sp>
    </p:spTree>
    <p:extLst>
      <p:ext uri="{BB962C8B-B14F-4D97-AF65-F5344CB8AC3E}">
        <p14:creationId xmlns:p14="http://schemas.microsoft.com/office/powerpoint/2010/main" val="105258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E8E30C5-91C2-4DBA-8AAF-4D25839D4B93}" type="datetime1">
              <a:rPr lang="en-US" smtClean="0"/>
              <a:t>12/17/2018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latin typeface="Arial" panose="020B0604020202020204" pitchFamily="34" charset="0"/>
              </a:defRPr>
            </a:lvl1pPr>
          </a:lstStyle>
          <a:p>
            <a:fld id="{DF03CC68-26BE-4FA3-9D9F-4F0DCF59B0CD}" type="slidenum">
              <a:rPr lang="en-US" altLang="en-US"/>
              <a:pPr/>
              <a:t>‹#›</a:t>
            </a:fld>
            <a:endParaRPr lang="en-US" altLang="en-US"/>
          </a:p>
        </p:txBody>
      </p:sp>
    </p:spTree>
    <p:extLst>
      <p:ext uri="{BB962C8B-B14F-4D97-AF65-F5344CB8AC3E}">
        <p14:creationId xmlns:p14="http://schemas.microsoft.com/office/powerpoint/2010/main" val="238387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5C4EDA8-5731-43A5-92A4-C422B5CED3FE}" type="datetime1">
              <a:rPr lang="en-US" smtClean="0"/>
              <a:t>12/17/2018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34B5C3E3-4E6D-45AF-844C-E29191741E5C}" type="slidenum">
              <a:rPr lang="en-US" altLang="en-US"/>
              <a:pPr/>
              <a:t>‹#›</a:t>
            </a:fld>
            <a:endParaRPr lang="en-US" altLang="en-US"/>
          </a:p>
        </p:txBody>
      </p:sp>
    </p:spTree>
    <p:extLst>
      <p:ext uri="{BB962C8B-B14F-4D97-AF65-F5344CB8AC3E}">
        <p14:creationId xmlns:p14="http://schemas.microsoft.com/office/powerpoint/2010/main" val="23638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Arial" charset="0"/>
              </a:defRPr>
            </a:lvl1pPr>
          </a:lstStyle>
          <a:p>
            <a:pPr>
              <a:defRPr/>
            </a:pPr>
            <a:fld id="{1C5AA88A-E4E8-4C00-AAF3-9B9508F238DF}" type="datetime1">
              <a:rPr lang="en-US" smtClean="0"/>
              <a:t>12/17/2018</a:t>
            </a:fld>
            <a:endParaRPr lang="en-US" dirty="0"/>
          </a:p>
        </p:txBody>
      </p:sp>
      <p:sp>
        <p:nvSpPr>
          <p:cNvPr id="10" name="Slide Number Placeholder 12"/>
          <p:cNvSpPr>
            <a:spLocks noGrp="1"/>
          </p:cNvSpPr>
          <p:nvPr>
            <p:ph type="sldNum" sz="quarter" idx="11"/>
          </p:nvPr>
        </p:nvSpPr>
        <p:spPr>
          <a:xfrm>
            <a:off x="0" y="4667250"/>
            <a:ext cx="1447800" cy="663575"/>
          </a:xfrm>
        </p:spPr>
        <p:txBody>
          <a:bodyPr/>
          <a:lstStyle>
            <a:lvl1pPr>
              <a:defRPr sz="2800">
                <a:latin typeface="Arial" panose="020B0604020202020204" pitchFamily="34" charset="0"/>
              </a:defRPr>
            </a:lvl1pPr>
          </a:lstStyle>
          <a:p>
            <a:fld id="{3D9EDE48-E389-4598-9D1D-EE5BCEF73F90}"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Arial" charset="0"/>
              </a:defRPr>
            </a:lvl1pPr>
          </a:lstStyle>
          <a:p>
            <a:pPr>
              <a:defRPr/>
            </a:pPr>
            <a:endParaRPr lang="en-US"/>
          </a:p>
        </p:txBody>
      </p:sp>
    </p:spTree>
    <p:extLst>
      <p:ext uri="{BB962C8B-B14F-4D97-AF65-F5344CB8AC3E}">
        <p14:creationId xmlns:p14="http://schemas.microsoft.com/office/powerpoint/2010/main" val="78092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FFFFFF"/>
                </a:solidFill>
                <a:latin typeface="Arial Narrow"/>
              </a:defRPr>
            </a:lvl1pPr>
          </a:lstStyle>
          <a:p>
            <a:pPr>
              <a:defRPr/>
            </a:pPr>
            <a:fld id="{1D5CF8C7-EF97-495A-899F-83F0128C3B7D}" type="datetime1">
              <a:rPr lang="en-US" smtClean="0"/>
              <a:t>12/17/2018</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FFFFFF"/>
                </a:solidFill>
                <a:latin typeface="Arial Narrow"/>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Arial Narrow" panose="020B0606020202030204" pitchFamily="34" charset="0"/>
              </a:defRPr>
            </a:lvl1pPr>
          </a:lstStyle>
          <a:p>
            <a:fld id="{FB705F0D-F14D-4BB4-B2F3-9D10F57AFE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0969" r:id="rId1"/>
    <p:sldLayoutId id="2147490970" r:id="rId2"/>
    <p:sldLayoutId id="2147490971" r:id="rId3"/>
    <p:sldLayoutId id="2147490972" r:id="rId4"/>
    <p:sldLayoutId id="2147490973" r:id="rId5"/>
    <p:sldLayoutId id="2147490974" r:id="rId6"/>
    <p:sldLayoutId id="2147490975" r:id="rId7"/>
    <p:sldLayoutId id="2147490976" r:id="rId8"/>
    <p:sldLayoutId id="2147490977" r:id="rId9"/>
    <p:sldLayoutId id="2147490978" r:id="rId10"/>
    <p:sldLayoutId id="214749097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eaLnBrk="1" fontAlgn="base" hangingPunct="1">
        <a:spcBef>
          <a:spcPct val="0"/>
        </a:spcBef>
        <a:spcAft>
          <a:spcPct val="0"/>
        </a:spcAft>
        <a:defRPr sz="4400">
          <a:solidFill>
            <a:schemeClr val="tx2"/>
          </a:solidFill>
          <a:latin typeface="Arial Narrow" pitchFamily="34" charset="0"/>
        </a:defRPr>
      </a:lvl6pPr>
      <a:lvl7pPr marL="914400" algn="l" rtl="0" eaLnBrk="1" fontAlgn="base" hangingPunct="1">
        <a:spcBef>
          <a:spcPct val="0"/>
        </a:spcBef>
        <a:spcAft>
          <a:spcPct val="0"/>
        </a:spcAft>
        <a:defRPr sz="4400">
          <a:solidFill>
            <a:schemeClr val="tx2"/>
          </a:solidFill>
          <a:latin typeface="Arial Narrow" pitchFamily="34" charset="0"/>
        </a:defRPr>
      </a:lvl7pPr>
      <a:lvl8pPr marL="1371600" algn="l" rtl="0" eaLnBrk="1" fontAlgn="base" hangingPunct="1">
        <a:spcBef>
          <a:spcPct val="0"/>
        </a:spcBef>
        <a:spcAft>
          <a:spcPct val="0"/>
        </a:spcAft>
        <a:defRPr sz="4400">
          <a:solidFill>
            <a:schemeClr val="tx2"/>
          </a:solidFill>
          <a:latin typeface="Arial Narrow" pitchFamily="34" charset="0"/>
        </a:defRPr>
      </a:lvl8pPr>
      <a:lvl9pPr marL="1828800" algn="l" rtl="0" eaLnBrk="1" fontAlgn="base" hangingPunct="1">
        <a:spcBef>
          <a:spcPct val="0"/>
        </a:spcBef>
        <a:spcAft>
          <a:spcPct val="0"/>
        </a:spcAft>
        <a:defRPr sz="4400">
          <a:solidFill>
            <a:schemeClr val="tx2"/>
          </a:solidFill>
          <a:latin typeface="Arial Narrow"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FFFFFF"/>
                </a:solidFill>
                <a:latin typeface="Arial Narrow"/>
              </a:defRPr>
            </a:lvl1pPr>
          </a:lstStyle>
          <a:p>
            <a:pPr>
              <a:defRPr/>
            </a:pPr>
            <a:fld id="{8EDE64D3-568B-40A5-A141-AE887719533B}" type="datetime1">
              <a:rPr lang="en-US" smtClean="0"/>
              <a:t>12/17/2018</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FFFFFF"/>
                </a:solidFill>
                <a:latin typeface="Arial Narrow"/>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Arial Narrow" panose="020B0606020202030204" pitchFamily="34" charset="0"/>
              </a:defRPr>
            </a:lvl1pPr>
          </a:lstStyle>
          <a:p>
            <a:fld id="{2DC3C61F-A8DE-4DA4-8EAF-9CD3232B43D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0991" r:id="rId1"/>
    <p:sldLayoutId id="2147490992" r:id="rId2"/>
    <p:sldLayoutId id="2147490993" r:id="rId3"/>
    <p:sldLayoutId id="2147490994" r:id="rId4"/>
    <p:sldLayoutId id="2147490995" r:id="rId5"/>
    <p:sldLayoutId id="2147490996" r:id="rId6"/>
    <p:sldLayoutId id="2147490997" r:id="rId7"/>
    <p:sldLayoutId id="2147490998" r:id="rId8"/>
    <p:sldLayoutId id="2147490999" r:id="rId9"/>
    <p:sldLayoutId id="2147491000" r:id="rId10"/>
    <p:sldLayoutId id="214749100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eaLnBrk="1" fontAlgn="base" hangingPunct="1">
        <a:spcBef>
          <a:spcPct val="0"/>
        </a:spcBef>
        <a:spcAft>
          <a:spcPct val="0"/>
        </a:spcAft>
        <a:defRPr sz="4400">
          <a:solidFill>
            <a:schemeClr val="tx2"/>
          </a:solidFill>
          <a:latin typeface="Arial Narrow" pitchFamily="34" charset="0"/>
        </a:defRPr>
      </a:lvl6pPr>
      <a:lvl7pPr marL="914400" algn="l" rtl="0" eaLnBrk="1" fontAlgn="base" hangingPunct="1">
        <a:spcBef>
          <a:spcPct val="0"/>
        </a:spcBef>
        <a:spcAft>
          <a:spcPct val="0"/>
        </a:spcAft>
        <a:defRPr sz="4400">
          <a:solidFill>
            <a:schemeClr val="tx2"/>
          </a:solidFill>
          <a:latin typeface="Arial Narrow" pitchFamily="34" charset="0"/>
        </a:defRPr>
      </a:lvl7pPr>
      <a:lvl8pPr marL="1371600" algn="l" rtl="0" eaLnBrk="1" fontAlgn="base" hangingPunct="1">
        <a:spcBef>
          <a:spcPct val="0"/>
        </a:spcBef>
        <a:spcAft>
          <a:spcPct val="0"/>
        </a:spcAft>
        <a:defRPr sz="4400">
          <a:solidFill>
            <a:schemeClr val="tx2"/>
          </a:solidFill>
          <a:latin typeface="Arial Narrow" pitchFamily="34" charset="0"/>
        </a:defRPr>
      </a:lvl8pPr>
      <a:lvl9pPr marL="1828800" algn="l" rtl="0" eaLnBrk="1" fontAlgn="base" hangingPunct="1">
        <a:spcBef>
          <a:spcPct val="0"/>
        </a:spcBef>
        <a:spcAft>
          <a:spcPct val="0"/>
        </a:spcAft>
        <a:defRPr sz="4400">
          <a:solidFill>
            <a:schemeClr val="tx2"/>
          </a:solidFill>
          <a:latin typeface="Arial Narrow"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FEC520B-879E-447B-BF65-5834F6811C26}" type="datetime1">
              <a:rPr lang="en-US" smtClean="0"/>
              <a:t>12/17/2018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705F0D-F14D-4BB4-B2F3-9D10F57AFE0F}" type="slidenum">
              <a:rPr lang="en-US" altLang="en-US" smtClean="0"/>
              <a:pPr/>
              <a:t>‹#›</a:t>
            </a:fld>
            <a:endParaRPr lang="en-US" altLang="en-US"/>
          </a:p>
        </p:txBody>
      </p:sp>
    </p:spTree>
    <p:extLst>
      <p:ext uri="{BB962C8B-B14F-4D97-AF65-F5344CB8AC3E}">
        <p14:creationId xmlns:p14="http://schemas.microsoft.com/office/powerpoint/2010/main" val="1163527673"/>
      </p:ext>
    </p:extLst>
  </p:cSld>
  <p:clrMap bg1="lt1" tx1="dk1" bg2="lt2" tx2="dk2" accent1="accent1" accent2="accent2" accent3="accent3" accent4="accent4" accent5="accent5" accent6="accent6" hlink="hlink" folHlink="folHlink"/>
  <p:sldLayoutIdLst>
    <p:sldLayoutId id="2147491003" r:id="rId1"/>
    <p:sldLayoutId id="2147491004" r:id="rId2"/>
    <p:sldLayoutId id="2147491005" r:id="rId3"/>
    <p:sldLayoutId id="2147491006" r:id="rId4"/>
    <p:sldLayoutId id="2147491007" r:id="rId5"/>
    <p:sldLayoutId id="2147491008" r:id="rId6"/>
    <p:sldLayoutId id="2147491009" r:id="rId7"/>
    <p:sldLayoutId id="2147491010" r:id="rId8"/>
    <p:sldLayoutId id="2147491011" r:id="rId9"/>
    <p:sldLayoutId id="2147491012" r:id="rId10"/>
    <p:sldLayoutId id="214749101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fld id="{FA2FEB37-E113-4801-9508-8E01569BBA8F}" type="slidenum">
              <a:rPr lang="en-US" altLang="en-US" sz="1200">
                <a:solidFill>
                  <a:srgbClr val="FFFFFF"/>
                </a:solidFill>
              </a:rPr>
              <a:pPr eaLnBrk="1" hangingPunct="1">
                <a:lnSpc>
                  <a:spcPct val="80000"/>
                </a:lnSpc>
              </a:pPr>
              <a:t>1</a:t>
            </a:fld>
            <a:endParaRPr lang="en-US" altLang="en-US" sz="1200">
              <a:solidFill>
                <a:srgbClr val="FFFFFF"/>
              </a:solidFill>
            </a:endParaRPr>
          </a:p>
        </p:txBody>
      </p:sp>
      <p:sp>
        <p:nvSpPr>
          <p:cNvPr id="4" name="Rectangle 3"/>
          <p:cNvSpPr/>
          <p:nvPr/>
        </p:nvSpPr>
        <p:spPr>
          <a:xfrm>
            <a:off x="901316" y="5715000"/>
            <a:ext cx="7341369" cy="923330"/>
          </a:xfrm>
          <a:prstGeom prst="rect">
            <a:avLst/>
          </a:prstGeom>
          <a:noFill/>
        </p:spPr>
        <p:txBody>
          <a:bodyPr wrap="none" lIns="91440" tIns="45720" rIns="91440" bIns="45720">
            <a:spAutoFit/>
          </a:bodyPr>
          <a:lstStyle/>
          <a:p>
            <a:pPr algn="ctr"/>
            <a:r>
              <a:rPr lang="en-US" sz="5400" b="1" u="sng"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INTERNAL USE ONLY</a:t>
            </a:r>
            <a:endParaRPr lang="en-US" sz="5400" b="1" u="sng"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5" name="Picture 4"/>
          <p:cNvPicPr>
            <a:picLocks noChangeAspect="1"/>
          </p:cNvPicPr>
          <p:nvPr/>
        </p:nvPicPr>
        <p:blipFill>
          <a:blip r:embed="rId3"/>
          <a:stretch>
            <a:fillRect/>
          </a:stretch>
        </p:blipFill>
        <p:spPr>
          <a:xfrm>
            <a:off x="1747837" y="1057275"/>
            <a:ext cx="5648325" cy="47434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89A413-22CB-4C7A-9343-D372800CF30E}" type="slidenum">
              <a:rPr lang="en-US" altLang="en-US" smtClean="0"/>
              <a:pPr/>
              <a:t>10</a:t>
            </a:fld>
            <a:endParaRPr lang="en-US" altLang="en-US"/>
          </a:p>
        </p:txBody>
      </p:sp>
      <p:pic>
        <p:nvPicPr>
          <p:cNvPr id="3" name="Picture 2"/>
          <p:cNvPicPr>
            <a:picLocks noChangeAspect="1"/>
          </p:cNvPicPr>
          <p:nvPr/>
        </p:nvPicPr>
        <p:blipFill>
          <a:blip r:embed="rId2"/>
          <a:stretch>
            <a:fillRect/>
          </a:stretch>
        </p:blipFill>
        <p:spPr>
          <a:xfrm>
            <a:off x="3048000" y="0"/>
            <a:ext cx="2762250" cy="3762375"/>
          </a:xfrm>
          <a:prstGeom prst="rect">
            <a:avLst/>
          </a:prstGeom>
        </p:spPr>
      </p:pic>
      <p:pic>
        <p:nvPicPr>
          <p:cNvPr id="4" name="Picture 3"/>
          <p:cNvPicPr>
            <a:picLocks noChangeAspect="1"/>
          </p:cNvPicPr>
          <p:nvPr/>
        </p:nvPicPr>
        <p:blipFill>
          <a:blip r:embed="rId3"/>
          <a:stretch>
            <a:fillRect/>
          </a:stretch>
        </p:blipFill>
        <p:spPr>
          <a:xfrm>
            <a:off x="1752600" y="3762375"/>
            <a:ext cx="5901526" cy="2886075"/>
          </a:xfrm>
          <a:prstGeom prst="rect">
            <a:avLst/>
          </a:prstGeom>
        </p:spPr>
      </p:pic>
    </p:spTree>
    <p:extLst>
      <p:ext uri="{BB962C8B-B14F-4D97-AF65-F5344CB8AC3E}">
        <p14:creationId xmlns:p14="http://schemas.microsoft.com/office/powerpoint/2010/main" val="833302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188" y="1477963"/>
            <a:ext cx="7886700" cy="4351338"/>
          </a:xfrm>
        </p:spPr>
        <p:txBody>
          <a:bodyPr>
            <a:normAutofit/>
          </a:bodyPr>
          <a:lstStyle/>
          <a:p>
            <a:pPr>
              <a:buClr>
                <a:schemeClr val="accent6">
                  <a:lumMod val="60000"/>
                  <a:lumOff val="40000"/>
                </a:schemeClr>
              </a:buClr>
              <a:buFont typeface="Wingdings" panose="05000000000000000000" pitchFamily="2" charset="2"/>
              <a:buChar char="q"/>
            </a:pPr>
            <a:r>
              <a:rPr lang="en-US" sz="1700" dirty="0">
                <a:latin typeface="+mj-lt"/>
                <a:ea typeface="Calibri" panose="020F0502020204030204" pitchFamily="34" charset="0"/>
                <a:cs typeface="Times New Roman" panose="02020603050405020304" pitchFamily="18" charset="0"/>
              </a:rPr>
              <a:t>Low barriers to entry: it’s easier to access shelf space with retailers</a:t>
            </a:r>
          </a:p>
          <a:p>
            <a:pPr>
              <a:buClr>
                <a:schemeClr val="accent6">
                  <a:lumMod val="60000"/>
                  <a:lumOff val="40000"/>
                </a:schemeClr>
              </a:buClr>
              <a:buFont typeface="Wingdings" panose="05000000000000000000" pitchFamily="2" charset="2"/>
              <a:buChar char="q"/>
            </a:pPr>
            <a:r>
              <a:rPr lang="en-US" sz="1700" dirty="0" smtClean="0">
                <a:latin typeface="+mj-lt"/>
                <a:ea typeface="Calibri" panose="020F0502020204030204" pitchFamily="34" charset="0"/>
                <a:cs typeface="Times New Roman" panose="02020603050405020304" pitchFamily="18" charset="0"/>
              </a:rPr>
              <a:t>WINE:</a:t>
            </a:r>
          </a:p>
          <a:p>
            <a:pPr lvl="1">
              <a:buClr>
                <a:schemeClr val="accent6">
                  <a:lumMod val="60000"/>
                  <a:lumOff val="40000"/>
                </a:schemeClr>
              </a:buClr>
              <a:buFont typeface="Wingdings" panose="05000000000000000000" pitchFamily="2" charset="2"/>
              <a:buChar char="q"/>
            </a:pPr>
            <a:r>
              <a:rPr lang="en-US" sz="1400" dirty="0" smtClean="0">
                <a:latin typeface="+mj-lt"/>
                <a:ea typeface="Calibri" panose="020F0502020204030204" pitchFamily="34" charset="0"/>
                <a:cs typeface="Times New Roman" panose="02020603050405020304" pitchFamily="18" charset="0"/>
              </a:rPr>
              <a:t>Wine </a:t>
            </a:r>
            <a:r>
              <a:rPr lang="en-US" sz="1400" dirty="0">
                <a:latin typeface="+mj-lt"/>
                <a:ea typeface="Calibri" panose="020F0502020204030204" pitchFamily="34" charset="0"/>
                <a:cs typeface="Times New Roman" panose="02020603050405020304" pitchFamily="18" charset="0"/>
              </a:rPr>
              <a:t>industry is </a:t>
            </a:r>
            <a:r>
              <a:rPr lang="en-US" sz="1400" b="1" dirty="0">
                <a:latin typeface="+mj-lt"/>
                <a:ea typeface="Calibri" panose="020F0502020204030204" pitchFamily="34" charset="0"/>
                <a:cs typeface="Times New Roman" panose="02020603050405020304" pitchFamily="18" charset="0"/>
              </a:rPr>
              <a:t>more fragmented </a:t>
            </a:r>
            <a:r>
              <a:rPr lang="en-US" sz="1400" dirty="0">
                <a:latin typeface="+mj-lt"/>
                <a:ea typeface="Calibri" panose="020F0502020204030204" pitchFamily="34" charset="0"/>
                <a:cs typeface="Times New Roman" panose="02020603050405020304" pitchFamily="18" charset="0"/>
              </a:rPr>
              <a:t>than </a:t>
            </a:r>
            <a:r>
              <a:rPr lang="en-US" sz="1400" dirty="0" smtClean="0">
                <a:latin typeface="+mj-lt"/>
                <a:ea typeface="Calibri" panose="020F0502020204030204" pitchFamily="34" charset="0"/>
                <a:cs typeface="Times New Roman" panose="02020603050405020304" pitchFamily="18" charset="0"/>
              </a:rPr>
              <a:t>beer: having distribution scale matters</a:t>
            </a:r>
          </a:p>
          <a:p>
            <a:pPr lvl="1">
              <a:buClr>
                <a:schemeClr val="accent6">
                  <a:lumMod val="60000"/>
                  <a:lumOff val="40000"/>
                </a:schemeClr>
              </a:buClr>
              <a:buFont typeface="Wingdings" panose="05000000000000000000" pitchFamily="2" charset="2"/>
              <a:buChar char="q"/>
            </a:pPr>
            <a:r>
              <a:rPr lang="en-US" sz="1400" dirty="0">
                <a:latin typeface="+mj-lt"/>
                <a:ea typeface="Calibri" panose="020F0502020204030204" pitchFamily="34" charset="0"/>
                <a:cs typeface="Times New Roman" panose="02020603050405020304" pitchFamily="18" charset="0"/>
              </a:rPr>
              <a:t>Wine has </a:t>
            </a:r>
            <a:r>
              <a:rPr lang="en-US" sz="1400" b="1" dirty="0">
                <a:latin typeface="+mj-lt"/>
                <a:ea typeface="Calibri" panose="020F0502020204030204" pitchFamily="34" charset="0"/>
                <a:cs typeface="Times New Roman" panose="02020603050405020304" pitchFamily="18" charset="0"/>
              </a:rPr>
              <a:t>grown in retail volume share </a:t>
            </a:r>
            <a:r>
              <a:rPr lang="en-US" sz="1400" dirty="0">
                <a:latin typeface="+mj-lt"/>
                <a:ea typeface="Calibri" panose="020F0502020204030204" pitchFamily="34" charset="0"/>
                <a:cs typeface="Times New Roman" panose="02020603050405020304" pitchFamily="18" charset="0"/>
              </a:rPr>
              <a:t>in North America by 230bps since 2006 (now ~12%), and represents 24% of the $ value </a:t>
            </a:r>
            <a:r>
              <a:rPr lang="en-US" sz="1400" dirty="0" smtClean="0">
                <a:latin typeface="+mj-lt"/>
                <a:ea typeface="Calibri" panose="020F0502020204030204" pitchFamily="34" charset="0"/>
                <a:cs typeface="Times New Roman" panose="02020603050405020304" pitchFamily="18" charset="0"/>
              </a:rPr>
              <a:t>sold</a:t>
            </a:r>
          </a:p>
          <a:p>
            <a:pPr lvl="1">
              <a:buClr>
                <a:schemeClr val="accent6">
                  <a:lumMod val="60000"/>
                  <a:lumOff val="40000"/>
                </a:schemeClr>
              </a:buClr>
              <a:buFont typeface="Wingdings" panose="05000000000000000000" pitchFamily="2" charset="2"/>
              <a:buChar char="q"/>
            </a:pPr>
            <a:r>
              <a:rPr lang="en-US" sz="1400" dirty="0">
                <a:latin typeface="+mj-lt"/>
                <a:ea typeface="Calibri" panose="020F0502020204030204" pitchFamily="34" charset="0"/>
                <a:cs typeface="Times New Roman" panose="02020603050405020304" pitchFamily="18" charset="0"/>
              </a:rPr>
              <a:t>US wine sales to grow 4% CAGR over next 5 years </a:t>
            </a:r>
          </a:p>
          <a:p>
            <a:pPr>
              <a:buClr>
                <a:schemeClr val="accent6">
                  <a:lumMod val="60000"/>
                  <a:lumOff val="40000"/>
                </a:schemeClr>
              </a:buClr>
              <a:buFont typeface="Wingdings" panose="05000000000000000000" pitchFamily="2" charset="2"/>
              <a:buChar char="q"/>
            </a:pPr>
            <a:r>
              <a:rPr lang="en-US" sz="1700" dirty="0" smtClean="0">
                <a:latin typeface="+mj-lt"/>
                <a:ea typeface="Calibri" panose="020F0502020204030204" pitchFamily="34" charset="0"/>
                <a:cs typeface="Times New Roman" panose="02020603050405020304" pitchFamily="18" charset="0"/>
              </a:rPr>
              <a:t>SPIRITS:</a:t>
            </a:r>
            <a:endParaRPr lang="en-US" sz="1700" dirty="0">
              <a:latin typeface="+mj-lt"/>
              <a:ea typeface="Calibri" panose="020F0502020204030204" pitchFamily="34" charset="0"/>
              <a:cs typeface="Times New Roman" panose="02020603050405020304" pitchFamily="18" charset="0"/>
            </a:endParaRPr>
          </a:p>
          <a:p>
            <a:pPr lvl="1">
              <a:buClr>
                <a:schemeClr val="accent6">
                  <a:lumMod val="60000"/>
                  <a:lumOff val="40000"/>
                </a:schemeClr>
              </a:buClr>
              <a:buFont typeface="Wingdings" panose="05000000000000000000" pitchFamily="2" charset="2"/>
              <a:buChar char="q"/>
            </a:pPr>
            <a:r>
              <a:rPr lang="en-US" sz="1400" dirty="0" smtClean="0">
                <a:latin typeface="+mj-lt"/>
                <a:ea typeface="Calibri" panose="020F0502020204030204" pitchFamily="34" charset="0"/>
                <a:cs typeface="Times New Roman" panose="02020603050405020304" pitchFamily="18" charset="0"/>
              </a:rPr>
              <a:t>Spirits </a:t>
            </a:r>
            <a:r>
              <a:rPr lang="en-US" sz="1400" dirty="0">
                <a:latin typeface="+mj-lt"/>
                <a:ea typeface="Calibri" panose="020F0502020204030204" pitchFamily="34" charset="0"/>
                <a:cs typeface="Times New Roman" panose="02020603050405020304" pitchFamily="18" charset="0"/>
              </a:rPr>
              <a:t>market represents 6.5% of NA volumes sold but 28% of $ </a:t>
            </a:r>
            <a:r>
              <a:rPr lang="en-US" sz="1400" dirty="0" smtClean="0">
                <a:latin typeface="+mj-lt"/>
                <a:ea typeface="Calibri" panose="020F0502020204030204" pitchFamily="34" charset="0"/>
                <a:cs typeface="Times New Roman" panose="02020603050405020304" pitchFamily="18" charset="0"/>
              </a:rPr>
              <a:t>value</a:t>
            </a:r>
          </a:p>
          <a:p>
            <a:pPr lvl="1">
              <a:buClr>
                <a:schemeClr val="accent6">
                  <a:lumMod val="60000"/>
                  <a:lumOff val="40000"/>
                </a:schemeClr>
              </a:buClr>
              <a:buFont typeface="Wingdings" panose="05000000000000000000" pitchFamily="2" charset="2"/>
              <a:buChar char="q"/>
            </a:pPr>
            <a:r>
              <a:rPr lang="en-US" sz="1400" dirty="0" smtClean="0">
                <a:latin typeface="+mj-lt"/>
                <a:ea typeface="Calibri" panose="020F0502020204030204" pitchFamily="34" charset="0"/>
                <a:cs typeface="Times New Roman" panose="02020603050405020304" pitchFamily="18" charset="0"/>
              </a:rPr>
              <a:t>US </a:t>
            </a:r>
            <a:r>
              <a:rPr lang="en-US" sz="1400" dirty="0">
                <a:latin typeface="+mj-lt"/>
                <a:ea typeface="Calibri" panose="020F0502020204030204" pitchFamily="34" charset="0"/>
                <a:cs typeface="Times New Roman" panose="02020603050405020304" pitchFamily="18" charset="0"/>
              </a:rPr>
              <a:t>Spirits to grow ~5% CAGR over next 5 years, driven by </a:t>
            </a:r>
            <a:r>
              <a:rPr lang="en-US" sz="1400" dirty="0" smtClean="0">
                <a:latin typeface="+mj-lt"/>
                <a:ea typeface="Calibri" panose="020F0502020204030204" pitchFamily="34" charset="0"/>
                <a:cs typeface="Times New Roman" panose="02020603050405020304" pitchFamily="18" charset="0"/>
              </a:rPr>
              <a:t>whiskies</a:t>
            </a: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2400"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D6DD25F-E528-4EBB-BBD5-4FB928859837}" type="slidenum">
              <a:rPr lang="en-US" altLang="en-US" smtClean="0"/>
              <a:pPr/>
              <a:t>11</a:t>
            </a:fld>
            <a:endParaRPr lang="en-US" altLang="en-US"/>
          </a:p>
        </p:txBody>
      </p:sp>
      <p:sp>
        <p:nvSpPr>
          <p:cNvPr id="5" name="Title 1"/>
          <p:cNvSpPr>
            <a:spLocks noGrp="1"/>
          </p:cNvSpPr>
          <p:nvPr>
            <p:ph type="title"/>
          </p:nvPr>
        </p:nvSpPr>
        <p:spPr/>
        <p:txBody>
          <a:bodyPr>
            <a:normAutofit/>
          </a:bodyPr>
          <a:lstStyle/>
          <a:p>
            <a:pPr algn="ctr">
              <a:defRPr/>
            </a:pPr>
            <a:r>
              <a:rPr lang="en-US" sz="2800" b="1" dirty="0">
                <a:solidFill>
                  <a:schemeClr val="accent6">
                    <a:lumMod val="75000"/>
                  </a:schemeClr>
                </a:solidFill>
              </a:rPr>
              <a:t>Industry </a:t>
            </a:r>
            <a:r>
              <a:rPr lang="en-US" sz="2800" b="1" dirty="0" smtClean="0">
                <a:solidFill>
                  <a:schemeClr val="accent6">
                    <a:lumMod val="75000"/>
                  </a:schemeClr>
                </a:solidFill>
              </a:rPr>
              <a:t>Overview: Wine &amp; Spirits</a:t>
            </a:r>
            <a:endParaRPr lang="en-US" sz="2800" b="1" dirty="0">
              <a:solidFill>
                <a:schemeClr val="accent6">
                  <a:lumMod val="75000"/>
                </a:schemeClr>
              </a:solidFill>
            </a:endParaRPr>
          </a:p>
        </p:txBody>
      </p:sp>
      <p:pic>
        <p:nvPicPr>
          <p:cNvPr id="6" name="Picture 5"/>
          <p:cNvPicPr>
            <a:picLocks noChangeAspect="1"/>
          </p:cNvPicPr>
          <p:nvPr/>
        </p:nvPicPr>
        <p:blipFill>
          <a:blip r:embed="rId2"/>
          <a:stretch>
            <a:fillRect/>
          </a:stretch>
        </p:blipFill>
        <p:spPr>
          <a:xfrm>
            <a:off x="2819400" y="4032617"/>
            <a:ext cx="3276541" cy="2533650"/>
          </a:xfrm>
          <a:prstGeom prst="rect">
            <a:avLst/>
          </a:prstGeom>
        </p:spPr>
      </p:pic>
    </p:spTree>
    <p:extLst>
      <p:ext uri="{BB962C8B-B14F-4D97-AF65-F5344CB8AC3E}">
        <p14:creationId xmlns:p14="http://schemas.microsoft.com/office/powerpoint/2010/main" val="1789944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4"/>
            <a:ext cx="7886700" cy="685800"/>
          </a:xfrm>
        </p:spPr>
        <p:txBody>
          <a:bodyPr>
            <a:normAutofit/>
          </a:bodyPr>
          <a:lstStyle/>
          <a:p>
            <a:pPr algn="ctr">
              <a:defRPr/>
            </a:pPr>
            <a:r>
              <a:rPr lang="en-US" sz="2800" b="1" dirty="0">
                <a:solidFill>
                  <a:schemeClr val="accent6">
                    <a:lumMod val="75000"/>
                  </a:schemeClr>
                </a:solidFill>
              </a:rPr>
              <a:t>Business Description</a:t>
            </a:r>
          </a:p>
        </p:txBody>
      </p:sp>
      <p:sp>
        <p:nvSpPr>
          <p:cNvPr id="4" name="Content Placeholder 3"/>
          <p:cNvSpPr>
            <a:spLocks noGrp="1"/>
          </p:cNvSpPr>
          <p:nvPr>
            <p:ph idx="1"/>
          </p:nvPr>
        </p:nvSpPr>
        <p:spPr>
          <a:xfrm>
            <a:off x="228600" y="1219200"/>
            <a:ext cx="8461248" cy="5137151"/>
          </a:xfrm>
        </p:spPr>
        <p:txBody>
          <a:bodyPr>
            <a:normAutofit/>
          </a:bodyPr>
          <a:lstStyle/>
          <a:p>
            <a:pPr marL="0" indent="0">
              <a:buNone/>
            </a:pPr>
            <a:r>
              <a:rPr lang="en-US" sz="1700" dirty="0" smtClean="0">
                <a:latin typeface="+mj-lt"/>
              </a:rPr>
              <a:t>$35B market cap company</a:t>
            </a:r>
          </a:p>
          <a:p>
            <a:pPr marL="0" indent="0">
              <a:buNone/>
            </a:pPr>
            <a:r>
              <a:rPr lang="en-US" sz="1700" dirty="0" smtClean="0">
                <a:latin typeface="+mj-lt"/>
              </a:rPr>
              <a:t>Constellation </a:t>
            </a:r>
            <a:r>
              <a:rPr lang="en-US" sz="1700" dirty="0">
                <a:latin typeface="+mj-lt"/>
              </a:rPr>
              <a:t>Brands produces beer, wine, and spirits and is one of the largest </a:t>
            </a:r>
            <a:r>
              <a:rPr lang="en-US" sz="1700" dirty="0" smtClean="0">
                <a:latin typeface="+mj-lt"/>
              </a:rPr>
              <a:t>multi-category </a:t>
            </a:r>
            <a:r>
              <a:rPr lang="en-US" sz="1700" dirty="0">
                <a:latin typeface="+mj-lt"/>
              </a:rPr>
              <a:t>alcoholic beverage suppliers in the U.S. </a:t>
            </a:r>
            <a:endParaRPr lang="en-US" sz="1700" dirty="0" smtClean="0">
              <a:latin typeface="+mj-lt"/>
            </a:endParaRPr>
          </a:p>
          <a:p>
            <a:pPr marL="0" indent="0">
              <a:buNone/>
            </a:pPr>
            <a:r>
              <a:rPr lang="en-US" sz="1700" dirty="0" smtClean="0">
                <a:latin typeface="+mj-lt"/>
              </a:rPr>
              <a:t>The </a:t>
            </a:r>
            <a:r>
              <a:rPr lang="en-US" sz="1700" dirty="0">
                <a:latin typeface="+mj-lt"/>
              </a:rPr>
              <a:t>firm generates over </a:t>
            </a:r>
            <a:r>
              <a:rPr lang="en-US" sz="1700" dirty="0" smtClean="0">
                <a:latin typeface="+mj-lt"/>
              </a:rPr>
              <a:t>97% </a:t>
            </a:r>
            <a:r>
              <a:rPr lang="en-US" sz="1700" dirty="0">
                <a:latin typeface="+mj-lt"/>
              </a:rPr>
              <a:t>of its revenue in the U.S</a:t>
            </a:r>
            <a:r>
              <a:rPr lang="en-US" sz="1700" dirty="0" smtClean="0">
                <a:latin typeface="+mj-lt"/>
              </a:rPr>
              <a:t>.</a:t>
            </a:r>
          </a:p>
          <a:p>
            <a:pPr marL="0" indent="0">
              <a:buNone/>
            </a:pPr>
            <a:r>
              <a:rPr lang="en-US" sz="1700" dirty="0" smtClean="0">
                <a:latin typeface="+mj-lt"/>
              </a:rPr>
              <a:t>100 brands including:</a:t>
            </a:r>
          </a:p>
          <a:p>
            <a:pPr lvl="1">
              <a:buFont typeface="Wingdings" panose="05000000000000000000" pitchFamily="2" charset="2"/>
              <a:buChar char="v"/>
            </a:pPr>
            <a:r>
              <a:rPr lang="en-US" sz="1700" dirty="0">
                <a:latin typeface="+mj-lt"/>
              </a:rPr>
              <a:t>I</a:t>
            </a:r>
            <a:r>
              <a:rPr lang="en-US" sz="1700" dirty="0" smtClean="0">
                <a:latin typeface="+mj-lt"/>
              </a:rPr>
              <a:t>mported beer: Corona, </a:t>
            </a:r>
            <a:r>
              <a:rPr lang="en-US" sz="1700" dirty="0" err="1" smtClean="0">
                <a:latin typeface="+mj-lt"/>
              </a:rPr>
              <a:t>Modelo</a:t>
            </a:r>
            <a:r>
              <a:rPr lang="en-US" sz="1700" dirty="0" smtClean="0">
                <a:latin typeface="+mj-lt"/>
              </a:rPr>
              <a:t>, </a:t>
            </a:r>
            <a:r>
              <a:rPr lang="en-US" sz="1700" dirty="0" err="1" smtClean="0">
                <a:latin typeface="+mj-lt"/>
              </a:rPr>
              <a:t>Pacifico</a:t>
            </a:r>
            <a:r>
              <a:rPr lang="en-US" sz="1700" dirty="0" smtClean="0">
                <a:latin typeface="+mj-lt"/>
              </a:rPr>
              <a:t>: owns the rights to distribute in the US</a:t>
            </a:r>
          </a:p>
          <a:p>
            <a:pPr lvl="1">
              <a:buFont typeface="Wingdings" panose="05000000000000000000" pitchFamily="2" charset="2"/>
              <a:buChar char="v"/>
            </a:pPr>
            <a:r>
              <a:rPr lang="en-US" sz="1700" dirty="0" smtClean="0">
                <a:latin typeface="+mj-lt"/>
              </a:rPr>
              <a:t>Craft beer: Ballast Point </a:t>
            </a:r>
          </a:p>
          <a:p>
            <a:pPr lvl="1">
              <a:buFont typeface="Wingdings" panose="05000000000000000000" pitchFamily="2" charset="2"/>
              <a:buChar char="v"/>
            </a:pPr>
            <a:r>
              <a:rPr lang="en-US" sz="1700" dirty="0" smtClean="0">
                <a:latin typeface="+mj-lt"/>
              </a:rPr>
              <a:t>Wine: Robert Mondavi, Black Box, Clos du Bois</a:t>
            </a:r>
          </a:p>
          <a:p>
            <a:pPr lvl="1">
              <a:buFont typeface="Wingdings" panose="05000000000000000000" pitchFamily="2" charset="2"/>
              <a:buChar char="v"/>
            </a:pPr>
            <a:r>
              <a:rPr lang="en-US" sz="1700" dirty="0" smtClean="0">
                <a:latin typeface="+mj-lt"/>
              </a:rPr>
              <a:t>Spirits: </a:t>
            </a:r>
            <a:r>
              <a:rPr lang="en-US" sz="1700" dirty="0" err="1" smtClean="0">
                <a:latin typeface="+mj-lt"/>
              </a:rPr>
              <a:t>Svedka</a:t>
            </a:r>
            <a:endParaRPr lang="en-US" sz="1700" dirty="0" smtClean="0">
              <a:latin typeface="+mj-lt"/>
            </a:endParaRPr>
          </a:p>
        </p:txBody>
      </p:sp>
      <p:sp>
        <p:nvSpPr>
          <p:cNvPr id="12390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eaLnBrk="1" hangingPunct="1">
              <a:lnSpc>
                <a:spcPct val="90000"/>
              </a:lnSpc>
              <a:spcBef>
                <a:spcPct val="0"/>
              </a:spcBef>
              <a:buClrTx/>
              <a:buSzTx/>
              <a:buFontTx/>
              <a:buNone/>
            </a:pPr>
            <a:fld id="{95EE6724-3B11-49A1-90AC-2339B0CE7015}" type="slidenum">
              <a:rPr lang="en-US" altLang="en-US" sz="1100">
                <a:solidFill>
                  <a:schemeClr val="bg1"/>
                </a:solidFill>
                <a:latin typeface="Arial" panose="020B0604020202020204" pitchFamily="34" charset="0"/>
              </a:rPr>
              <a:pPr eaLnBrk="1" hangingPunct="1">
                <a:lnSpc>
                  <a:spcPct val="90000"/>
                </a:lnSpc>
                <a:spcBef>
                  <a:spcPct val="0"/>
                </a:spcBef>
                <a:buClrTx/>
                <a:buSzTx/>
                <a:buFontTx/>
                <a:buNone/>
              </a:pPr>
              <a:t>12</a:t>
            </a:fld>
            <a:endParaRPr lang="en-US" altLang="en-US" sz="1100" dirty="0">
              <a:solidFill>
                <a:schemeClr val="bg1"/>
              </a:solidFill>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838200" y="3993034"/>
            <a:ext cx="4115157" cy="2645893"/>
          </a:xfrm>
          <a:prstGeom prst="rect">
            <a:avLst/>
          </a:prstGeom>
        </p:spPr>
      </p:pic>
      <p:pic>
        <p:nvPicPr>
          <p:cNvPr id="6" name="Picture 5"/>
          <p:cNvPicPr>
            <a:picLocks noChangeAspect="1"/>
          </p:cNvPicPr>
          <p:nvPr/>
        </p:nvPicPr>
        <p:blipFill>
          <a:blip r:embed="rId4"/>
          <a:stretch>
            <a:fillRect/>
          </a:stretch>
        </p:blipFill>
        <p:spPr>
          <a:xfrm>
            <a:off x="4569941" y="3956700"/>
            <a:ext cx="4090771" cy="2700762"/>
          </a:xfrm>
          <a:prstGeom prst="rect">
            <a:avLst/>
          </a:prstGeom>
        </p:spPr>
      </p:pic>
    </p:spTree>
    <p:extLst>
      <p:ext uri="{BB962C8B-B14F-4D97-AF65-F5344CB8AC3E}">
        <p14:creationId xmlns:p14="http://schemas.microsoft.com/office/powerpoint/2010/main" val="921395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89A413-22CB-4C7A-9343-D372800CF30E}" type="slidenum">
              <a:rPr lang="en-US" altLang="en-US" smtClean="0"/>
              <a:pPr/>
              <a:t>13</a:t>
            </a:fld>
            <a:endParaRPr lang="en-US" altLang="en-US"/>
          </a:p>
        </p:txBody>
      </p:sp>
      <p:pic>
        <p:nvPicPr>
          <p:cNvPr id="5" name="Picture 4"/>
          <p:cNvPicPr>
            <a:picLocks noChangeAspect="1"/>
          </p:cNvPicPr>
          <p:nvPr/>
        </p:nvPicPr>
        <p:blipFill>
          <a:blip r:embed="rId2"/>
          <a:stretch>
            <a:fillRect/>
          </a:stretch>
        </p:blipFill>
        <p:spPr>
          <a:xfrm>
            <a:off x="5271685" y="2667000"/>
            <a:ext cx="2372530" cy="2319414"/>
          </a:xfrm>
          <a:prstGeom prst="rect">
            <a:avLst/>
          </a:prstGeom>
        </p:spPr>
      </p:pic>
      <p:pic>
        <p:nvPicPr>
          <p:cNvPr id="6" name="Picture 5"/>
          <p:cNvPicPr>
            <a:picLocks noChangeAspect="1"/>
          </p:cNvPicPr>
          <p:nvPr/>
        </p:nvPicPr>
        <p:blipFill>
          <a:blip r:embed="rId3"/>
          <a:stretch>
            <a:fillRect/>
          </a:stretch>
        </p:blipFill>
        <p:spPr>
          <a:xfrm>
            <a:off x="1447800" y="2057400"/>
            <a:ext cx="2686006" cy="3189632"/>
          </a:xfrm>
          <a:prstGeom prst="rect">
            <a:avLst/>
          </a:prstGeom>
        </p:spPr>
      </p:pic>
      <p:sp>
        <p:nvSpPr>
          <p:cNvPr id="9" name="TextBox 8"/>
          <p:cNvSpPr txBox="1"/>
          <p:nvPr/>
        </p:nvSpPr>
        <p:spPr>
          <a:xfrm>
            <a:off x="2314889" y="381000"/>
            <a:ext cx="4676461" cy="523220"/>
          </a:xfrm>
          <a:prstGeom prst="rect">
            <a:avLst/>
          </a:prstGeom>
          <a:noFill/>
        </p:spPr>
        <p:txBody>
          <a:bodyPr wrap="square" rtlCol="0">
            <a:spAutoFit/>
          </a:bodyPr>
          <a:lstStyle/>
          <a:p>
            <a:pPr algn="ctr"/>
            <a:r>
              <a:rPr lang="en-US" sz="2800" b="1" dirty="0" smtClean="0">
                <a:solidFill>
                  <a:srgbClr val="568E14"/>
                </a:solidFill>
                <a:latin typeface="+mj-lt"/>
              </a:rPr>
              <a:t>STZ’s Beer Category</a:t>
            </a:r>
            <a:endParaRPr lang="en-US" sz="2800" b="1" dirty="0">
              <a:solidFill>
                <a:srgbClr val="568E14"/>
              </a:solidFill>
              <a:latin typeface="+mj-lt"/>
            </a:endParaRPr>
          </a:p>
        </p:txBody>
      </p:sp>
    </p:spTree>
    <p:extLst>
      <p:ext uri="{BB962C8B-B14F-4D97-AF65-F5344CB8AC3E}">
        <p14:creationId xmlns:p14="http://schemas.microsoft.com/office/powerpoint/2010/main" val="597906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accent6">
                    <a:lumMod val="75000"/>
                  </a:schemeClr>
                </a:solidFill>
              </a:rPr>
              <a:t>Investment </a:t>
            </a:r>
            <a:r>
              <a:rPr lang="en-US" sz="2800" b="1" dirty="0" smtClean="0">
                <a:solidFill>
                  <a:schemeClr val="accent6">
                    <a:lumMod val="75000"/>
                  </a:schemeClr>
                </a:solidFill>
              </a:rPr>
              <a:t>Characteristics</a:t>
            </a:r>
            <a:endParaRPr lang="en-US" sz="2800" b="1" dirty="0">
              <a:solidFill>
                <a:schemeClr val="accent6">
                  <a:lumMod val="75000"/>
                </a:schemeClr>
              </a:solidFill>
            </a:endParaRPr>
          </a:p>
        </p:txBody>
      </p:sp>
      <p:sp>
        <p:nvSpPr>
          <p:cNvPr id="3" name="Subtitle 2"/>
          <p:cNvSpPr>
            <a:spLocks noGrp="1"/>
          </p:cNvSpPr>
          <p:nvPr>
            <p:ph sz="half" idx="1"/>
          </p:nvPr>
        </p:nvSpPr>
        <p:spPr/>
        <p:txBody>
          <a:bodyPr>
            <a:normAutofit/>
          </a:bodyPr>
          <a:lstStyle/>
          <a:p>
            <a:pPr>
              <a:buFont typeface="Wingdings" panose="05000000000000000000" pitchFamily="2" charset="2"/>
              <a:buChar char="q"/>
            </a:pPr>
            <a:r>
              <a:rPr lang="en-US" sz="2400" dirty="0" smtClean="0">
                <a:solidFill>
                  <a:schemeClr val="accent6">
                    <a:lumMod val="75000"/>
                  </a:schemeClr>
                </a:solidFill>
              </a:rPr>
              <a:t>Offense:</a:t>
            </a:r>
          </a:p>
          <a:p>
            <a:pPr lvl="1">
              <a:buFont typeface="Wingdings" panose="05000000000000000000" pitchFamily="2" charset="2"/>
              <a:buChar char="§"/>
            </a:pPr>
            <a:r>
              <a:rPr lang="en-US" sz="1700" b="1" dirty="0" err="1" smtClean="0">
                <a:latin typeface="+mj-lt"/>
              </a:rPr>
              <a:t>Premiumization</a:t>
            </a:r>
            <a:r>
              <a:rPr lang="en-US" sz="1700" dirty="0" smtClean="0">
                <a:latin typeface="+mj-lt"/>
              </a:rPr>
              <a:t> of its wine &amp; spirit portfolio </a:t>
            </a:r>
            <a:endParaRPr lang="en-US" sz="1700" dirty="0" smtClean="0">
              <a:latin typeface="+mj-lt"/>
            </a:endParaRPr>
          </a:p>
          <a:p>
            <a:pPr lvl="2">
              <a:buFont typeface="Wingdings" panose="05000000000000000000" pitchFamily="2" charset="2"/>
              <a:buChar char="§"/>
            </a:pPr>
            <a:r>
              <a:rPr lang="en-US" sz="1100" dirty="0" smtClean="0">
                <a:latin typeface="+mj-lt"/>
              </a:rPr>
              <a:t>Wine </a:t>
            </a:r>
            <a:r>
              <a:rPr lang="en-US" sz="1100" dirty="0" smtClean="0">
                <a:latin typeface="+mj-lt"/>
              </a:rPr>
              <a:t>&gt;$11/bottle growth rate is above 10%, vs ~2% for bottles &lt;$11</a:t>
            </a:r>
            <a:endParaRPr lang="en-US" sz="1100" dirty="0">
              <a:latin typeface="+mj-lt"/>
            </a:endParaRPr>
          </a:p>
          <a:p>
            <a:pPr lvl="1">
              <a:buFont typeface="Wingdings" panose="05000000000000000000" pitchFamily="2" charset="2"/>
              <a:buChar char="§"/>
            </a:pPr>
            <a:r>
              <a:rPr lang="en-US" sz="1700" dirty="0" err="1" smtClean="0">
                <a:latin typeface="+mj-lt"/>
              </a:rPr>
              <a:t>Modelo</a:t>
            </a:r>
            <a:r>
              <a:rPr lang="en-US" sz="1700" dirty="0" smtClean="0">
                <a:latin typeface="+mj-lt"/>
              </a:rPr>
              <a:t> &amp; Corona to appeal to </a:t>
            </a:r>
            <a:r>
              <a:rPr lang="en-US" sz="1700" b="1" dirty="0" smtClean="0">
                <a:latin typeface="+mj-lt"/>
              </a:rPr>
              <a:t>Hispanics that are a rising share </a:t>
            </a:r>
            <a:r>
              <a:rPr lang="en-US" sz="1700" dirty="0" smtClean="0">
                <a:latin typeface="+mj-lt"/>
              </a:rPr>
              <a:t>of the US legal drinking age group (1/2 of the increase over the next 10 years). </a:t>
            </a:r>
            <a:endParaRPr lang="en-US" sz="1700" dirty="0" smtClean="0">
              <a:latin typeface="+mj-lt"/>
            </a:endParaRPr>
          </a:p>
          <a:p>
            <a:pPr lvl="2">
              <a:buFont typeface="Wingdings" panose="05000000000000000000" pitchFamily="2" charset="2"/>
              <a:buChar char="§"/>
            </a:pPr>
            <a:r>
              <a:rPr lang="en-US" sz="1400" dirty="0" smtClean="0">
                <a:latin typeface="+mj-lt"/>
              </a:rPr>
              <a:t>Hispanics </a:t>
            </a:r>
            <a:r>
              <a:rPr lang="en-US" sz="1400" dirty="0" smtClean="0">
                <a:latin typeface="+mj-lt"/>
              </a:rPr>
              <a:t>prefer drinking beer, specifically imported beer</a:t>
            </a:r>
            <a:endParaRPr lang="en-US" sz="1400" dirty="0">
              <a:latin typeface="+mj-lt"/>
            </a:endParaRPr>
          </a:p>
          <a:p>
            <a:pPr lvl="1">
              <a:buFont typeface="Wingdings" panose="05000000000000000000" pitchFamily="2" charset="2"/>
              <a:buChar char="§"/>
            </a:pPr>
            <a:r>
              <a:rPr lang="en-US" sz="1700" b="1" dirty="0" smtClean="0">
                <a:latin typeface="+mj-lt"/>
              </a:rPr>
              <a:t>Cannabis </a:t>
            </a:r>
            <a:r>
              <a:rPr lang="en-US" sz="1700" b="1" dirty="0">
                <a:latin typeface="+mj-lt"/>
              </a:rPr>
              <a:t>equity investment</a:t>
            </a:r>
            <a:r>
              <a:rPr lang="en-US" sz="1700" dirty="0">
                <a:latin typeface="+mj-lt"/>
              </a:rPr>
              <a:t>: </a:t>
            </a:r>
            <a:r>
              <a:rPr lang="en-US" sz="1700" dirty="0" smtClean="0">
                <a:latin typeface="+mj-lt"/>
              </a:rPr>
              <a:t>37% </a:t>
            </a:r>
            <a:r>
              <a:rPr lang="en-US" sz="1700" dirty="0">
                <a:latin typeface="+mj-lt"/>
              </a:rPr>
              <a:t>equity stake </a:t>
            </a:r>
            <a:r>
              <a:rPr lang="en-US" sz="1700" dirty="0" smtClean="0">
                <a:latin typeface="+mj-lt"/>
              </a:rPr>
              <a:t>in </a:t>
            </a:r>
            <a:r>
              <a:rPr lang="en-US" sz="1700" dirty="0">
                <a:latin typeface="+mj-lt"/>
              </a:rPr>
              <a:t>Canopy Growth, a Canadian cannabis firm</a:t>
            </a:r>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q"/>
            </a:pPr>
            <a:r>
              <a:rPr lang="en-US" sz="2400" dirty="0" smtClean="0">
                <a:solidFill>
                  <a:schemeClr val="accent6">
                    <a:lumMod val="75000"/>
                  </a:schemeClr>
                </a:solidFill>
              </a:rPr>
              <a:t>Defense:</a:t>
            </a:r>
          </a:p>
          <a:p>
            <a:pPr lvl="1">
              <a:buFont typeface="Wingdings" panose="05000000000000000000" pitchFamily="2" charset="2"/>
              <a:buChar char="§"/>
            </a:pPr>
            <a:r>
              <a:rPr lang="en-US" sz="1700" b="1" dirty="0" smtClean="0">
                <a:latin typeface="+mj-lt"/>
              </a:rPr>
              <a:t>Little correlated to GDP </a:t>
            </a:r>
            <a:r>
              <a:rPr lang="en-US" sz="1700" dirty="0" smtClean="0">
                <a:latin typeface="+mj-lt"/>
              </a:rPr>
              <a:t>growth</a:t>
            </a:r>
          </a:p>
          <a:p>
            <a:pPr lvl="1">
              <a:buFont typeface="Wingdings" panose="05000000000000000000" pitchFamily="2" charset="2"/>
              <a:buChar char="§"/>
            </a:pPr>
            <a:r>
              <a:rPr lang="en-US" sz="1700" dirty="0">
                <a:latin typeface="+mj-lt"/>
              </a:rPr>
              <a:t>The firm </a:t>
            </a:r>
            <a:r>
              <a:rPr lang="en-US" sz="1700" b="1" dirty="0">
                <a:latin typeface="+mj-lt"/>
              </a:rPr>
              <a:t>owns six of the top-selling 15 imported beer brands </a:t>
            </a:r>
            <a:r>
              <a:rPr lang="en-US" sz="1700" dirty="0">
                <a:latin typeface="+mj-lt"/>
              </a:rPr>
              <a:t>in the U.S</a:t>
            </a:r>
            <a:r>
              <a:rPr lang="en-US" sz="1700" dirty="0" smtClean="0">
                <a:latin typeface="+mj-lt"/>
              </a:rPr>
              <a:t>.  </a:t>
            </a:r>
          </a:p>
          <a:p>
            <a:pPr lvl="1">
              <a:buFont typeface="Wingdings" panose="05000000000000000000" pitchFamily="2" charset="2"/>
              <a:buChar char="§"/>
            </a:pPr>
            <a:r>
              <a:rPr lang="en-US" sz="1700" dirty="0" smtClean="0">
                <a:latin typeface="+mj-lt"/>
              </a:rPr>
              <a:t>Deeply </a:t>
            </a:r>
            <a:r>
              <a:rPr lang="en-US" sz="1700" b="1" dirty="0">
                <a:latin typeface="+mj-lt"/>
              </a:rPr>
              <a:t>entrenched relationships with distributors</a:t>
            </a:r>
            <a:r>
              <a:rPr lang="en-US" sz="1700" dirty="0">
                <a:latin typeface="+mj-lt"/>
              </a:rPr>
              <a:t>, retailers, and on-premises channels that depend on its leading brands to drive </a:t>
            </a:r>
            <a:r>
              <a:rPr lang="en-US" sz="1700" dirty="0" smtClean="0">
                <a:latin typeface="+mj-lt"/>
              </a:rPr>
              <a:t>volume</a:t>
            </a:r>
            <a:endParaRPr lang="en-US" sz="1700" dirty="0" smtClean="0">
              <a:latin typeface="+mj-lt"/>
            </a:endParaRPr>
          </a:p>
          <a:p>
            <a:pPr lvl="1">
              <a:buFont typeface="Wingdings" panose="05000000000000000000" pitchFamily="2" charset="2"/>
              <a:buChar char="§"/>
            </a:pPr>
            <a:r>
              <a:rPr lang="en-US" sz="1700" b="1" dirty="0" smtClean="0">
                <a:latin typeface="+mj-lt"/>
              </a:rPr>
              <a:t>Greater distribution network </a:t>
            </a:r>
            <a:r>
              <a:rPr lang="en-US" sz="1700" dirty="0" smtClean="0">
                <a:latin typeface="+mj-lt"/>
              </a:rPr>
              <a:t>than local craft breweries </a:t>
            </a:r>
            <a:endParaRPr lang="en-US" sz="1700" dirty="0">
              <a:latin typeface="+mj-lt"/>
            </a:endParaRPr>
          </a:p>
          <a:p>
            <a:pPr lvl="1">
              <a:buFont typeface="Wingdings" panose="05000000000000000000" pitchFamily="2" charset="2"/>
              <a:buChar char="§"/>
            </a:pPr>
            <a:endParaRPr lang="en-US" sz="1700" dirty="0" smtClean="0">
              <a:latin typeface="+mj-lt"/>
            </a:endParaRP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67165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1"/>
            <a:ext cx="7886700" cy="990600"/>
          </a:xfrm>
        </p:spPr>
        <p:txBody>
          <a:bodyPr>
            <a:normAutofit/>
          </a:bodyPr>
          <a:lstStyle/>
          <a:p>
            <a:pPr algn="ctr">
              <a:defRPr/>
            </a:pPr>
            <a:r>
              <a:rPr lang="en-US" sz="2800" b="1" dirty="0">
                <a:solidFill>
                  <a:schemeClr val="accent6">
                    <a:lumMod val="75000"/>
                  </a:schemeClr>
                </a:solidFill>
              </a:rPr>
              <a:t>Revenue </a:t>
            </a:r>
            <a:r>
              <a:rPr lang="en-US" sz="2800" b="1" dirty="0" smtClean="0">
                <a:solidFill>
                  <a:schemeClr val="accent6">
                    <a:lumMod val="75000"/>
                  </a:schemeClr>
                </a:solidFill>
              </a:rPr>
              <a:t>Growth Drivers </a:t>
            </a:r>
            <a:endParaRPr lang="en-US" sz="2800" b="1" dirty="0">
              <a:solidFill>
                <a:schemeClr val="accent6">
                  <a:lumMod val="75000"/>
                </a:schemeClr>
              </a:solidFill>
            </a:endParaRPr>
          </a:p>
        </p:txBody>
      </p:sp>
      <p:sp>
        <p:nvSpPr>
          <p:cNvPr id="3" name="Content Placeholder 2"/>
          <p:cNvSpPr>
            <a:spLocks noGrp="1"/>
          </p:cNvSpPr>
          <p:nvPr>
            <p:ph idx="1"/>
          </p:nvPr>
        </p:nvSpPr>
        <p:spPr>
          <a:xfrm>
            <a:off x="628650" y="1295615"/>
            <a:ext cx="7886700" cy="5033963"/>
          </a:xfrm>
        </p:spPr>
        <p:txBody>
          <a:bodyPr>
            <a:normAutofit/>
          </a:bodyPr>
          <a:lstStyle/>
          <a:p>
            <a:pPr>
              <a:buClr>
                <a:schemeClr val="accent6">
                  <a:lumMod val="60000"/>
                  <a:lumOff val="40000"/>
                </a:schemeClr>
              </a:buClr>
              <a:buFont typeface="Wingdings" panose="05000000000000000000" pitchFamily="2" charset="2"/>
              <a:buChar char="q"/>
            </a:pPr>
            <a:endParaRPr lang="en-US" sz="1700" dirty="0" smtClean="0">
              <a:latin typeface="+mj-lt"/>
            </a:endParaRPr>
          </a:p>
          <a:p>
            <a:pPr lvl="0">
              <a:buClr>
                <a:schemeClr val="accent6">
                  <a:lumMod val="60000"/>
                  <a:lumOff val="40000"/>
                </a:schemeClr>
              </a:buClr>
            </a:pPr>
            <a:endParaRPr lang="en-US" sz="1700" dirty="0">
              <a:latin typeface="+mj-lt"/>
            </a:endParaRPr>
          </a:p>
          <a:p>
            <a:endParaRPr lang="en-US" dirty="0" smtClean="0"/>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3D6DD25F-E528-4EBB-BBD5-4FB928859837}" type="slidenum">
              <a:rPr lang="en-US" altLang="en-US" smtClean="0"/>
              <a:pPr/>
              <a:t>15</a:t>
            </a:fld>
            <a:endParaRPr lang="en-US" altLang="en-US"/>
          </a:p>
        </p:txBody>
      </p:sp>
      <p:sp>
        <p:nvSpPr>
          <p:cNvPr id="5" name="Rectangle 4"/>
          <p:cNvSpPr/>
          <p:nvPr/>
        </p:nvSpPr>
        <p:spPr>
          <a:xfrm>
            <a:off x="533400" y="1142999"/>
            <a:ext cx="8153400" cy="4339650"/>
          </a:xfrm>
          <a:prstGeom prst="rect">
            <a:avLst/>
          </a:prstGeom>
        </p:spPr>
        <p:txBody>
          <a:bodyPr wrap="square">
            <a:spAutoFit/>
          </a:bodyPr>
          <a:lstStyle/>
          <a:p>
            <a:pPr marL="285750" indent="-285750">
              <a:buClr>
                <a:schemeClr val="accent6">
                  <a:lumMod val="60000"/>
                  <a:lumOff val="40000"/>
                </a:schemeClr>
              </a:buClr>
              <a:buFont typeface="Wingdings" panose="05000000000000000000" pitchFamily="2" charset="2"/>
              <a:buChar char="q"/>
            </a:pPr>
            <a:r>
              <a:rPr lang="en-US" sz="1700" b="1" dirty="0" smtClean="0">
                <a:solidFill>
                  <a:srgbClr val="568E14"/>
                </a:solidFill>
                <a:latin typeface="+mj-lt"/>
              </a:rPr>
              <a:t>Drivers to organic growth: </a:t>
            </a:r>
            <a:r>
              <a:rPr lang="en-US" sz="1700" dirty="0" smtClean="0">
                <a:solidFill>
                  <a:srgbClr val="568E14"/>
                </a:solidFill>
                <a:latin typeface="+mj-lt"/>
              </a:rPr>
              <a:t> </a:t>
            </a:r>
          </a:p>
          <a:p>
            <a:pPr marL="742950" lvl="1" indent="-285750">
              <a:buClr>
                <a:schemeClr val="accent6">
                  <a:lumMod val="60000"/>
                  <a:lumOff val="40000"/>
                </a:schemeClr>
              </a:buClr>
              <a:buFont typeface="Wingdings" panose="05000000000000000000" pitchFamily="2" charset="2"/>
              <a:buChar char="ü"/>
            </a:pPr>
            <a:r>
              <a:rPr lang="en-US" sz="1700" b="1" dirty="0" smtClean="0">
                <a:latin typeface="+mj-lt"/>
              </a:rPr>
              <a:t>Volume growth from increased distribution</a:t>
            </a:r>
            <a:endParaRPr lang="en-US" sz="1700" dirty="0">
              <a:latin typeface="+mj-lt"/>
            </a:endParaRPr>
          </a:p>
          <a:p>
            <a:pPr marL="742950" lvl="1" indent="-285750">
              <a:buClr>
                <a:schemeClr val="accent6">
                  <a:lumMod val="60000"/>
                  <a:lumOff val="40000"/>
                </a:schemeClr>
              </a:buClr>
              <a:buFont typeface="Wingdings" panose="05000000000000000000" pitchFamily="2" charset="2"/>
              <a:buChar char="ü"/>
            </a:pPr>
            <a:r>
              <a:rPr lang="en-US" sz="1700" b="1" dirty="0" smtClean="0">
                <a:latin typeface="+mj-lt"/>
              </a:rPr>
              <a:t>Demographics</a:t>
            </a:r>
            <a:r>
              <a:rPr lang="en-US" sz="1700" dirty="0">
                <a:latin typeface="+mj-lt"/>
              </a:rPr>
              <a:t>: around 40% of the firm’s sales are to Hispanic consumers and the </a:t>
            </a:r>
            <a:r>
              <a:rPr lang="en-US" sz="1700" dirty="0" smtClean="0">
                <a:latin typeface="+mj-lt"/>
              </a:rPr>
              <a:t>population </a:t>
            </a:r>
            <a:r>
              <a:rPr lang="en-US" sz="1700" dirty="0">
                <a:latin typeface="+mj-lt"/>
              </a:rPr>
              <a:t>of Hispanic legal drinking age adults is expected to grow at a 3% compound rate through 2025</a:t>
            </a:r>
            <a:endParaRPr lang="en-US" sz="1700" dirty="0" smtClean="0">
              <a:latin typeface="+mj-lt"/>
            </a:endParaRPr>
          </a:p>
          <a:p>
            <a:pPr marL="742950" lvl="1" indent="-285750">
              <a:buClr>
                <a:schemeClr val="accent6">
                  <a:lumMod val="60000"/>
                  <a:lumOff val="40000"/>
                </a:schemeClr>
              </a:buClr>
              <a:buFont typeface="Wingdings" panose="05000000000000000000" pitchFamily="2" charset="2"/>
              <a:buChar char="ü"/>
            </a:pPr>
            <a:r>
              <a:rPr lang="en-US" sz="1700" b="1" dirty="0" smtClean="0">
                <a:latin typeface="+mj-lt"/>
              </a:rPr>
              <a:t>Pricing</a:t>
            </a:r>
            <a:r>
              <a:rPr lang="en-US" sz="1700" dirty="0" smtClean="0">
                <a:latin typeface="+mj-lt"/>
              </a:rPr>
              <a:t>: 1-2% in beer, minimal in wine, driven more by </a:t>
            </a:r>
            <a:r>
              <a:rPr lang="en-US" sz="1700" dirty="0" err="1" smtClean="0">
                <a:latin typeface="+mj-lt"/>
              </a:rPr>
              <a:t>premiumization</a:t>
            </a:r>
            <a:r>
              <a:rPr lang="en-US" sz="1700" dirty="0" smtClean="0">
                <a:latin typeface="+mj-lt"/>
              </a:rPr>
              <a:t> of portfolio: focus </a:t>
            </a:r>
            <a:r>
              <a:rPr lang="en-US" sz="1700" dirty="0">
                <a:latin typeface="+mj-lt"/>
              </a:rPr>
              <a:t>on high end, premium and super-premium </a:t>
            </a:r>
            <a:r>
              <a:rPr lang="en-US" sz="1700" dirty="0" smtClean="0">
                <a:latin typeface="+mj-lt"/>
              </a:rPr>
              <a:t>brands. </a:t>
            </a:r>
          </a:p>
          <a:p>
            <a:pPr marL="742950" lvl="1" indent="-285750">
              <a:buClr>
                <a:schemeClr val="accent6">
                  <a:lumMod val="60000"/>
                  <a:lumOff val="40000"/>
                </a:schemeClr>
              </a:buClr>
              <a:buFont typeface="Wingdings" panose="05000000000000000000" pitchFamily="2" charset="2"/>
              <a:buChar char="ü"/>
            </a:pPr>
            <a:r>
              <a:rPr lang="en-US" sz="1700" b="1" dirty="0" smtClean="0">
                <a:latin typeface="+mj-lt"/>
              </a:rPr>
              <a:t>Divestment </a:t>
            </a:r>
            <a:r>
              <a:rPr lang="en-US" sz="1700" b="1" dirty="0">
                <a:latin typeface="+mj-lt"/>
              </a:rPr>
              <a:t>of lower end brands</a:t>
            </a:r>
            <a:r>
              <a:rPr lang="en-US" sz="1700" dirty="0">
                <a:latin typeface="+mj-lt"/>
              </a:rPr>
              <a:t> (still 30% of portfolio) could add another 3-4% to top </a:t>
            </a:r>
            <a:r>
              <a:rPr lang="en-US" sz="1700" dirty="0" smtClean="0">
                <a:latin typeface="+mj-lt"/>
              </a:rPr>
              <a:t>line growth </a:t>
            </a:r>
            <a:endParaRPr lang="en-US" sz="1700" dirty="0">
              <a:latin typeface="+mj-lt"/>
            </a:endParaRPr>
          </a:p>
          <a:p>
            <a:pPr marL="742950" lvl="1" indent="-285750">
              <a:buClr>
                <a:schemeClr val="accent6">
                  <a:lumMod val="60000"/>
                  <a:lumOff val="40000"/>
                </a:schemeClr>
              </a:buClr>
              <a:buFont typeface="Wingdings" panose="05000000000000000000" pitchFamily="2" charset="2"/>
              <a:buChar char="ü"/>
            </a:pPr>
            <a:r>
              <a:rPr lang="en-US" sz="1700" b="1" dirty="0">
                <a:latin typeface="+mj-lt"/>
              </a:rPr>
              <a:t>P</a:t>
            </a:r>
            <a:r>
              <a:rPr lang="en-US" sz="1700" b="1" dirty="0" smtClean="0">
                <a:latin typeface="+mj-lt"/>
              </a:rPr>
              <a:t>roduct innovation</a:t>
            </a:r>
            <a:r>
              <a:rPr lang="en-US" sz="1700" dirty="0" smtClean="0">
                <a:latin typeface="+mj-lt"/>
              </a:rPr>
              <a:t>: extension of existing brands - had little cannibalization so far</a:t>
            </a:r>
          </a:p>
          <a:p>
            <a:pPr lvl="1">
              <a:buClr>
                <a:schemeClr val="accent6">
                  <a:lumMod val="60000"/>
                  <a:lumOff val="40000"/>
                </a:schemeClr>
              </a:buClr>
            </a:pPr>
            <a:endParaRPr lang="en-US" sz="1700" dirty="0">
              <a:latin typeface="+mj-lt"/>
            </a:endParaRPr>
          </a:p>
          <a:p>
            <a:pPr marL="285750" indent="-285750">
              <a:buClr>
                <a:schemeClr val="accent6">
                  <a:lumMod val="60000"/>
                  <a:lumOff val="40000"/>
                </a:schemeClr>
              </a:buClr>
              <a:buFont typeface="Wingdings" panose="05000000000000000000" pitchFamily="2" charset="2"/>
              <a:buChar char="q"/>
            </a:pPr>
            <a:r>
              <a:rPr lang="en-US" sz="1700" b="1" dirty="0" smtClean="0">
                <a:solidFill>
                  <a:srgbClr val="568E14"/>
                </a:solidFill>
                <a:latin typeface="+mj-lt"/>
              </a:rPr>
              <a:t>M&amp;A: STZ has added craft breweries and premium wines &amp; spirits to its portfolio</a:t>
            </a:r>
          </a:p>
          <a:p>
            <a:pPr marL="742950" lvl="1" indent="-285750">
              <a:buClr>
                <a:schemeClr val="accent6">
                  <a:lumMod val="60000"/>
                  <a:lumOff val="40000"/>
                </a:schemeClr>
              </a:buClr>
              <a:buFont typeface="Arial" panose="020B0604020202020204" pitchFamily="34" charset="0"/>
              <a:buChar char="•"/>
            </a:pPr>
            <a:r>
              <a:rPr lang="en-US" dirty="0" smtClean="0">
                <a:latin typeface="+mj-lt"/>
              </a:rPr>
              <a:t>Ballast Point (Dec 2015</a:t>
            </a:r>
            <a:r>
              <a:rPr lang="en-US" dirty="0" smtClean="0">
                <a:latin typeface="+mj-lt"/>
              </a:rPr>
              <a:t>)</a:t>
            </a:r>
            <a:endParaRPr lang="en-US" dirty="0" smtClean="0">
              <a:latin typeface="+mj-lt"/>
            </a:endParaRPr>
          </a:p>
          <a:p>
            <a:pPr marL="742950" lvl="1" indent="-285750">
              <a:buClr>
                <a:schemeClr val="accent6">
                  <a:lumMod val="60000"/>
                  <a:lumOff val="40000"/>
                </a:schemeClr>
              </a:buClr>
              <a:buFont typeface="Arial" panose="020B0604020202020204" pitchFamily="34" charset="0"/>
              <a:buChar char="•"/>
            </a:pPr>
            <a:r>
              <a:rPr lang="en-US" dirty="0" smtClean="0">
                <a:latin typeface="+mj-lt"/>
              </a:rPr>
              <a:t>Funky </a:t>
            </a:r>
            <a:r>
              <a:rPr lang="en-US" dirty="0">
                <a:latin typeface="+mj-lt"/>
              </a:rPr>
              <a:t>Buddha Brewery, a leading craft brewery in </a:t>
            </a:r>
            <a:r>
              <a:rPr lang="en-US" dirty="0" smtClean="0">
                <a:latin typeface="+mj-lt"/>
              </a:rPr>
              <a:t>Florida (Aug 2017)</a:t>
            </a:r>
          </a:p>
          <a:p>
            <a:pPr marL="742950" lvl="1" indent="-285750">
              <a:buClr>
                <a:schemeClr val="accent6">
                  <a:lumMod val="60000"/>
                  <a:lumOff val="40000"/>
                </a:schemeClr>
              </a:buClr>
              <a:buFont typeface="Arial" panose="020B0604020202020204" pitchFamily="34" charset="0"/>
              <a:buChar char="•"/>
            </a:pPr>
            <a:r>
              <a:rPr lang="en-US" dirty="0">
                <a:latin typeface="+mj-lt"/>
              </a:rPr>
              <a:t>Obregon </a:t>
            </a:r>
            <a:r>
              <a:rPr lang="en-US" dirty="0" smtClean="0">
                <a:latin typeface="+mj-lt"/>
              </a:rPr>
              <a:t>Brewery (2016)</a:t>
            </a:r>
          </a:p>
          <a:p>
            <a:pPr marL="742950" lvl="1" indent="-285750">
              <a:buClr>
                <a:schemeClr val="accent6">
                  <a:lumMod val="60000"/>
                  <a:lumOff val="40000"/>
                </a:schemeClr>
              </a:buClr>
              <a:buFont typeface="Arial" panose="020B0604020202020204" pitchFamily="34" charset="0"/>
              <a:buChar char="•"/>
            </a:pPr>
            <a:r>
              <a:rPr lang="en-US" dirty="0" smtClean="0">
                <a:latin typeface="+mj-lt"/>
              </a:rPr>
              <a:t>Four Corners (Texas, acquired July 2018) </a:t>
            </a:r>
          </a:p>
        </p:txBody>
      </p:sp>
    </p:spTree>
    <p:extLst>
      <p:ext uri="{BB962C8B-B14F-4D97-AF65-F5344CB8AC3E}">
        <p14:creationId xmlns:p14="http://schemas.microsoft.com/office/powerpoint/2010/main" val="1513505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74" y="309518"/>
            <a:ext cx="7886700" cy="685800"/>
          </a:xfrm>
        </p:spPr>
        <p:txBody>
          <a:bodyPr>
            <a:normAutofit/>
          </a:bodyPr>
          <a:lstStyle/>
          <a:p>
            <a:pPr algn="ctr">
              <a:defRPr/>
            </a:pPr>
            <a:r>
              <a:rPr lang="en-US" sz="2800" b="1" dirty="0" smtClean="0">
                <a:solidFill>
                  <a:schemeClr val="accent6">
                    <a:lumMod val="75000"/>
                  </a:schemeClr>
                </a:solidFill>
              </a:rPr>
              <a:t>Margin Growth Drivers</a:t>
            </a:r>
            <a:endParaRPr lang="en-US" sz="2800" b="1" dirty="0">
              <a:solidFill>
                <a:schemeClr val="accent6">
                  <a:lumMod val="75000"/>
                </a:schemeClr>
              </a:solidFill>
            </a:endParaRPr>
          </a:p>
        </p:txBody>
      </p:sp>
      <p:sp>
        <p:nvSpPr>
          <p:cNvPr id="4" name="Content Placeholder 3"/>
          <p:cNvSpPr>
            <a:spLocks noGrp="1"/>
          </p:cNvSpPr>
          <p:nvPr>
            <p:ph idx="1"/>
          </p:nvPr>
        </p:nvSpPr>
        <p:spPr>
          <a:xfrm>
            <a:off x="304800" y="762000"/>
            <a:ext cx="8461248" cy="5791200"/>
          </a:xfrm>
        </p:spPr>
        <p:txBody>
          <a:bodyPr>
            <a:normAutofit/>
          </a:bodyPr>
          <a:lstStyle/>
          <a:p>
            <a:pPr lvl="1"/>
            <a:endParaRPr lang="en-US" sz="1500" dirty="0" smtClean="0">
              <a:solidFill>
                <a:srgbClr val="000000"/>
              </a:solidFill>
            </a:endParaRPr>
          </a:p>
          <a:p>
            <a:pPr marL="685800" lvl="1" indent="-342900">
              <a:buFont typeface="+mj-lt"/>
              <a:buAutoNum type="arabicPeriod"/>
            </a:pPr>
            <a:endParaRPr lang="en-US" sz="1600" dirty="0">
              <a:solidFill>
                <a:srgbClr val="000000"/>
              </a:solidFill>
            </a:endParaRPr>
          </a:p>
          <a:p>
            <a:pPr marL="0" indent="0">
              <a:buNone/>
            </a:pPr>
            <a:endParaRPr lang="en-US" sz="1800" dirty="0">
              <a:solidFill>
                <a:srgbClr val="000000"/>
              </a:solidFill>
            </a:endParaRPr>
          </a:p>
        </p:txBody>
      </p:sp>
      <p:sp>
        <p:nvSpPr>
          <p:cNvPr id="12390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eaLnBrk="1" hangingPunct="1">
              <a:lnSpc>
                <a:spcPct val="90000"/>
              </a:lnSpc>
              <a:spcBef>
                <a:spcPct val="0"/>
              </a:spcBef>
              <a:buClrTx/>
              <a:buSzTx/>
              <a:buFontTx/>
              <a:buNone/>
            </a:pPr>
            <a:fld id="{95EE6724-3B11-49A1-90AC-2339B0CE7015}" type="slidenum">
              <a:rPr lang="en-US" altLang="en-US" sz="1100">
                <a:solidFill>
                  <a:schemeClr val="bg1"/>
                </a:solidFill>
                <a:latin typeface="Arial" panose="020B0604020202020204" pitchFamily="34" charset="0"/>
              </a:rPr>
              <a:pPr eaLnBrk="1" hangingPunct="1">
                <a:lnSpc>
                  <a:spcPct val="90000"/>
                </a:lnSpc>
                <a:spcBef>
                  <a:spcPct val="0"/>
                </a:spcBef>
                <a:buClrTx/>
                <a:buSzTx/>
                <a:buFontTx/>
                <a:buNone/>
              </a:pPr>
              <a:t>16</a:t>
            </a:fld>
            <a:endParaRPr lang="en-US" altLang="en-US" sz="1100" dirty="0">
              <a:solidFill>
                <a:schemeClr val="bg1"/>
              </a:solidFill>
              <a:latin typeface="Arial" panose="020B0604020202020204" pitchFamily="34" charset="0"/>
            </a:endParaRPr>
          </a:p>
        </p:txBody>
      </p:sp>
      <p:sp>
        <p:nvSpPr>
          <p:cNvPr id="3" name="Rectangle 2"/>
          <p:cNvSpPr/>
          <p:nvPr/>
        </p:nvSpPr>
        <p:spPr>
          <a:xfrm>
            <a:off x="533400" y="1288963"/>
            <a:ext cx="8153400" cy="5032147"/>
          </a:xfrm>
          <a:prstGeom prst="rect">
            <a:avLst/>
          </a:prstGeom>
        </p:spPr>
        <p:txBody>
          <a:bodyPr wrap="square">
            <a:spAutoFit/>
          </a:bodyPr>
          <a:lstStyle/>
          <a:p>
            <a:pPr marL="285750" lvl="0" indent="-285750">
              <a:buClr>
                <a:srgbClr val="70AD47">
                  <a:lumMod val="60000"/>
                  <a:lumOff val="40000"/>
                </a:srgbClr>
              </a:buClr>
              <a:buFont typeface="Wingdings" panose="05000000000000000000" pitchFamily="2" charset="2"/>
              <a:buChar char="q"/>
            </a:pPr>
            <a:r>
              <a:rPr lang="en-US" sz="1600" dirty="0" smtClean="0">
                <a:solidFill>
                  <a:prstClr val="black"/>
                </a:solidFill>
                <a:latin typeface="Calibri Light" panose="020F0302020204030204"/>
              </a:rPr>
              <a:t>Operating margins improved from 27% in FY14 to 39.5% in FY18, thanks to a good pricing strategy and COGS improvements</a:t>
            </a:r>
          </a:p>
          <a:p>
            <a:pPr marL="285750" lvl="0" indent="-285750">
              <a:buClr>
                <a:srgbClr val="70AD47">
                  <a:lumMod val="60000"/>
                  <a:lumOff val="40000"/>
                </a:srgbClr>
              </a:buClr>
              <a:buFont typeface="Wingdings" panose="05000000000000000000" pitchFamily="2" charset="2"/>
              <a:buChar char="q"/>
            </a:pPr>
            <a:endParaRPr lang="en-US" sz="1600" dirty="0" smtClean="0">
              <a:solidFill>
                <a:prstClr val="black"/>
              </a:solidFill>
              <a:latin typeface="Calibri Light" panose="020F0302020204030204"/>
            </a:endParaRPr>
          </a:p>
          <a:p>
            <a:pPr marL="285750" indent="-285750">
              <a:buClr>
                <a:schemeClr val="accent6">
                  <a:lumMod val="60000"/>
                  <a:lumOff val="40000"/>
                </a:schemeClr>
              </a:buClr>
              <a:buFont typeface="Wingdings" panose="05000000000000000000" pitchFamily="2" charset="2"/>
              <a:buChar char="q"/>
            </a:pPr>
            <a:r>
              <a:rPr lang="en-US" sz="1600" b="1" dirty="0" smtClean="0">
                <a:latin typeface="+mj-lt"/>
              </a:rPr>
              <a:t>Divestment </a:t>
            </a:r>
            <a:r>
              <a:rPr lang="en-US" sz="1600" b="1" dirty="0" smtClean="0">
                <a:latin typeface="+mj-lt"/>
              </a:rPr>
              <a:t>of lower-priced brands</a:t>
            </a:r>
            <a:r>
              <a:rPr lang="en-US" sz="1600" dirty="0" smtClean="0">
                <a:latin typeface="+mj-lt"/>
              </a:rPr>
              <a:t>: should drive high-single digit EBIT growth, improving margins</a:t>
            </a:r>
          </a:p>
          <a:p>
            <a:pPr marL="742950" lvl="1" indent="-285750">
              <a:buClr>
                <a:schemeClr val="accent6">
                  <a:lumMod val="60000"/>
                  <a:lumOff val="40000"/>
                </a:schemeClr>
              </a:buClr>
              <a:buFont typeface="Wingdings" panose="05000000000000000000" pitchFamily="2" charset="2"/>
              <a:buChar char="q"/>
            </a:pPr>
            <a:r>
              <a:rPr lang="en-US" sz="1600" dirty="0" smtClean="0">
                <a:latin typeface="+mj-lt"/>
              </a:rPr>
              <a:t>Higher-priced wine (</a:t>
            </a:r>
            <a:r>
              <a:rPr lang="en-US" sz="1600" dirty="0" err="1" smtClean="0">
                <a:latin typeface="+mj-lt"/>
              </a:rPr>
              <a:t>Meomi</a:t>
            </a:r>
            <a:r>
              <a:rPr lang="en-US" sz="1600" dirty="0" smtClean="0">
                <a:latin typeface="+mj-lt"/>
              </a:rPr>
              <a:t> &amp; Kim Crawford have 60-70% gross margins)</a:t>
            </a:r>
          </a:p>
          <a:p>
            <a:pPr marL="742950" lvl="1" indent="-285750">
              <a:buClr>
                <a:schemeClr val="accent6">
                  <a:lumMod val="60000"/>
                  <a:lumOff val="40000"/>
                </a:schemeClr>
              </a:buClr>
              <a:buFont typeface="Wingdings" panose="05000000000000000000" pitchFamily="2" charset="2"/>
              <a:buChar char="q"/>
            </a:pPr>
            <a:r>
              <a:rPr lang="en-US" sz="1600" dirty="0" smtClean="0">
                <a:latin typeface="+mj-lt"/>
              </a:rPr>
              <a:t>Strategy to build brands in wine the same way they did in beer</a:t>
            </a:r>
          </a:p>
          <a:p>
            <a:pPr marL="285750" indent="-285750">
              <a:buClr>
                <a:schemeClr val="accent6">
                  <a:lumMod val="60000"/>
                  <a:lumOff val="40000"/>
                </a:schemeClr>
              </a:buClr>
              <a:buFont typeface="Wingdings" panose="05000000000000000000" pitchFamily="2" charset="2"/>
              <a:buChar char="q"/>
            </a:pPr>
            <a:endParaRPr lang="en-US" sz="1600" b="1" dirty="0" smtClean="0">
              <a:latin typeface="+mj-lt"/>
            </a:endParaRPr>
          </a:p>
          <a:p>
            <a:pPr marL="285750" indent="-285750">
              <a:buClr>
                <a:schemeClr val="accent6">
                  <a:lumMod val="60000"/>
                  <a:lumOff val="40000"/>
                </a:schemeClr>
              </a:buClr>
              <a:buFont typeface="Wingdings" panose="05000000000000000000" pitchFamily="2" charset="2"/>
              <a:buChar char="q"/>
            </a:pPr>
            <a:r>
              <a:rPr lang="en-US" sz="1600" b="1" dirty="0" smtClean="0">
                <a:latin typeface="+mj-lt"/>
              </a:rPr>
              <a:t>Operating leverage </a:t>
            </a:r>
            <a:r>
              <a:rPr lang="en-US" sz="1600" dirty="0" smtClean="0">
                <a:latin typeface="+mj-lt"/>
              </a:rPr>
              <a:t>from volume growth to continue:</a:t>
            </a:r>
          </a:p>
          <a:p>
            <a:pPr marL="742950" lvl="1" indent="-285750">
              <a:buClr>
                <a:schemeClr val="accent6">
                  <a:lumMod val="60000"/>
                  <a:lumOff val="40000"/>
                </a:schemeClr>
              </a:buClr>
              <a:buFont typeface="Wingdings" panose="05000000000000000000" pitchFamily="2" charset="2"/>
              <a:buChar char="q"/>
            </a:pPr>
            <a:r>
              <a:rPr lang="en-US" sz="1600" dirty="0" smtClean="0">
                <a:latin typeface="+mj-lt"/>
              </a:rPr>
              <a:t>Next </a:t>
            </a:r>
            <a:r>
              <a:rPr lang="en-US" sz="1600" dirty="0" smtClean="0">
                <a:latin typeface="+mj-lt"/>
              </a:rPr>
              <a:t>catalyst in leverage: </a:t>
            </a:r>
          </a:p>
          <a:p>
            <a:pPr marL="1200150" lvl="2" indent="-285750">
              <a:buClr>
                <a:schemeClr val="accent6">
                  <a:lumMod val="60000"/>
                  <a:lumOff val="40000"/>
                </a:schemeClr>
              </a:buClr>
              <a:buFont typeface="Wingdings" panose="05000000000000000000" pitchFamily="2" charset="2"/>
              <a:buChar char="q"/>
            </a:pPr>
            <a:r>
              <a:rPr lang="en-US" sz="1600" dirty="0" smtClean="0">
                <a:latin typeface="+mj-lt"/>
              </a:rPr>
              <a:t>incremental production capacity coming on line in Mexicali and Obregon</a:t>
            </a:r>
          </a:p>
          <a:p>
            <a:pPr marL="1200150" lvl="2" indent="-285750">
              <a:buClr>
                <a:schemeClr val="accent6">
                  <a:lumMod val="60000"/>
                  <a:lumOff val="40000"/>
                </a:schemeClr>
              </a:buClr>
              <a:buFont typeface="Wingdings" panose="05000000000000000000" pitchFamily="2" charset="2"/>
              <a:buChar char="q"/>
            </a:pPr>
            <a:r>
              <a:rPr lang="en-US" sz="1600" dirty="0" smtClean="0">
                <a:solidFill>
                  <a:prstClr val="black"/>
                </a:solidFill>
                <a:latin typeface="Calibri Light" panose="020F0302020204030204"/>
                <a:sym typeface="Wingdings" panose="05000000000000000000" pitchFamily="2" charset="2"/>
              </a:rPr>
              <a:t>Those plants </a:t>
            </a:r>
            <a:r>
              <a:rPr lang="en-US" sz="1600" dirty="0">
                <a:solidFill>
                  <a:prstClr val="black"/>
                </a:solidFill>
                <a:latin typeface="Calibri Light" panose="020F0302020204030204"/>
                <a:sym typeface="Wingdings" panose="05000000000000000000" pitchFamily="2" charset="2"/>
              </a:rPr>
              <a:t>are located on the West Coast of Mexico, </a:t>
            </a:r>
            <a:r>
              <a:rPr lang="en-US" sz="1600" dirty="0" smtClean="0">
                <a:solidFill>
                  <a:prstClr val="black"/>
                </a:solidFill>
                <a:latin typeface="Calibri Light" panose="020F0302020204030204"/>
                <a:sym typeface="Wingdings" panose="05000000000000000000" pitchFamily="2" charset="2"/>
              </a:rPr>
              <a:t>giving STZ significant </a:t>
            </a:r>
            <a:r>
              <a:rPr lang="en-US" sz="1600" dirty="0">
                <a:solidFill>
                  <a:prstClr val="black"/>
                </a:solidFill>
                <a:latin typeface="Calibri Light" panose="020F0302020204030204"/>
                <a:sym typeface="Wingdings" panose="05000000000000000000" pitchFamily="2" charset="2"/>
              </a:rPr>
              <a:t>freight advantage for </a:t>
            </a:r>
            <a:r>
              <a:rPr lang="en-US" sz="1600" dirty="0" smtClean="0">
                <a:solidFill>
                  <a:prstClr val="black"/>
                </a:solidFill>
                <a:latin typeface="Calibri Light" panose="020F0302020204030204"/>
                <a:sym typeface="Wingdings" panose="05000000000000000000" pitchFamily="2" charset="2"/>
              </a:rPr>
              <a:t>shipments </a:t>
            </a:r>
            <a:r>
              <a:rPr lang="en-US" sz="1600" dirty="0">
                <a:solidFill>
                  <a:prstClr val="black"/>
                </a:solidFill>
                <a:latin typeface="Calibri Light" panose="020F0302020204030204"/>
                <a:sym typeface="Wingdings" panose="05000000000000000000" pitchFamily="2" charset="2"/>
              </a:rPr>
              <a:t>into California </a:t>
            </a:r>
            <a:r>
              <a:rPr lang="en-US" sz="1600" dirty="0" smtClean="0">
                <a:solidFill>
                  <a:prstClr val="black"/>
                </a:solidFill>
                <a:latin typeface="Calibri Light" panose="020F0302020204030204"/>
                <a:sym typeface="Wingdings" panose="05000000000000000000" pitchFamily="2" charset="2"/>
              </a:rPr>
              <a:t>(~25% of total volume)</a:t>
            </a:r>
            <a:endParaRPr lang="en-US" sz="1600" dirty="0" smtClean="0">
              <a:latin typeface="+mj-lt"/>
            </a:endParaRPr>
          </a:p>
          <a:p>
            <a:pPr marL="742950" lvl="1" indent="-285750">
              <a:buClr>
                <a:schemeClr val="accent6">
                  <a:lumMod val="60000"/>
                  <a:lumOff val="40000"/>
                </a:schemeClr>
              </a:buClr>
              <a:buFont typeface="Wingdings" panose="05000000000000000000" pitchFamily="2" charset="2"/>
              <a:buChar char="q"/>
            </a:pPr>
            <a:endParaRPr lang="en-US" sz="1700" dirty="0" smtClean="0">
              <a:latin typeface="+mj-lt"/>
            </a:endParaRPr>
          </a:p>
          <a:p>
            <a:pPr marL="285750" indent="-285750">
              <a:buClr>
                <a:schemeClr val="accent6">
                  <a:lumMod val="60000"/>
                  <a:lumOff val="40000"/>
                </a:schemeClr>
              </a:buClr>
              <a:buFont typeface="Wingdings" panose="05000000000000000000" pitchFamily="2" charset="2"/>
              <a:buChar char="q"/>
            </a:pPr>
            <a:r>
              <a:rPr lang="en-US" sz="1600" b="1" dirty="0">
                <a:latin typeface="+mj-lt"/>
              </a:rPr>
              <a:t>Improved sourcing: </a:t>
            </a:r>
            <a:r>
              <a:rPr lang="en-US" sz="1600" dirty="0">
                <a:solidFill>
                  <a:prstClr val="black"/>
                </a:solidFill>
                <a:latin typeface="+mj-lt"/>
              </a:rPr>
              <a:t>Glass/aluminum &amp; cardboard represent 70% of Constellation Brands  supply costs</a:t>
            </a:r>
          </a:p>
          <a:p>
            <a:pPr marL="742950" lvl="1" indent="-285750">
              <a:buClr>
                <a:schemeClr val="accent6">
                  <a:lumMod val="60000"/>
                  <a:lumOff val="40000"/>
                </a:schemeClr>
              </a:buClr>
              <a:buFont typeface="Wingdings" panose="05000000000000000000" pitchFamily="2" charset="2"/>
              <a:buChar char="q"/>
            </a:pPr>
            <a:r>
              <a:rPr lang="en-US" sz="1600" dirty="0">
                <a:latin typeface="+mj-lt"/>
              </a:rPr>
              <a:t>Obregon Brewery &amp; Nava expansion (completion end </a:t>
            </a:r>
            <a:r>
              <a:rPr lang="en-US" sz="1600" dirty="0" smtClean="0">
                <a:latin typeface="+mj-lt"/>
              </a:rPr>
              <a:t>FY19</a:t>
            </a:r>
          </a:p>
          <a:p>
            <a:pPr marL="742950" lvl="1" indent="-285750">
              <a:buClr>
                <a:schemeClr val="accent6">
                  <a:lumMod val="60000"/>
                  <a:lumOff val="40000"/>
                </a:schemeClr>
              </a:buClr>
              <a:buFont typeface="Wingdings" panose="05000000000000000000" pitchFamily="2" charset="2"/>
              <a:buChar char="q"/>
            </a:pPr>
            <a:r>
              <a:rPr lang="en-US" sz="1600" dirty="0" smtClean="0">
                <a:latin typeface="+mj-lt"/>
              </a:rPr>
              <a:t>Nava </a:t>
            </a:r>
            <a:r>
              <a:rPr lang="en-US" sz="1600" dirty="0">
                <a:latin typeface="+mj-lt"/>
              </a:rPr>
              <a:t>glass plant (completion end of 2019): </a:t>
            </a:r>
            <a:r>
              <a:rPr lang="en-US" sz="1600" dirty="0">
                <a:latin typeface="+mj-lt"/>
              </a:rPr>
              <a:t>s</a:t>
            </a:r>
            <a:r>
              <a:rPr lang="en-US" sz="1400" dirty="0" smtClean="0">
                <a:latin typeface="+mj-lt"/>
              </a:rPr>
              <a:t>hould </a:t>
            </a:r>
            <a:r>
              <a:rPr lang="en-US" sz="1400" dirty="0">
                <a:latin typeface="+mj-lt"/>
              </a:rPr>
              <a:t>supply over 60% of the firm's needs for glass </a:t>
            </a:r>
          </a:p>
          <a:p>
            <a:pPr marL="742950" lvl="1" indent="-285750">
              <a:buClr>
                <a:schemeClr val="accent6">
                  <a:lumMod val="60000"/>
                  <a:lumOff val="40000"/>
                </a:schemeClr>
              </a:buClr>
              <a:buFont typeface="Wingdings" panose="05000000000000000000" pitchFamily="2" charset="2"/>
              <a:buChar char="q"/>
            </a:pPr>
            <a:r>
              <a:rPr lang="en-US" sz="1600" dirty="0" smtClean="0">
                <a:latin typeface="+mj-lt"/>
              </a:rPr>
              <a:t>Aluminum </a:t>
            </a:r>
            <a:r>
              <a:rPr lang="en-US" sz="1600" dirty="0">
                <a:latin typeface="+mj-lt"/>
              </a:rPr>
              <a:t>cans: big margin opportunity. C</a:t>
            </a:r>
            <a:r>
              <a:rPr lang="en-US" sz="1600" dirty="0">
                <a:solidFill>
                  <a:prstClr val="black"/>
                </a:solidFill>
                <a:latin typeface="+mj-lt"/>
              </a:rPr>
              <a:t>ontinued ongoing shift toward aluminum cans (away from bottles), which is generally margin accretive</a:t>
            </a:r>
            <a:endParaRPr lang="en-US" sz="1700" dirty="0" smtClean="0">
              <a:latin typeface="+mj-lt"/>
            </a:endParaRPr>
          </a:p>
        </p:txBody>
      </p:sp>
    </p:spTree>
    <p:extLst>
      <p:ext uri="{BB962C8B-B14F-4D97-AF65-F5344CB8AC3E}">
        <p14:creationId xmlns:p14="http://schemas.microsoft.com/office/powerpoint/2010/main" val="289107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accent6">
                    <a:lumMod val="75000"/>
                  </a:schemeClr>
                </a:solidFill>
              </a:rPr>
              <a:t>Cannabis I</a:t>
            </a:r>
            <a:r>
              <a:rPr lang="en-US" sz="2800" b="1" dirty="0" smtClean="0">
                <a:solidFill>
                  <a:schemeClr val="accent6">
                    <a:lumMod val="75000"/>
                  </a:schemeClr>
                </a:solidFill>
              </a:rPr>
              <a:t>nvestment</a:t>
            </a:r>
            <a:r>
              <a:rPr lang="en-US" sz="2800" b="1" dirty="0">
                <a:solidFill>
                  <a:schemeClr val="accent6">
                    <a:lumMod val="75000"/>
                  </a:schemeClr>
                </a:solidFill>
              </a:rPr>
              <a:t>: Canopy Growth</a:t>
            </a:r>
          </a:p>
        </p:txBody>
      </p:sp>
      <p:sp>
        <p:nvSpPr>
          <p:cNvPr id="3" name="Content Placeholder 2"/>
          <p:cNvSpPr>
            <a:spLocks noGrp="1"/>
          </p:cNvSpPr>
          <p:nvPr>
            <p:ph idx="1"/>
          </p:nvPr>
        </p:nvSpPr>
        <p:spPr>
          <a:xfrm>
            <a:off x="628650" y="1477963"/>
            <a:ext cx="7886700" cy="4699000"/>
          </a:xfrm>
        </p:spPr>
        <p:txBody>
          <a:bodyPr>
            <a:normAutofit fontScale="85000" lnSpcReduction="20000"/>
          </a:bodyPr>
          <a:lstStyle/>
          <a:p>
            <a:r>
              <a:rPr lang="en-US" dirty="0">
                <a:solidFill>
                  <a:srgbClr val="568E14"/>
                </a:solidFill>
              </a:rPr>
              <a:t>Canopy </a:t>
            </a:r>
            <a:r>
              <a:rPr lang="en-US" dirty="0" smtClean="0">
                <a:solidFill>
                  <a:srgbClr val="568E14"/>
                </a:solidFill>
              </a:rPr>
              <a:t>Growth Profile</a:t>
            </a:r>
            <a:r>
              <a:rPr lang="en-US" dirty="0"/>
              <a:t>:</a:t>
            </a:r>
            <a:r>
              <a:rPr lang="en-US" dirty="0" smtClean="0"/>
              <a:t> </a:t>
            </a:r>
            <a:endParaRPr lang="en-US" dirty="0"/>
          </a:p>
          <a:p>
            <a:pPr lvl="1"/>
            <a:r>
              <a:rPr lang="en-US" sz="1500" dirty="0">
                <a:latin typeface="+mj-lt"/>
              </a:rPr>
              <a:t>Market leader in Canadian cannabis industry: owns 36% of supply </a:t>
            </a:r>
            <a:r>
              <a:rPr lang="en-US" sz="1500" dirty="0" smtClean="0">
                <a:latin typeface="+mj-lt"/>
              </a:rPr>
              <a:t>contracts (1-3 years), </a:t>
            </a:r>
            <a:r>
              <a:rPr lang="en-US" sz="1500" dirty="0">
                <a:latin typeface="+mj-lt"/>
              </a:rPr>
              <a:t>30% of SKUs national </a:t>
            </a:r>
            <a:r>
              <a:rPr lang="en-US" sz="1500" dirty="0" smtClean="0">
                <a:latin typeface="+mj-lt"/>
              </a:rPr>
              <a:t>distribution</a:t>
            </a:r>
          </a:p>
          <a:p>
            <a:pPr lvl="1"/>
            <a:r>
              <a:rPr lang="en-US" sz="1500" dirty="0" smtClean="0">
                <a:latin typeface="+mj-lt"/>
              </a:rPr>
              <a:t>Largest legal cannabis production footprint in the world</a:t>
            </a:r>
            <a:endParaRPr lang="en-US" sz="1500" dirty="0">
              <a:latin typeface="+mj-lt"/>
            </a:endParaRPr>
          </a:p>
          <a:p>
            <a:pPr lvl="1"/>
            <a:r>
              <a:rPr lang="en-US" sz="1500" dirty="0">
                <a:latin typeface="+mj-lt"/>
              </a:rPr>
              <a:t>Revenue growth acceleration expected: consensus estimates $565M USD sales in 2020 -&gt; $1.4B in 2022</a:t>
            </a:r>
          </a:p>
          <a:p>
            <a:pPr lvl="1"/>
            <a:r>
              <a:rPr lang="en-US" sz="1500" dirty="0">
                <a:latin typeface="+mj-lt"/>
              </a:rPr>
              <a:t>Margin expansion from scaled production and increased distribution </a:t>
            </a:r>
          </a:p>
          <a:p>
            <a:pPr lvl="1"/>
            <a:r>
              <a:rPr lang="en-US" sz="1500" dirty="0">
                <a:latin typeface="+mj-lt"/>
              </a:rPr>
              <a:t>Targeting net income positive in 2022</a:t>
            </a:r>
          </a:p>
          <a:p>
            <a:pPr lvl="1"/>
            <a:r>
              <a:rPr lang="en-US" sz="1500" dirty="0">
                <a:latin typeface="+mj-lt"/>
              </a:rPr>
              <a:t>Medical products backed by clinical supported claims</a:t>
            </a:r>
          </a:p>
          <a:p>
            <a:pPr lvl="1"/>
            <a:r>
              <a:rPr lang="en-US" sz="1500" dirty="0">
                <a:latin typeface="+mj-lt"/>
              </a:rPr>
              <a:t>Patented key processing innovations</a:t>
            </a:r>
          </a:p>
          <a:p>
            <a:r>
              <a:rPr lang="en-US" dirty="0" smtClean="0">
                <a:solidFill>
                  <a:srgbClr val="568E14"/>
                </a:solidFill>
              </a:rPr>
              <a:t>Why Cannabis? </a:t>
            </a:r>
          </a:p>
          <a:p>
            <a:pPr lvl="1"/>
            <a:r>
              <a:rPr lang="en-US" sz="1500" dirty="0">
                <a:latin typeface="+mj-lt"/>
              </a:rPr>
              <a:t>Strategic long-term investment that should pay dividends as the Canadian adult use market sorts itself out and sales continue to ramp, in addition to the international medical opportunity</a:t>
            </a:r>
          </a:p>
          <a:p>
            <a:pPr lvl="1"/>
            <a:r>
              <a:rPr lang="en-US" sz="1500" dirty="0">
                <a:latin typeface="+mj-lt"/>
              </a:rPr>
              <a:t>Seen as “once in a century” disruptive market transition - market evolving quickly: could become $200B in global retail value in next 15 years</a:t>
            </a:r>
          </a:p>
          <a:p>
            <a:pPr lvl="1"/>
            <a:r>
              <a:rPr lang="en-US" sz="1500" dirty="0">
                <a:latin typeface="+mj-lt"/>
              </a:rPr>
              <a:t>Cannabis-based beverages are already in development in </a:t>
            </a:r>
            <a:r>
              <a:rPr lang="en-US" sz="1500" dirty="0" smtClean="0">
                <a:latin typeface="+mj-lt"/>
              </a:rPr>
              <a:t>Canada (with STZ partnership)</a:t>
            </a:r>
            <a:r>
              <a:rPr lang="en-US" dirty="0" smtClean="0"/>
              <a:t> </a:t>
            </a:r>
            <a:r>
              <a:rPr lang="en-US" sz="1500" dirty="0">
                <a:latin typeface="+mj-lt"/>
              </a:rPr>
              <a:t>and will launch in Q4 2019</a:t>
            </a:r>
          </a:p>
          <a:p>
            <a:r>
              <a:rPr lang="en-US" dirty="0" smtClean="0">
                <a:solidFill>
                  <a:srgbClr val="568E14"/>
                </a:solidFill>
              </a:rPr>
              <a:t>Deal Profile:</a:t>
            </a:r>
          </a:p>
          <a:p>
            <a:pPr lvl="1"/>
            <a:r>
              <a:rPr lang="en-US" sz="1500" dirty="0">
                <a:latin typeface="+mj-lt"/>
              </a:rPr>
              <a:t>Constellation invested $4B – ~</a:t>
            </a:r>
            <a:r>
              <a:rPr lang="en-US" sz="1500" dirty="0" smtClean="0">
                <a:latin typeface="+mj-lt"/>
              </a:rPr>
              <a:t>37% </a:t>
            </a:r>
            <a:r>
              <a:rPr lang="en-US" sz="1500" dirty="0">
                <a:latin typeface="+mj-lt"/>
              </a:rPr>
              <a:t>ownership: adding $60M in interest expenses ($0.25-30/share impact on $9.47 estimated EPS for FY19) </a:t>
            </a:r>
            <a:endParaRPr lang="en-US" sz="1500" dirty="0" smtClean="0">
              <a:latin typeface="+mj-lt"/>
            </a:endParaRPr>
          </a:p>
          <a:p>
            <a:pPr lvl="1"/>
            <a:r>
              <a:rPr lang="en-US" sz="1500" dirty="0" smtClean="0">
                <a:latin typeface="+mj-lt"/>
              </a:rPr>
              <a:t>Option to own 55% in 3 years</a:t>
            </a:r>
            <a:endParaRPr lang="en-US" sz="1500" dirty="0">
              <a:latin typeface="+mj-lt"/>
            </a:endParaRPr>
          </a:p>
          <a:p>
            <a:pPr lvl="1"/>
            <a:r>
              <a:rPr lang="en-US" sz="1500" dirty="0">
                <a:latin typeface="+mj-lt"/>
              </a:rPr>
              <a:t>STZ will nominate 4 board members out of </a:t>
            </a:r>
            <a:r>
              <a:rPr lang="en-US" sz="1500" dirty="0" smtClean="0">
                <a:latin typeface="+mj-lt"/>
              </a:rPr>
              <a:t>7</a:t>
            </a:r>
          </a:p>
          <a:p>
            <a:pPr lvl="1"/>
            <a:r>
              <a:rPr lang="en-US" sz="1500" dirty="0" smtClean="0">
                <a:latin typeface="+mj-lt"/>
              </a:rPr>
              <a:t>Should be accretive to STZ by FY21</a:t>
            </a:r>
            <a:endParaRPr lang="en-US" sz="1500" dirty="0">
              <a:latin typeface="+mj-lt"/>
            </a:endParaRP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D6DD25F-E528-4EBB-BBD5-4FB928859837}" type="slidenum">
              <a:rPr lang="en-US" altLang="en-US" smtClean="0"/>
              <a:pPr/>
              <a:t>17</a:t>
            </a:fld>
            <a:endParaRPr lang="en-US" altLang="en-US"/>
          </a:p>
        </p:txBody>
      </p:sp>
    </p:spTree>
    <p:extLst>
      <p:ext uri="{BB962C8B-B14F-4D97-AF65-F5344CB8AC3E}">
        <p14:creationId xmlns:p14="http://schemas.microsoft.com/office/powerpoint/2010/main" val="2015350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89A413-22CB-4C7A-9343-D372800CF30E}" type="slidenum">
              <a:rPr lang="en-US" altLang="en-US" smtClean="0"/>
              <a:pPr/>
              <a:t>18</a:t>
            </a:fld>
            <a:endParaRPr lang="en-US" altLang="en-US"/>
          </a:p>
        </p:txBody>
      </p:sp>
      <p:pic>
        <p:nvPicPr>
          <p:cNvPr id="3" name="Picture 2"/>
          <p:cNvPicPr>
            <a:picLocks noChangeAspect="1"/>
          </p:cNvPicPr>
          <p:nvPr/>
        </p:nvPicPr>
        <p:blipFill>
          <a:blip r:embed="rId2"/>
          <a:stretch>
            <a:fillRect/>
          </a:stretch>
        </p:blipFill>
        <p:spPr>
          <a:xfrm>
            <a:off x="1472652" y="2492376"/>
            <a:ext cx="6251713" cy="4229100"/>
          </a:xfrm>
          <a:prstGeom prst="rect">
            <a:avLst/>
          </a:prstGeom>
        </p:spPr>
      </p:pic>
      <p:pic>
        <p:nvPicPr>
          <p:cNvPr id="4" name="Picture 3"/>
          <p:cNvPicPr>
            <a:picLocks noChangeAspect="1"/>
          </p:cNvPicPr>
          <p:nvPr/>
        </p:nvPicPr>
        <p:blipFill>
          <a:blip r:embed="rId3"/>
          <a:stretch>
            <a:fillRect/>
          </a:stretch>
        </p:blipFill>
        <p:spPr>
          <a:xfrm>
            <a:off x="2438400" y="120826"/>
            <a:ext cx="3718882" cy="2371550"/>
          </a:xfrm>
          <a:prstGeom prst="rect">
            <a:avLst/>
          </a:prstGeom>
        </p:spPr>
      </p:pic>
    </p:spTree>
    <p:extLst>
      <p:ext uri="{BB962C8B-B14F-4D97-AF65-F5344CB8AC3E}">
        <p14:creationId xmlns:p14="http://schemas.microsoft.com/office/powerpoint/2010/main" val="401509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89A413-22CB-4C7A-9343-D372800CF30E}" type="slidenum">
              <a:rPr lang="en-US" altLang="en-US" smtClean="0"/>
              <a:pPr/>
              <a:t>19</a:t>
            </a:fld>
            <a:endParaRPr lang="en-US" altLang="en-US"/>
          </a:p>
        </p:txBody>
      </p:sp>
      <p:pic>
        <p:nvPicPr>
          <p:cNvPr id="3" name="Picture 2"/>
          <p:cNvPicPr>
            <a:picLocks noChangeAspect="1"/>
          </p:cNvPicPr>
          <p:nvPr/>
        </p:nvPicPr>
        <p:blipFill>
          <a:blip r:embed="rId2"/>
          <a:stretch>
            <a:fillRect/>
          </a:stretch>
        </p:blipFill>
        <p:spPr>
          <a:xfrm>
            <a:off x="0" y="100584"/>
            <a:ext cx="9144000" cy="6656832"/>
          </a:xfrm>
          <a:prstGeom prst="rect">
            <a:avLst/>
          </a:prstGeom>
        </p:spPr>
      </p:pic>
    </p:spTree>
    <p:extLst>
      <p:ext uri="{BB962C8B-B14F-4D97-AF65-F5344CB8AC3E}">
        <p14:creationId xmlns:p14="http://schemas.microsoft.com/office/powerpoint/2010/main" val="2906273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accent6">
                    <a:lumMod val="75000"/>
                  </a:schemeClr>
                </a:solidFill>
              </a:rPr>
              <a:t>How Did We Find the Idea?</a:t>
            </a:r>
          </a:p>
        </p:txBody>
      </p:sp>
      <p:sp>
        <p:nvSpPr>
          <p:cNvPr id="3" name="Content Placeholder 2"/>
          <p:cNvSpPr>
            <a:spLocks noGrp="1"/>
          </p:cNvSpPr>
          <p:nvPr>
            <p:ph idx="1"/>
          </p:nvPr>
        </p:nvSpPr>
        <p:spPr/>
        <p:txBody>
          <a:bodyPr>
            <a:normAutofit/>
          </a:bodyPr>
          <a:lstStyle/>
          <a:p>
            <a:pPr marL="0" indent="0">
              <a:buClr>
                <a:schemeClr val="accent6">
                  <a:lumMod val="60000"/>
                  <a:lumOff val="40000"/>
                </a:schemeClr>
              </a:buClr>
              <a:buNone/>
            </a:pPr>
            <a:endParaRPr lang="en-US" sz="1600" dirty="0">
              <a:latin typeface="+mj-lt"/>
              <a:ea typeface="Calibri" panose="020F0502020204030204" pitchFamily="34" charset="0"/>
              <a:cs typeface="Times New Roman" panose="02020603050405020304" pitchFamily="18" charset="0"/>
            </a:endParaRPr>
          </a:p>
          <a:p>
            <a:pPr>
              <a:buClr>
                <a:schemeClr val="accent6">
                  <a:lumMod val="60000"/>
                  <a:lumOff val="40000"/>
                </a:schemeClr>
              </a:buClr>
              <a:buFont typeface="Wingdings" panose="05000000000000000000" pitchFamily="2" charset="2"/>
              <a:buChar char="q"/>
            </a:pPr>
            <a:r>
              <a:rPr lang="en-US" sz="1600" dirty="0" smtClean="0">
                <a:latin typeface="+mj-lt"/>
                <a:ea typeface="Calibri" panose="020F0502020204030204" pitchFamily="34" charset="0"/>
                <a:cs typeface="Times New Roman" panose="02020603050405020304" pitchFamily="18" charset="0"/>
              </a:rPr>
              <a:t>Desire to add to consumer staples:</a:t>
            </a:r>
          </a:p>
          <a:p>
            <a:pPr lvl="1">
              <a:buClr>
                <a:schemeClr val="accent6">
                  <a:lumMod val="60000"/>
                  <a:lumOff val="40000"/>
                </a:schemeClr>
              </a:buClr>
              <a:buFont typeface="Wingdings" panose="05000000000000000000" pitchFamily="2" charset="2"/>
              <a:buChar char="q"/>
            </a:pPr>
            <a:r>
              <a:rPr lang="en-US" sz="1300" dirty="0" smtClean="0">
                <a:latin typeface="+mj-lt"/>
                <a:ea typeface="Calibri" panose="020F0502020204030204" pitchFamily="34" charset="0"/>
                <a:cs typeface="Times New Roman" panose="02020603050405020304" pitchFamily="18" charset="0"/>
              </a:rPr>
              <a:t>Valuation more attractive following drop in oil price (thus positive impact on margins)</a:t>
            </a:r>
          </a:p>
          <a:p>
            <a:pPr lvl="1">
              <a:buClr>
                <a:schemeClr val="accent6">
                  <a:lumMod val="60000"/>
                  <a:lumOff val="40000"/>
                </a:schemeClr>
              </a:buClr>
              <a:buFont typeface="Wingdings" panose="05000000000000000000" pitchFamily="2" charset="2"/>
              <a:buChar char="q"/>
            </a:pPr>
            <a:r>
              <a:rPr lang="en-US" sz="1300" dirty="0" smtClean="0">
                <a:latin typeface="+mj-lt"/>
                <a:ea typeface="Calibri" panose="020F0502020204030204" pitchFamily="34" charset="0"/>
                <a:cs typeface="Times New Roman" panose="02020603050405020304" pitchFamily="18" charset="0"/>
              </a:rPr>
              <a:t>Becoming more defensive at this stage of the economic cycle</a:t>
            </a:r>
          </a:p>
          <a:p>
            <a:pPr lvl="0">
              <a:buClr>
                <a:srgbClr val="70AD47">
                  <a:lumMod val="60000"/>
                  <a:lumOff val="40000"/>
                </a:srgbClr>
              </a:buClr>
              <a:buFont typeface="Wingdings" panose="05000000000000000000" pitchFamily="2" charset="2"/>
              <a:buChar char="q"/>
            </a:pPr>
            <a:r>
              <a:rPr lang="en-US" sz="1600" dirty="0">
                <a:solidFill>
                  <a:prstClr val="black"/>
                </a:solidFill>
                <a:latin typeface="Calibri Light" panose="020F0302020204030204"/>
                <a:ea typeface="Calibri" panose="020F0502020204030204" pitchFamily="34" charset="0"/>
                <a:cs typeface="Times New Roman" panose="02020603050405020304" pitchFamily="18" charset="0"/>
              </a:rPr>
              <a:t>Screened well</a:t>
            </a:r>
          </a:p>
          <a:p>
            <a:pPr>
              <a:buClr>
                <a:schemeClr val="accent6">
                  <a:lumMod val="60000"/>
                  <a:lumOff val="40000"/>
                </a:schemeClr>
              </a:buClr>
              <a:buFont typeface="Wingdings" panose="05000000000000000000" pitchFamily="2" charset="2"/>
              <a:buChar char="q"/>
            </a:pPr>
            <a:endParaRPr lang="en-US" sz="1600" dirty="0" smtClean="0">
              <a:latin typeface="+mj-lt"/>
              <a:ea typeface="Calibri" panose="020F0502020204030204" pitchFamily="34" charset="0"/>
              <a:cs typeface="Times New Roman" panose="02020603050405020304" pitchFamily="18" charset="0"/>
            </a:endParaRPr>
          </a:p>
          <a:p>
            <a:pPr>
              <a:buClr>
                <a:schemeClr val="accent6">
                  <a:lumMod val="60000"/>
                  <a:lumOff val="40000"/>
                </a:schemeClr>
              </a:buClr>
              <a:buFont typeface="Wingdings" panose="05000000000000000000" pitchFamily="2" charset="2"/>
              <a:buChar char="q"/>
            </a:pPr>
            <a:endParaRPr lang="en-US" sz="1600" dirty="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D6DD25F-E528-4EBB-BBD5-4FB928859837}" type="slidenum">
              <a:rPr lang="en-US" altLang="en-US" smtClean="0"/>
              <a:pPr/>
              <a:t>2</a:t>
            </a:fld>
            <a:endParaRPr lang="en-US" altLang="en-US"/>
          </a:p>
        </p:txBody>
      </p:sp>
    </p:spTree>
    <p:extLst>
      <p:ext uri="{BB962C8B-B14F-4D97-AF65-F5344CB8AC3E}">
        <p14:creationId xmlns:p14="http://schemas.microsoft.com/office/powerpoint/2010/main" val="2763160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89A413-22CB-4C7A-9343-D372800CF30E}" type="slidenum">
              <a:rPr lang="en-US" altLang="en-US" smtClean="0"/>
              <a:pPr/>
              <a:t>20</a:t>
            </a:fld>
            <a:endParaRPr lang="en-US" altLang="en-US"/>
          </a:p>
        </p:txBody>
      </p:sp>
      <p:pic>
        <p:nvPicPr>
          <p:cNvPr id="3" name="Picture 2"/>
          <p:cNvPicPr>
            <a:picLocks noChangeAspect="1"/>
          </p:cNvPicPr>
          <p:nvPr/>
        </p:nvPicPr>
        <p:blipFill>
          <a:blip r:embed="rId2"/>
          <a:stretch>
            <a:fillRect/>
          </a:stretch>
        </p:blipFill>
        <p:spPr>
          <a:xfrm>
            <a:off x="1219200" y="152400"/>
            <a:ext cx="6824662" cy="4526322"/>
          </a:xfrm>
          <a:prstGeom prst="rect">
            <a:avLst/>
          </a:prstGeom>
        </p:spPr>
      </p:pic>
      <p:pic>
        <p:nvPicPr>
          <p:cNvPr id="4" name="Picture 3"/>
          <p:cNvPicPr>
            <a:picLocks noChangeAspect="1"/>
          </p:cNvPicPr>
          <p:nvPr/>
        </p:nvPicPr>
        <p:blipFill>
          <a:blip r:embed="rId3"/>
          <a:stretch>
            <a:fillRect/>
          </a:stretch>
        </p:blipFill>
        <p:spPr>
          <a:xfrm>
            <a:off x="2895600" y="4678722"/>
            <a:ext cx="3200400" cy="1984248"/>
          </a:xfrm>
          <a:prstGeom prst="rect">
            <a:avLst/>
          </a:prstGeom>
        </p:spPr>
      </p:pic>
    </p:spTree>
    <p:extLst>
      <p:ext uri="{BB962C8B-B14F-4D97-AF65-F5344CB8AC3E}">
        <p14:creationId xmlns:p14="http://schemas.microsoft.com/office/powerpoint/2010/main" val="4188290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89A413-22CB-4C7A-9343-D372800CF30E}" type="slidenum">
              <a:rPr lang="en-US" altLang="en-US" smtClean="0"/>
              <a:pPr/>
              <a:t>21</a:t>
            </a:fld>
            <a:endParaRPr lang="en-US" altLang="en-US"/>
          </a:p>
        </p:txBody>
      </p:sp>
      <p:pic>
        <p:nvPicPr>
          <p:cNvPr id="3" name="Picture 2"/>
          <p:cNvPicPr>
            <a:picLocks noChangeAspect="1"/>
          </p:cNvPicPr>
          <p:nvPr/>
        </p:nvPicPr>
        <p:blipFill>
          <a:blip r:embed="rId2"/>
          <a:stretch>
            <a:fillRect/>
          </a:stretch>
        </p:blipFill>
        <p:spPr>
          <a:xfrm>
            <a:off x="-4119" y="3039253"/>
            <a:ext cx="9144000" cy="3317098"/>
          </a:xfrm>
          <a:prstGeom prst="rect">
            <a:avLst/>
          </a:prstGeom>
        </p:spPr>
      </p:pic>
      <p:pic>
        <p:nvPicPr>
          <p:cNvPr id="4" name="Picture 3"/>
          <p:cNvPicPr>
            <a:picLocks noChangeAspect="1"/>
          </p:cNvPicPr>
          <p:nvPr/>
        </p:nvPicPr>
        <p:blipFill>
          <a:blip r:embed="rId3"/>
          <a:stretch>
            <a:fillRect/>
          </a:stretch>
        </p:blipFill>
        <p:spPr>
          <a:xfrm>
            <a:off x="228600" y="685800"/>
            <a:ext cx="5105400" cy="1143462"/>
          </a:xfrm>
          <a:prstGeom prst="rect">
            <a:avLst/>
          </a:prstGeom>
        </p:spPr>
      </p:pic>
      <p:pic>
        <p:nvPicPr>
          <p:cNvPr id="6" name="Picture 5"/>
          <p:cNvPicPr>
            <a:picLocks noChangeAspect="1"/>
          </p:cNvPicPr>
          <p:nvPr/>
        </p:nvPicPr>
        <p:blipFill>
          <a:blip r:embed="rId4"/>
          <a:stretch>
            <a:fillRect/>
          </a:stretch>
        </p:blipFill>
        <p:spPr>
          <a:xfrm>
            <a:off x="5334000" y="130121"/>
            <a:ext cx="3619500" cy="2505075"/>
          </a:xfrm>
          <a:prstGeom prst="rect">
            <a:avLst/>
          </a:prstGeom>
        </p:spPr>
      </p:pic>
    </p:spTree>
    <p:extLst>
      <p:ext uri="{BB962C8B-B14F-4D97-AF65-F5344CB8AC3E}">
        <p14:creationId xmlns:p14="http://schemas.microsoft.com/office/powerpoint/2010/main" val="2237385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522"/>
            <a:ext cx="7886700" cy="1325563"/>
          </a:xfrm>
        </p:spPr>
        <p:txBody>
          <a:bodyPr/>
          <a:lstStyle/>
          <a:p>
            <a:pPr algn="ctr">
              <a:defRPr/>
            </a:pPr>
            <a:r>
              <a:rPr lang="en-US" sz="2800" b="1" dirty="0">
                <a:solidFill>
                  <a:schemeClr val="accent6">
                    <a:lumMod val="75000"/>
                  </a:schemeClr>
                </a:solidFill>
              </a:rPr>
              <a:t>Capital</a:t>
            </a:r>
            <a:r>
              <a:rPr lang="en-US" sz="2800" dirty="0" smtClean="0">
                <a:solidFill>
                  <a:schemeClr val="bg2">
                    <a:lumMod val="10000"/>
                  </a:schemeClr>
                </a:solidFill>
              </a:rPr>
              <a:t> </a:t>
            </a:r>
            <a:r>
              <a:rPr lang="en-US" sz="2800" b="1" dirty="0">
                <a:solidFill>
                  <a:schemeClr val="accent6">
                    <a:lumMod val="75000"/>
                  </a:schemeClr>
                </a:solidFill>
              </a:rPr>
              <a:t>Allocation Overview</a:t>
            </a:r>
          </a:p>
        </p:txBody>
      </p:sp>
      <p:sp>
        <p:nvSpPr>
          <p:cNvPr id="12390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eaLnBrk="1" hangingPunct="1">
              <a:lnSpc>
                <a:spcPct val="90000"/>
              </a:lnSpc>
              <a:spcBef>
                <a:spcPct val="0"/>
              </a:spcBef>
              <a:buClrTx/>
              <a:buSzTx/>
              <a:buFontTx/>
              <a:buNone/>
            </a:pPr>
            <a:fld id="{95EE6724-3B11-49A1-90AC-2339B0CE7015}" type="slidenum">
              <a:rPr lang="en-US" altLang="en-US" sz="1100">
                <a:solidFill>
                  <a:schemeClr val="bg1"/>
                </a:solidFill>
                <a:latin typeface="Arial" panose="020B0604020202020204" pitchFamily="34" charset="0"/>
              </a:rPr>
              <a:pPr eaLnBrk="1" hangingPunct="1">
                <a:lnSpc>
                  <a:spcPct val="90000"/>
                </a:lnSpc>
                <a:spcBef>
                  <a:spcPct val="0"/>
                </a:spcBef>
                <a:buClrTx/>
                <a:buSzTx/>
                <a:buFontTx/>
                <a:buNone/>
              </a:pPr>
              <a:t>22</a:t>
            </a:fld>
            <a:endParaRPr lang="en-US" altLang="en-US" sz="1100" dirty="0">
              <a:solidFill>
                <a:schemeClr val="bg1"/>
              </a:solidFill>
              <a:latin typeface="Arial" panose="020B0604020202020204" pitchFamily="34" charset="0"/>
            </a:endParaRPr>
          </a:p>
        </p:txBody>
      </p:sp>
      <p:sp>
        <p:nvSpPr>
          <p:cNvPr id="12" name="Content Placeholder 3"/>
          <p:cNvSpPr>
            <a:spLocks noGrp="1"/>
          </p:cNvSpPr>
          <p:nvPr>
            <p:ph idx="1"/>
          </p:nvPr>
        </p:nvSpPr>
        <p:spPr>
          <a:xfrm>
            <a:off x="628650" y="1469917"/>
            <a:ext cx="8153400" cy="4886434"/>
          </a:xfrm>
        </p:spPr>
        <p:txBody>
          <a:bodyPr>
            <a:normAutofit/>
          </a:bodyPr>
          <a:lstStyle/>
          <a:p>
            <a:pPr>
              <a:buClr>
                <a:schemeClr val="accent6">
                  <a:lumMod val="75000"/>
                </a:schemeClr>
              </a:buClr>
              <a:buFont typeface="Wingdings" panose="05000000000000000000" pitchFamily="2" charset="2"/>
              <a:buChar char="q"/>
            </a:pPr>
            <a:r>
              <a:rPr lang="en-US" sz="1600" dirty="0" smtClean="0">
                <a:latin typeface="+mj-lt"/>
              </a:rPr>
              <a:t>The company prioritizes investing in:</a:t>
            </a:r>
          </a:p>
          <a:p>
            <a:pPr marL="685800" lvl="1" indent="-342900">
              <a:buClr>
                <a:schemeClr val="accent6">
                  <a:lumMod val="75000"/>
                </a:schemeClr>
              </a:buClr>
              <a:buFont typeface="+mj-lt"/>
              <a:buAutoNum type="arabicPeriod"/>
            </a:pPr>
            <a:r>
              <a:rPr lang="en-US" sz="1200" dirty="0" smtClean="0">
                <a:latin typeface="+mj-lt"/>
              </a:rPr>
              <a:t>Growth in the business </a:t>
            </a:r>
          </a:p>
          <a:p>
            <a:pPr marL="685800" lvl="1" indent="-342900">
              <a:buClr>
                <a:schemeClr val="accent6">
                  <a:lumMod val="75000"/>
                </a:schemeClr>
              </a:buClr>
              <a:buFont typeface="+mj-lt"/>
              <a:buAutoNum type="arabicPeriod"/>
            </a:pPr>
            <a:r>
              <a:rPr lang="en-US" sz="1200" dirty="0" smtClean="0">
                <a:latin typeface="+mj-lt"/>
              </a:rPr>
              <a:t>Deleveraging the balance </a:t>
            </a:r>
            <a:r>
              <a:rPr lang="en-US" sz="1200" dirty="0" smtClean="0">
                <a:latin typeface="+mj-lt"/>
              </a:rPr>
              <a:t>sheet: </a:t>
            </a:r>
            <a:r>
              <a:rPr lang="en-US" sz="1200" dirty="0">
                <a:latin typeface="+mj-lt"/>
              </a:rPr>
              <a:t>3.6x </a:t>
            </a:r>
            <a:r>
              <a:rPr lang="en-US" sz="1200" dirty="0" smtClean="0">
                <a:latin typeface="+mj-lt"/>
              </a:rPr>
              <a:t>net debt/EBITDA as </a:t>
            </a:r>
            <a:r>
              <a:rPr lang="en-US" sz="1200" dirty="0">
                <a:latin typeface="+mj-lt"/>
              </a:rPr>
              <a:t>of Q2 FY19, going back to mid 4x once Canopy deal is done</a:t>
            </a:r>
            <a:endParaRPr lang="en-US" sz="1200" dirty="0" smtClean="0">
              <a:latin typeface="+mj-lt"/>
            </a:endParaRPr>
          </a:p>
          <a:p>
            <a:pPr marL="685800" lvl="1" indent="-342900">
              <a:buClr>
                <a:schemeClr val="accent6">
                  <a:lumMod val="75000"/>
                </a:schemeClr>
              </a:buClr>
              <a:buFont typeface="+mj-lt"/>
              <a:buAutoNum type="arabicPeriod"/>
            </a:pPr>
            <a:r>
              <a:rPr lang="en-US" sz="1200" dirty="0" smtClean="0">
                <a:latin typeface="+mj-lt"/>
              </a:rPr>
              <a:t>Increasing the </a:t>
            </a:r>
            <a:r>
              <a:rPr lang="en-US" sz="1200" dirty="0" smtClean="0">
                <a:latin typeface="+mj-lt"/>
              </a:rPr>
              <a:t>dividend: </a:t>
            </a:r>
            <a:r>
              <a:rPr lang="en-US" sz="1200" dirty="0">
                <a:latin typeface="+mj-lt"/>
              </a:rPr>
              <a:t>Dividend yield of 1.5%. Payout ratio target of 30</a:t>
            </a:r>
            <a:r>
              <a:rPr lang="en-US" sz="1200" dirty="0" smtClean="0">
                <a:latin typeface="+mj-lt"/>
              </a:rPr>
              <a:t>% (current mid-teens)</a:t>
            </a:r>
            <a:endParaRPr lang="en-US" sz="1200" dirty="0">
              <a:latin typeface="+mj-lt"/>
            </a:endParaRPr>
          </a:p>
          <a:p>
            <a:pPr marL="685800" lvl="1" indent="-342900">
              <a:buClr>
                <a:schemeClr val="accent6">
                  <a:lumMod val="75000"/>
                </a:schemeClr>
              </a:buClr>
              <a:buFont typeface="+mj-lt"/>
              <a:buAutoNum type="arabicPeriod"/>
            </a:pPr>
            <a:endParaRPr lang="en-US" sz="1200" dirty="0" smtClean="0">
              <a:latin typeface="+mj-lt"/>
            </a:endParaRPr>
          </a:p>
          <a:p>
            <a:pPr>
              <a:buFont typeface="Wingdings" panose="05000000000000000000" pitchFamily="2" charset="2"/>
              <a:buChar char="q"/>
            </a:pPr>
            <a:r>
              <a:rPr lang="en-US" sz="1600" u="sng" dirty="0" smtClean="0">
                <a:solidFill>
                  <a:schemeClr val="accent6">
                    <a:lumMod val="75000"/>
                  </a:schemeClr>
                </a:solidFill>
                <a:latin typeface="+mj-lt"/>
              </a:rPr>
              <a:t>Buybacks</a:t>
            </a:r>
            <a:r>
              <a:rPr lang="en-US" sz="1600" dirty="0" smtClean="0">
                <a:latin typeface="+mj-lt"/>
              </a:rPr>
              <a:t>: priority on strategic investments rather than share repurchases</a:t>
            </a:r>
          </a:p>
          <a:p>
            <a:pPr>
              <a:buFont typeface="Wingdings" panose="05000000000000000000" pitchFamily="2" charset="2"/>
              <a:buChar char="q"/>
            </a:pPr>
            <a:endParaRPr lang="en-US" sz="1600" u="sng" dirty="0" smtClean="0">
              <a:solidFill>
                <a:schemeClr val="accent6">
                  <a:lumMod val="75000"/>
                </a:schemeClr>
              </a:solidFill>
              <a:latin typeface="+mj-lt"/>
            </a:endParaRPr>
          </a:p>
          <a:p>
            <a:pPr>
              <a:buFont typeface="Wingdings" panose="05000000000000000000" pitchFamily="2" charset="2"/>
              <a:buChar char="q"/>
            </a:pPr>
            <a:r>
              <a:rPr lang="en-US" sz="1600" u="sng" dirty="0" smtClean="0">
                <a:solidFill>
                  <a:schemeClr val="accent6">
                    <a:lumMod val="75000"/>
                  </a:schemeClr>
                </a:solidFill>
                <a:latin typeface="+mj-lt"/>
              </a:rPr>
              <a:t>Capex</a:t>
            </a:r>
            <a:endParaRPr lang="en-US" sz="1600" dirty="0" smtClean="0">
              <a:latin typeface="+mj-lt"/>
            </a:endParaRPr>
          </a:p>
          <a:p>
            <a:r>
              <a:rPr lang="en-US" sz="1600" dirty="0" smtClean="0">
                <a:latin typeface="+mj-lt"/>
              </a:rPr>
              <a:t>Between FY14-17, STZ spent over </a:t>
            </a:r>
            <a:r>
              <a:rPr lang="en-US" sz="1600" dirty="0">
                <a:latin typeface="+mj-lt"/>
              </a:rPr>
              <a:t>$2.3 </a:t>
            </a:r>
            <a:r>
              <a:rPr lang="en-US" sz="1600" dirty="0" smtClean="0">
                <a:latin typeface="+mj-lt"/>
              </a:rPr>
              <a:t>billion (17.4% of last 3 years beer sales) to </a:t>
            </a:r>
            <a:r>
              <a:rPr lang="en-US" sz="1600" dirty="0">
                <a:latin typeface="+mj-lt"/>
              </a:rPr>
              <a:t>support growth </a:t>
            </a:r>
            <a:r>
              <a:rPr lang="en-US" sz="1600" dirty="0" smtClean="0">
                <a:latin typeface="+mj-lt"/>
              </a:rPr>
              <a:t>and development </a:t>
            </a:r>
            <a:r>
              <a:rPr lang="en-US" sz="1600" dirty="0">
                <a:latin typeface="+mj-lt"/>
              </a:rPr>
              <a:t>of the US beer </a:t>
            </a:r>
            <a:r>
              <a:rPr lang="en-US" sz="1600" dirty="0" smtClean="0">
                <a:latin typeface="+mj-lt"/>
              </a:rPr>
              <a:t>business:</a:t>
            </a:r>
          </a:p>
          <a:p>
            <a:pPr lvl="1"/>
            <a:r>
              <a:rPr lang="en-US" sz="1400" dirty="0" smtClean="0">
                <a:latin typeface="+mj-lt"/>
              </a:rPr>
              <a:t>Increased capacity in breweries: new capacity coming in stages until FY21 (Mexicali scheduled for Dec 2019)</a:t>
            </a:r>
          </a:p>
          <a:p>
            <a:pPr lvl="1"/>
            <a:r>
              <a:rPr lang="en-US" sz="1400" dirty="0" smtClean="0">
                <a:latin typeface="+mj-lt"/>
              </a:rPr>
              <a:t>Build glass furnace</a:t>
            </a:r>
          </a:p>
          <a:p>
            <a:r>
              <a:rPr lang="en-US" sz="1600" dirty="0" smtClean="0">
                <a:latin typeface="+mj-lt"/>
              </a:rPr>
              <a:t>Inflection </a:t>
            </a:r>
            <a:r>
              <a:rPr lang="en-US" sz="1600" dirty="0">
                <a:latin typeface="+mj-lt"/>
              </a:rPr>
              <a:t>in </a:t>
            </a:r>
            <a:r>
              <a:rPr lang="en-US" sz="1600" dirty="0" smtClean="0">
                <a:latin typeface="+mj-lt"/>
              </a:rPr>
              <a:t>capital spending (lower) </a:t>
            </a:r>
            <a:r>
              <a:rPr lang="en-US" sz="1600" dirty="0">
                <a:latin typeface="+mj-lt"/>
              </a:rPr>
              <a:t>is </a:t>
            </a:r>
            <a:r>
              <a:rPr lang="en-US" sz="1600" dirty="0" smtClean="0">
                <a:latin typeface="+mj-lt"/>
              </a:rPr>
              <a:t>coming: these recent capacity </a:t>
            </a:r>
            <a:r>
              <a:rPr lang="en-US" sz="1600" dirty="0">
                <a:latin typeface="+mj-lt"/>
              </a:rPr>
              <a:t>investments should support higher volumes through FY24 </a:t>
            </a:r>
            <a:r>
              <a:rPr lang="en-US" sz="1600" dirty="0" smtClean="0">
                <a:latin typeface="+mj-lt"/>
              </a:rPr>
              <a:t>without incurring </a:t>
            </a:r>
            <a:r>
              <a:rPr lang="en-US" sz="1600" dirty="0">
                <a:latin typeface="+mj-lt"/>
              </a:rPr>
              <a:t>the need for incremental </a:t>
            </a:r>
            <a:r>
              <a:rPr lang="en-US" sz="1600" dirty="0" smtClean="0">
                <a:latin typeface="+mj-lt"/>
              </a:rPr>
              <a:t>investments</a:t>
            </a:r>
          </a:p>
        </p:txBody>
      </p:sp>
      <p:sp>
        <p:nvSpPr>
          <p:cNvPr id="7" name="Content Placeholder 3"/>
          <p:cNvSpPr txBox="1">
            <a:spLocks/>
          </p:cNvSpPr>
          <p:nvPr/>
        </p:nvSpPr>
        <p:spPr>
          <a:xfrm>
            <a:off x="628650" y="3886201"/>
            <a:ext cx="8153400" cy="457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sz="1800" dirty="0">
              <a:solidFill>
                <a:srgbClr val="000000"/>
              </a:solidFill>
            </a:endParaRPr>
          </a:p>
        </p:txBody>
      </p:sp>
    </p:spTree>
    <p:extLst>
      <p:ext uri="{BB962C8B-B14F-4D97-AF65-F5344CB8AC3E}">
        <p14:creationId xmlns:p14="http://schemas.microsoft.com/office/powerpoint/2010/main" val="3622754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accent6">
                    <a:lumMod val="75000"/>
                  </a:schemeClr>
                </a:solidFill>
              </a:rPr>
              <a:t>Free Cash </a:t>
            </a:r>
            <a:r>
              <a:rPr lang="en-US" sz="2800" b="1" dirty="0" smtClean="0">
                <a:solidFill>
                  <a:schemeClr val="accent6">
                    <a:lumMod val="75000"/>
                  </a:schemeClr>
                </a:solidFill>
              </a:rPr>
              <a:t>Flow: 2019 growth driven by OCF growth &amp; Capex moderation</a:t>
            </a:r>
            <a:endParaRPr lang="en-US" sz="2800" b="1" dirty="0">
              <a:solidFill>
                <a:schemeClr val="accent6">
                  <a:lumMod val="75000"/>
                </a:schemeClr>
              </a:solidFill>
            </a:endParaRPr>
          </a:p>
        </p:txBody>
      </p:sp>
      <p:pic>
        <p:nvPicPr>
          <p:cNvPr id="5" name="Content Placeholder 4"/>
          <p:cNvPicPr>
            <a:picLocks noGrp="1" noChangeAspect="1"/>
          </p:cNvPicPr>
          <p:nvPr>
            <p:ph idx="1"/>
          </p:nvPr>
        </p:nvPicPr>
        <p:blipFill>
          <a:blip r:embed="rId2"/>
          <a:stretch>
            <a:fillRect/>
          </a:stretch>
        </p:blipFill>
        <p:spPr>
          <a:xfrm>
            <a:off x="1406152" y="1825625"/>
            <a:ext cx="6331696" cy="4351338"/>
          </a:xfrm>
          <a:prstGeom prst="rect">
            <a:avLst/>
          </a:prstGeom>
        </p:spPr>
      </p:pic>
      <p:sp>
        <p:nvSpPr>
          <p:cNvPr id="4" name="Slide Number Placeholder 3"/>
          <p:cNvSpPr>
            <a:spLocks noGrp="1"/>
          </p:cNvSpPr>
          <p:nvPr>
            <p:ph type="sldNum" sz="quarter" idx="12"/>
          </p:nvPr>
        </p:nvSpPr>
        <p:spPr/>
        <p:txBody>
          <a:bodyPr/>
          <a:lstStyle/>
          <a:p>
            <a:fld id="{3D6DD25F-E528-4EBB-BBD5-4FB928859837}" type="slidenum">
              <a:rPr lang="en-US" altLang="en-US" smtClean="0"/>
              <a:pPr/>
              <a:t>23</a:t>
            </a:fld>
            <a:endParaRPr lang="en-US" altLang="en-US"/>
          </a:p>
        </p:txBody>
      </p:sp>
    </p:spTree>
    <p:extLst>
      <p:ext uri="{BB962C8B-B14F-4D97-AF65-F5344CB8AC3E}">
        <p14:creationId xmlns:p14="http://schemas.microsoft.com/office/powerpoint/2010/main" val="3640203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1"/>
            <a:ext cx="7886700" cy="533400"/>
          </a:xfrm>
        </p:spPr>
        <p:txBody>
          <a:bodyPr>
            <a:normAutofit/>
          </a:bodyPr>
          <a:lstStyle/>
          <a:p>
            <a:pPr algn="ctr">
              <a:defRPr/>
            </a:pPr>
            <a:r>
              <a:rPr lang="en-US" sz="2800" b="1" dirty="0">
                <a:solidFill>
                  <a:schemeClr val="accent6">
                    <a:lumMod val="75000"/>
                  </a:schemeClr>
                </a:solidFill>
              </a:rPr>
              <a:t>Valuation: P/E Multiples Analysis</a:t>
            </a:r>
          </a:p>
        </p:txBody>
      </p:sp>
      <p:sp>
        <p:nvSpPr>
          <p:cNvPr id="14" name="Content Placeholder 2"/>
          <p:cNvSpPr>
            <a:spLocks noGrp="1"/>
          </p:cNvSpPr>
          <p:nvPr>
            <p:ph idx="1"/>
          </p:nvPr>
        </p:nvSpPr>
        <p:spPr>
          <a:xfrm>
            <a:off x="112315" y="609600"/>
            <a:ext cx="8919369" cy="5456850"/>
          </a:xfrm>
        </p:spPr>
        <p:txBody>
          <a:bodyPr>
            <a:normAutofit/>
          </a:bodyPr>
          <a:lstStyle/>
          <a:p>
            <a:pPr>
              <a:defRPr/>
            </a:pPr>
            <a:endParaRPr lang="en-US" altLang="en-US" sz="1600" dirty="0" smtClean="0">
              <a:solidFill>
                <a:schemeClr val="bg2">
                  <a:lumMod val="10000"/>
                </a:schemeClr>
              </a:solidFill>
            </a:endParaRPr>
          </a:p>
          <a:p>
            <a:pPr>
              <a:defRPr/>
            </a:pPr>
            <a:endParaRPr lang="en-US" altLang="en-US" sz="1600" dirty="0" smtClean="0">
              <a:solidFill>
                <a:schemeClr val="bg2">
                  <a:lumMod val="10000"/>
                </a:schemeClr>
              </a:solidFill>
            </a:endParaRPr>
          </a:p>
          <a:p>
            <a:pPr>
              <a:defRPr/>
            </a:pPr>
            <a:endParaRPr lang="en-US" altLang="en-US" sz="1600" dirty="0">
              <a:solidFill>
                <a:schemeClr val="bg2">
                  <a:lumMod val="10000"/>
                </a:schemeClr>
              </a:solidFill>
            </a:endParaRPr>
          </a:p>
          <a:p>
            <a:pPr marL="0" indent="0">
              <a:buNone/>
              <a:defRPr/>
            </a:pPr>
            <a:endParaRPr lang="en-US" altLang="en-US" sz="1600" u="sng" dirty="0" smtClean="0">
              <a:solidFill>
                <a:schemeClr val="bg2">
                  <a:lumMod val="10000"/>
                </a:schemeClr>
              </a:solidFill>
            </a:endParaRPr>
          </a:p>
          <a:p>
            <a:pPr marL="0" indent="0">
              <a:buNone/>
              <a:defRPr/>
            </a:pPr>
            <a:endParaRPr lang="en-US" altLang="en-US" sz="1600" u="sng" dirty="0" smtClean="0">
              <a:solidFill>
                <a:schemeClr val="bg2">
                  <a:lumMod val="10000"/>
                </a:schemeClr>
              </a:solidFill>
            </a:endParaRPr>
          </a:p>
        </p:txBody>
      </p:sp>
      <p:sp>
        <p:nvSpPr>
          <p:cNvPr id="12390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eaLnBrk="1" hangingPunct="1">
              <a:lnSpc>
                <a:spcPct val="90000"/>
              </a:lnSpc>
              <a:spcBef>
                <a:spcPct val="0"/>
              </a:spcBef>
              <a:buClrTx/>
              <a:buSzTx/>
              <a:buFontTx/>
              <a:buNone/>
            </a:pPr>
            <a:fld id="{95EE6724-3B11-49A1-90AC-2339B0CE7015}" type="slidenum">
              <a:rPr lang="en-US" altLang="en-US" sz="1100">
                <a:solidFill>
                  <a:schemeClr val="bg1"/>
                </a:solidFill>
                <a:latin typeface="Arial" panose="020B0604020202020204" pitchFamily="34" charset="0"/>
              </a:rPr>
              <a:pPr eaLnBrk="1" hangingPunct="1">
                <a:lnSpc>
                  <a:spcPct val="90000"/>
                </a:lnSpc>
                <a:spcBef>
                  <a:spcPct val="0"/>
                </a:spcBef>
                <a:buClrTx/>
                <a:buSzTx/>
                <a:buFontTx/>
                <a:buNone/>
              </a:pPr>
              <a:t>24</a:t>
            </a:fld>
            <a:endParaRPr lang="en-US" altLang="en-US" sz="1100">
              <a:solidFill>
                <a:schemeClr val="bg1"/>
              </a:solidFill>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533400" y="649655"/>
            <a:ext cx="7981950" cy="6048375"/>
          </a:xfrm>
          <a:prstGeom prst="rect">
            <a:avLst/>
          </a:prstGeom>
        </p:spPr>
      </p:pic>
    </p:spTree>
    <p:extLst>
      <p:ext uri="{BB962C8B-B14F-4D97-AF65-F5344CB8AC3E}">
        <p14:creationId xmlns:p14="http://schemas.microsoft.com/office/powerpoint/2010/main" val="3974740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2800" b="1" dirty="0">
                <a:solidFill>
                  <a:schemeClr val="accent6">
                    <a:lumMod val="75000"/>
                  </a:schemeClr>
                </a:solidFill>
              </a:rPr>
              <a:t>Investment Risks</a:t>
            </a:r>
          </a:p>
        </p:txBody>
      </p:sp>
      <p:sp>
        <p:nvSpPr>
          <p:cNvPr id="14" name="Content Placeholder 2"/>
          <p:cNvSpPr>
            <a:spLocks noGrp="1"/>
          </p:cNvSpPr>
          <p:nvPr>
            <p:ph idx="1"/>
          </p:nvPr>
        </p:nvSpPr>
        <p:spPr/>
        <p:txBody>
          <a:bodyPr>
            <a:normAutofit/>
          </a:bodyPr>
          <a:lstStyle/>
          <a:p>
            <a:pPr lvl="1"/>
            <a:r>
              <a:rPr lang="en-US" sz="1600" dirty="0" smtClean="0">
                <a:latin typeface="+mj-lt"/>
              </a:rPr>
              <a:t>Regulation risks with cannabis in US</a:t>
            </a:r>
          </a:p>
          <a:p>
            <a:pPr lvl="1"/>
            <a:endParaRPr lang="en-US" sz="1600" dirty="0">
              <a:latin typeface="+mj-lt"/>
            </a:endParaRPr>
          </a:p>
          <a:p>
            <a:pPr lvl="1"/>
            <a:r>
              <a:rPr lang="en-US" sz="1600" dirty="0">
                <a:latin typeface="+mj-lt"/>
              </a:rPr>
              <a:t>The Sands family holds the majority of the company’s Class B convertible stock, which grants its owners 10 times the voting rights of Class A shareholders. As such, the Sands family has the majority of voting power, which creates potential for the company to act counter to the interests of minority shareholders. Still, the firm has historically acted in the best interests of shareholders, as evidenced by its excess returns on invested </a:t>
            </a:r>
            <a:r>
              <a:rPr lang="en-US" sz="1600" dirty="0" smtClean="0">
                <a:latin typeface="+mj-lt"/>
              </a:rPr>
              <a:t>capital</a:t>
            </a:r>
          </a:p>
          <a:p>
            <a:pPr lvl="1"/>
            <a:endParaRPr lang="en-US" sz="1600" dirty="0">
              <a:latin typeface="+mj-lt"/>
            </a:endParaRPr>
          </a:p>
          <a:p>
            <a:pPr lvl="1"/>
            <a:r>
              <a:rPr lang="en-US" sz="1600" dirty="0" smtClean="0">
                <a:latin typeface="+mj-lt"/>
              </a:rPr>
              <a:t>Major slow down in Mexican beer consumption</a:t>
            </a:r>
          </a:p>
          <a:p>
            <a:pPr lvl="0">
              <a:buClr>
                <a:schemeClr val="accent6">
                  <a:lumMod val="60000"/>
                  <a:lumOff val="40000"/>
                </a:schemeClr>
              </a:buClr>
              <a:buFont typeface="Wingdings" panose="05000000000000000000" pitchFamily="2" charset="2"/>
              <a:buChar char="q"/>
            </a:pPr>
            <a:endParaRPr lang="en-US" sz="1600" dirty="0">
              <a:latin typeface="+mj-lt"/>
              <a:ea typeface="Calibri" panose="020F0502020204030204" pitchFamily="34" charset="0"/>
              <a:cs typeface="Times New Roman" panose="02020603050405020304" pitchFamily="18" charset="0"/>
            </a:endParaRPr>
          </a:p>
          <a:p>
            <a:pPr lvl="1"/>
            <a:endParaRPr lang="en-US" sz="1600" dirty="0">
              <a:latin typeface="+mj-lt"/>
            </a:endParaRPr>
          </a:p>
          <a:p>
            <a:pPr lvl="1">
              <a:defRPr/>
            </a:pPr>
            <a:endParaRPr lang="en-US" altLang="en-US" sz="1600" dirty="0" smtClean="0">
              <a:solidFill>
                <a:schemeClr val="bg2">
                  <a:lumMod val="10000"/>
                </a:schemeClr>
              </a:solidFill>
              <a:latin typeface="+mj-lt"/>
            </a:endParaRPr>
          </a:p>
          <a:p>
            <a:pPr>
              <a:defRPr/>
            </a:pPr>
            <a:endParaRPr lang="en-US" altLang="en-US" sz="2000" dirty="0">
              <a:solidFill>
                <a:schemeClr val="bg2">
                  <a:lumMod val="10000"/>
                </a:schemeClr>
              </a:solidFill>
            </a:endParaRPr>
          </a:p>
          <a:p>
            <a:pPr marL="0" indent="0">
              <a:buNone/>
              <a:defRPr/>
            </a:pPr>
            <a:endParaRPr lang="en-US" altLang="en-US" sz="1600" u="sng" dirty="0" smtClean="0">
              <a:solidFill>
                <a:schemeClr val="bg2">
                  <a:lumMod val="10000"/>
                </a:schemeClr>
              </a:solidFill>
            </a:endParaRPr>
          </a:p>
          <a:p>
            <a:pPr marL="0" indent="0">
              <a:buNone/>
              <a:defRPr/>
            </a:pPr>
            <a:endParaRPr lang="en-US" altLang="en-US" sz="1600" u="sng" dirty="0" smtClean="0">
              <a:solidFill>
                <a:schemeClr val="bg2">
                  <a:lumMod val="10000"/>
                </a:schemeClr>
              </a:solidFill>
            </a:endParaRPr>
          </a:p>
        </p:txBody>
      </p:sp>
      <p:sp>
        <p:nvSpPr>
          <p:cNvPr id="12390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eaLnBrk="1" hangingPunct="1">
              <a:lnSpc>
                <a:spcPct val="90000"/>
              </a:lnSpc>
              <a:spcBef>
                <a:spcPct val="0"/>
              </a:spcBef>
              <a:buClrTx/>
              <a:buSzTx/>
              <a:buFontTx/>
              <a:buNone/>
            </a:pPr>
            <a:fld id="{95EE6724-3B11-49A1-90AC-2339B0CE7015}" type="slidenum">
              <a:rPr lang="en-US" altLang="en-US" sz="1100">
                <a:solidFill>
                  <a:schemeClr val="bg1"/>
                </a:solidFill>
                <a:latin typeface="Arial" panose="020B0604020202020204" pitchFamily="34" charset="0"/>
              </a:rPr>
              <a:pPr eaLnBrk="1" hangingPunct="1">
                <a:lnSpc>
                  <a:spcPct val="90000"/>
                </a:lnSpc>
                <a:spcBef>
                  <a:spcPct val="0"/>
                </a:spcBef>
                <a:buClrTx/>
                <a:buSzTx/>
                <a:buFontTx/>
                <a:buNone/>
              </a:pPr>
              <a:t>25</a:t>
            </a:fld>
            <a:endParaRPr lang="en-US" altLang="en-US" sz="1100">
              <a:solidFill>
                <a:schemeClr val="bg1"/>
              </a:solidFill>
              <a:latin typeface="Arial" panose="020B0604020202020204" pitchFamily="34" charset="0"/>
            </a:endParaRPr>
          </a:p>
        </p:txBody>
      </p:sp>
    </p:spTree>
    <p:extLst>
      <p:ext uri="{BB962C8B-B14F-4D97-AF65-F5344CB8AC3E}">
        <p14:creationId xmlns:p14="http://schemas.microsoft.com/office/powerpoint/2010/main" val="3917183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rgbClr val="568E14"/>
                </a:solidFill>
              </a:rPr>
              <a:t>Conclusion</a:t>
            </a:r>
            <a:endParaRPr lang="en-US" sz="2800" b="1" dirty="0">
              <a:solidFill>
                <a:srgbClr val="568E14"/>
              </a:solidFill>
            </a:endParaRPr>
          </a:p>
        </p:txBody>
      </p:sp>
      <p:sp>
        <p:nvSpPr>
          <p:cNvPr id="3" name="Content Placeholder 2"/>
          <p:cNvSpPr>
            <a:spLocks noGrp="1"/>
          </p:cNvSpPr>
          <p:nvPr>
            <p:ph idx="1"/>
          </p:nvPr>
        </p:nvSpPr>
        <p:spPr/>
        <p:txBody>
          <a:bodyPr>
            <a:normAutofit/>
          </a:bodyPr>
          <a:lstStyle/>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2000" dirty="0"/>
              <a:t>STZ helps </a:t>
            </a:r>
            <a:r>
              <a:rPr lang="en-US" sz="2000" b="1" dirty="0">
                <a:solidFill>
                  <a:srgbClr val="FF0000"/>
                </a:solidFill>
              </a:rPr>
              <a:t>position our portfolio to be more defensive at this stage of the economic cycle </a:t>
            </a:r>
          </a:p>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2000" dirty="0"/>
          </a:p>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2000" dirty="0"/>
              <a:t> </a:t>
            </a:r>
            <a:r>
              <a:rPr lang="en-US" sz="2000" b="1" dirty="0">
                <a:solidFill>
                  <a:srgbClr val="FF0000"/>
                </a:solidFill>
              </a:rPr>
              <a:t>valuation is </a:t>
            </a:r>
            <a:r>
              <a:rPr lang="en-US" sz="2000" b="1" dirty="0" smtClean="0">
                <a:solidFill>
                  <a:srgbClr val="FF0000"/>
                </a:solidFill>
              </a:rPr>
              <a:t>attractive: </a:t>
            </a:r>
            <a:r>
              <a:rPr lang="en-US" sz="2000" dirty="0" smtClean="0"/>
              <a:t>STZ </a:t>
            </a:r>
            <a:r>
              <a:rPr lang="en-US" sz="2000" dirty="0"/>
              <a:t>is down ~20% YTD, </a:t>
            </a:r>
            <a:r>
              <a:rPr lang="en-US" sz="2000" dirty="0" smtClean="0"/>
              <a:t>DCF and historical multiples analysis confirm this is an attractive entry point</a:t>
            </a:r>
            <a:endParaRPr lang="en-US" sz="2000" b="1" dirty="0">
              <a:solidFill>
                <a:srgbClr val="FF0000"/>
              </a:solidFill>
            </a:endParaRPr>
          </a:p>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2000" dirty="0"/>
          </a:p>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2000" dirty="0" smtClean="0"/>
              <a:t>STZ </a:t>
            </a:r>
            <a:r>
              <a:rPr lang="en-US" sz="2000" dirty="0"/>
              <a:t>comes out of a heavy capex investment cycle to support its growth: </a:t>
            </a:r>
            <a:r>
              <a:rPr lang="en-US" sz="2000" b="1" dirty="0">
                <a:solidFill>
                  <a:srgbClr val="FF0000"/>
                </a:solidFill>
              </a:rPr>
              <a:t>FCF margins are set to inflect</a:t>
            </a:r>
            <a:r>
              <a:rPr lang="en-US" sz="2000" dirty="0"/>
              <a:t> thanks to lower capex </a:t>
            </a:r>
            <a:r>
              <a:rPr lang="en-US" sz="2000" dirty="0" smtClean="0"/>
              <a:t>and growing operating cash flows</a:t>
            </a:r>
            <a:endParaRPr lang="en-US" sz="2000" dirty="0"/>
          </a:p>
          <a:p>
            <a:endParaRPr lang="en-US" sz="2000" dirty="0"/>
          </a:p>
        </p:txBody>
      </p:sp>
      <p:sp>
        <p:nvSpPr>
          <p:cNvPr id="4" name="Slide Number Placeholder 3"/>
          <p:cNvSpPr>
            <a:spLocks noGrp="1"/>
          </p:cNvSpPr>
          <p:nvPr>
            <p:ph type="sldNum" sz="quarter" idx="12"/>
          </p:nvPr>
        </p:nvSpPr>
        <p:spPr/>
        <p:txBody>
          <a:bodyPr/>
          <a:lstStyle/>
          <a:p>
            <a:fld id="{3D6DD25F-E528-4EBB-BBD5-4FB928859837}" type="slidenum">
              <a:rPr lang="en-US" altLang="en-US" smtClean="0"/>
              <a:pPr/>
              <a:t>26</a:t>
            </a:fld>
            <a:endParaRPr lang="en-US" altLang="en-US"/>
          </a:p>
        </p:txBody>
      </p:sp>
    </p:spTree>
    <p:extLst>
      <p:ext uri="{BB962C8B-B14F-4D97-AF65-F5344CB8AC3E}">
        <p14:creationId xmlns:p14="http://schemas.microsoft.com/office/powerpoint/2010/main" val="896964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rgbClr val="568E14"/>
                </a:solidFill>
              </a:rPr>
              <a:t>Investment Thesis Overview</a:t>
            </a:r>
            <a:endParaRPr lang="en-US" sz="2800" b="1" dirty="0">
              <a:solidFill>
                <a:srgbClr val="568E14"/>
              </a:solidFill>
            </a:endParaRPr>
          </a:p>
        </p:txBody>
      </p:sp>
      <p:sp>
        <p:nvSpPr>
          <p:cNvPr id="3" name="Content Placeholder 2"/>
          <p:cNvSpPr>
            <a:spLocks noGrp="1"/>
          </p:cNvSpPr>
          <p:nvPr>
            <p:ph idx="1"/>
          </p:nvPr>
        </p:nvSpPr>
        <p:spPr>
          <a:xfrm>
            <a:off x="628650" y="1825625"/>
            <a:ext cx="7886700" cy="3355975"/>
          </a:xfrm>
          <a:ln>
            <a:solidFill>
              <a:srgbClr val="568E14"/>
            </a:solidFill>
          </a:ln>
        </p:spPr>
        <p:txBody>
          <a:bodyPr>
            <a:normAutofit/>
          </a:bodyPr>
          <a:lstStyle/>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2000" dirty="0">
                <a:latin typeface="+mj-lt"/>
              </a:rPr>
              <a:t>STZ helps </a:t>
            </a:r>
            <a:r>
              <a:rPr lang="en-US" sz="2000" b="1" dirty="0">
                <a:solidFill>
                  <a:srgbClr val="FF0000"/>
                </a:solidFill>
                <a:latin typeface="+mj-lt"/>
              </a:rPr>
              <a:t>position our portfolio to be more defensive at this stage of the economic cycle </a:t>
            </a:r>
          </a:p>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2000" dirty="0">
              <a:latin typeface="+mj-lt"/>
            </a:endParaRPr>
          </a:p>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2000" dirty="0">
                <a:latin typeface="+mj-lt"/>
              </a:rPr>
              <a:t> </a:t>
            </a:r>
            <a:r>
              <a:rPr lang="en-US" sz="2000" b="1" dirty="0">
                <a:solidFill>
                  <a:srgbClr val="FF0000"/>
                </a:solidFill>
                <a:latin typeface="+mj-lt"/>
              </a:rPr>
              <a:t>valuation is </a:t>
            </a:r>
            <a:r>
              <a:rPr lang="en-US" sz="2000" b="1" dirty="0" smtClean="0">
                <a:solidFill>
                  <a:srgbClr val="FF0000"/>
                </a:solidFill>
                <a:latin typeface="+mj-lt"/>
              </a:rPr>
              <a:t>attractive: </a:t>
            </a:r>
            <a:r>
              <a:rPr lang="en-US" sz="2000" dirty="0" smtClean="0">
                <a:latin typeface="+mj-lt"/>
              </a:rPr>
              <a:t>STZ </a:t>
            </a:r>
            <a:r>
              <a:rPr lang="en-US" sz="2000" dirty="0">
                <a:latin typeface="+mj-lt"/>
              </a:rPr>
              <a:t>is down ~20% YTD, </a:t>
            </a:r>
            <a:r>
              <a:rPr lang="en-US" sz="2000" dirty="0" smtClean="0">
                <a:latin typeface="+mj-lt"/>
              </a:rPr>
              <a:t>DCF and historical multiples analysis confirm this is an attractive entry point</a:t>
            </a:r>
            <a:endParaRPr lang="en-US" sz="2000" b="1" dirty="0">
              <a:solidFill>
                <a:srgbClr val="FF0000"/>
              </a:solidFill>
              <a:latin typeface="+mj-lt"/>
            </a:endParaRPr>
          </a:p>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2000" dirty="0">
              <a:latin typeface="+mj-lt"/>
            </a:endParaRPr>
          </a:p>
          <a:p>
            <a:pPr marR="0" lvl="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2000" dirty="0" smtClean="0">
                <a:latin typeface="+mj-lt"/>
              </a:rPr>
              <a:t>STZ </a:t>
            </a:r>
            <a:r>
              <a:rPr lang="en-US" sz="2000" dirty="0">
                <a:latin typeface="+mj-lt"/>
              </a:rPr>
              <a:t>comes out of a heavy capex investment cycle to support its growth: </a:t>
            </a:r>
            <a:r>
              <a:rPr lang="en-US" sz="2000" b="1" dirty="0">
                <a:solidFill>
                  <a:srgbClr val="FF0000"/>
                </a:solidFill>
                <a:latin typeface="+mj-lt"/>
              </a:rPr>
              <a:t>FCF margins are set to inflect</a:t>
            </a:r>
            <a:r>
              <a:rPr lang="en-US" sz="2000" dirty="0">
                <a:latin typeface="+mj-lt"/>
              </a:rPr>
              <a:t> thanks to lower capex </a:t>
            </a:r>
            <a:r>
              <a:rPr lang="en-US" sz="2000" dirty="0" smtClean="0">
                <a:latin typeface="+mj-lt"/>
              </a:rPr>
              <a:t>and growing operating cash flows</a:t>
            </a:r>
            <a:endParaRPr lang="en-US" sz="2000" dirty="0">
              <a:latin typeface="+mj-lt"/>
            </a:endParaRPr>
          </a:p>
          <a:p>
            <a:endParaRPr lang="en-US" sz="2000" dirty="0"/>
          </a:p>
        </p:txBody>
      </p:sp>
      <p:sp>
        <p:nvSpPr>
          <p:cNvPr id="4" name="Slide Number Placeholder 3"/>
          <p:cNvSpPr>
            <a:spLocks noGrp="1"/>
          </p:cNvSpPr>
          <p:nvPr>
            <p:ph type="sldNum" sz="quarter" idx="12"/>
          </p:nvPr>
        </p:nvSpPr>
        <p:spPr/>
        <p:txBody>
          <a:bodyPr/>
          <a:lstStyle/>
          <a:p>
            <a:fld id="{3D6DD25F-E528-4EBB-BBD5-4FB928859837}" type="slidenum">
              <a:rPr lang="en-US" altLang="en-US" smtClean="0"/>
              <a:pPr/>
              <a:t>3</a:t>
            </a:fld>
            <a:endParaRPr lang="en-US" altLang="en-US"/>
          </a:p>
        </p:txBody>
      </p:sp>
    </p:spTree>
    <p:extLst>
      <p:ext uri="{BB962C8B-B14F-4D97-AF65-F5344CB8AC3E}">
        <p14:creationId xmlns:p14="http://schemas.microsoft.com/office/powerpoint/2010/main" val="293998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spcBef>
                <a:spcPts val="750"/>
              </a:spcBef>
              <a:buSzPct val="100000"/>
              <a:defRPr/>
            </a:pPr>
            <a:r>
              <a:rPr lang="en-US" sz="2800" b="1" dirty="0" smtClean="0">
                <a:solidFill>
                  <a:schemeClr val="accent6">
                    <a:lumMod val="75000"/>
                  </a:schemeClr>
                </a:solidFill>
              </a:rPr>
              <a:t>Investment </a:t>
            </a:r>
            <a:r>
              <a:rPr lang="en-US" sz="2800" b="1" dirty="0" smtClean="0">
                <a:solidFill>
                  <a:schemeClr val="accent6">
                    <a:lumMod val="75000"/>
                  </a:schemeClr>
                </a:solidFill>
              </a:rPr>
              <a:t>Thesis: Company Details</a:t>
            </a:r>
            <a:r>
              <a:rPr lang="en-US" sz="2800" b="1" dirty="0" smtClean="0">
                <a:solidFill>
                  <a:schemeClr val="accent6">
                    <a:lumMod val="75000"/>
                  </a:schemeClr>
                </a:solidFill>
              </a:rPr>
              <a:t/>
            </a:r>
            <a:br>
              <a:rPr lang="en-US" sz="2800" b="1" dirty="0" smtClean="0">
                <a:solidFill>
                  <a:schemeClr val="accent6">
                    <a:lumMod val="75000"/>
                  </a:schemeClr>
                </a:solidFill>
              </a:rPr>
            </a:br>
            <a:r>
              <a:rPr lang="en-US" altLang="en-US" sz="2000" b="1" dirty="0" smtClean="0">
                <a:solidFill>
                  <a:srgbClr val="70AD47">
                    <a:lumMod val="75000"/>
                  </a:srgbClr>
                </a:solidFill>
                <a:ea typeface="+mn-ea"/>
                <a:cs typeface="+mn-cs"/>
              </a:rPr>
              <a:t>BUY </a:t>
            </a:r>
            <a:r>
              <a:rPr lang="en-US" altLang="en-US" sz="2000" b="1" dirty="0">
                <a:solidFill>
                  <a:srgbClr val="70AD47">
                    <a:lumMod val="75000"/>
                  </a:srgbClr>
                </a:solidFill>
                <a:ea typeface="+mn-ea"/>
                <a:cs typeface="+mn-cs"/>
              </a:rPr>
              <a:t>2% </a:t>
            </a:r>
            <a:r>
              <a:rPr lang="en-US" altLang="en-US" sz="2000" b="1" dirty="0" smtClean="0">
                <a:solidFill>
                  <a:srgbClr val="70AD47">
                    <a:lumMod val="75000"/>
                  </a:srgbClr>
                </a:solidFill>
                <a:ea typeface="+mn-ea"/>
                <a:cs typeface="+mn-cs"/>
              </a:rPr>
              <a:t>position</a:t>
            </a:r>
            <a:r>
              <a:rPr lang="en-US" altLang="en-US" sz="2000" b="1" dirty="0">
                <a:solidFill>
                  <a:srgbClr val="70AD47">
                    <a:lumMod val="75000"/>
                  </a:srgbClr>
                </a:solidFill>
                <a:ea typeface="+mn-ea"/>
                <a:cs typeface="+mn-cs"/>
              </a:rPr>
              <a:t/>
            </a:r>
            <a:br>
              <a:rPr lang="en-US" altLang="en-US" sz="2000" b="1" dirty="0">
                <a:solidFill>
                  <a:srgbClr val="70AD47">
                    <a:lumMod val="75000"/>
                  </a:srgbClr>
                </a:solidFill>
                <a:ea typeface="+mn-ea"/>
                <a:cs typeface="+mn-cs"/>
              </a:rPr>
            </a:br>
            <a:r>
              <a:rPr lang="en-US" sz="2800" b="1" dirty="0" smtClean="0">
                <a:solidFill>
                  <a:schemeClr val="accent6">
                    <a:lumMod val="75000"/>
                  </a:schemeClr>
                </a:solidFill>
              </a:rPr>
              <a:t> </a:t>
            </a:r>
            <a:endParaRPr lang="en-US" sz="2800" b="1" dirty="0">
              <a:solidFill>
                <a:schemeClr val="accent6">
                  <a:lumMod val="75000"/>
                </a:schemeClr>
              </a:solidFill>
            </a:endParaRPr>
          </a:p>
        </p:txBody>
      </p:sp>
      <p:sp>
        <p:nvSpPr>
          <p:cNvPr id="3" name="Content Placeholder 2"/>
          <p:cNvSpPr>
            <a:spLocks noGrp="1"/>
          </p:cNvSpPr>
          <p:nvPr>
            <p:ph sz="half" idx="2"/>
          </p:nvPr>
        </p:nvSpPr>
        <p:spPr>
          <a:xfrm>
            <a:off x="762000" y="1825625"/>
            <a:ext cx="7753350" cy="4351338"/>
          </a:xfrm>
          <a:ln>
            <a:solidFill>
              <a:schemeClr val="accent6">
                <a:lumMod val="75000"/>
              </a:schemeClr>
            </a:solidFill>
          </a:ln>
        </p:spPr>
        <p:txBody>
          <a:bodyPr>
            <a:normAutofit lnSpcReduction="10000"/>
          </a:bodyPr>
          <a:lstStyle/>
          <a:p>
            <a:pPr lvl="0">
              <a:lnSpc>
                <a:spcPct val="107000"/>
              </a:lnSpc>
              <a:spcBef>
                <a:spcPts val="0"/>
              </a:spcBef>
              <a:buClr>
                <a:srgbClr val="70AD47">
                  <a:lumMod val="60000"/>
                  <a:lumOff val="40000"/>
                </a:srgbClr>
              </a:buClr>
              <a:buFont typeface="Wingdings" panose="05000000000000000000" pitchFamily="2" charset="2"/>
              <a:buChar char="q"/>
            </a:pPr>
            <a:endParaRPr lang="en-US" sz="1000" dirty="0">
              <a:solidFill>
                <a:prstClr val="black"/>
              </a:solidFill>
              <a:latin typeface="Calibri Light" panose="020F0302020204030204"/>
            </a:endParaRPr>
          </a:p>
          <a:p>
            <a:pPr lvl="0">
              <a:lnSpc>
                <a:spcPct val="107000"/>
              </a:lnSpc>
              <a:spcBef>
                <a:spcPts val="0"/>
              </a:spcBef>
              <a:buClr>
                <a:srgbClr val="70AD47">
                  <a:lumMod val="60000"/>
                  <a:lumOff val="40000"/>
                </a:srgbClr>
              </a:buClr>
              <a:buFont typeface="Wingdings" panose="05000000000000000000" pitchFamily="2" charset="2"/>
              <a:buChar char="q"/>
            </a:pPr>
            <a:r>
              <a:rPr lang="en-US" sz="1700" dirty="0">
                <a:solidFill>
                  <a:prstClr val="black"/>
                </a:solidFill>
                <a:latin typeface="Calibri Light" panose="020F0302020204030204"/>
              </a:rPr>
              <a:t>STZ </a:t>
            </a:r>
            <a:r>
              <a:rPr lang="en-US" sz="1700" b="1" dirty="0">
                <a:solidFill>
                  <a:srgbClr val="FF0000"/>
                </a:solidFill>
                <a:latin typeface="Calibri Light" panose="020F0302020204030204"/>
              </a:rPr>
              <a:t>owns the fastest growing beer portfolio in the US </a:t>
            </a:r>
            <a:r>
              <a:rPr lang="en-US" sz="1700" dirty="0">
                <a:solidFill>
                  <a:prstClr val="black"/>
                </a:solidFill>
                <a:latin typeface="Calibri Light" panose="020F0302020204030204"/>
              </a:rPr>
              <a:t>and is #1 multi-category alcoholic beverages supplier in the US </a:t>
            </a:r>
          </a:p>
          <a:p>
            <a:pPr lvl="1">
              <a:lnSpc>
                <a:spcPct val="107000"/>
              </a:lnSpc>
              <a:spcBef>
                <a:spcPts val="0"/>
              </a:spcBef>
              <a:buClr>
                <a:srgbClr val="70AD47">
                  <a:lumMod val="60000"/>
                  <a:lumOff val="40000"/>
                </a:srgbClr>
              </a:buClr>
              <a:buFont typeface="Wingdings" panose="05000000000000000000" pitchFamily="2" charset="2"/>
              <a:buChar char="q"/>
            </a:pPr>
            <a:r>
              <a:rPr lang="en-US" sz="1500" dirty="0">
                <a:solidFill>
                  <a:prstClr val="black"/>
                </a:solidFill>
                <a:latin typeface="Calibri Light" panose="020F0302020204030204"/>
              </a:rPr>
              <a:t>#1 high-end beer in US, #1 imported beer in US, #3 brewer overall but gaining share vs top 2</a:t>
            </a:r>
          </a:p>
          <a:p>
            <a:pPr lvl="1">
              <a:lnSpc>
                <a:spcPct val="107000"/>
              </a:lnSpc>
              <a:spcBef>
                <a:spcPts val="0"/>
              </a:spcBef>
              <a:buClr>
                <a:srgbClr val="70AD47">
                  <a:lumMod val="60000"/>
                  <a:lumOff val="40000"/>
                </a:srgbClr>
              </a:buClr>
              <a:buFont typeface="Wingdings" panose="05000000000000000000" pitchFamily="2" charset="2"/>
              <a:buChar char="q"/>
            </a:pPr>
            <a:r>
              <a:rPr lang="en-US" sz="1500" dirty="0">
                <a:solidFill>
                  <a:prstClr val="black"/>
                </a:solidFill>
                <a:latin typeface="Calibri Light" panose="020F0302020204030204"/>
              </a:rPr>
              <a:t>#2 US wine sales, #1 imported vodka in </a:t>
            </a:r>
            <a:r>
              <a:rPr lang="en-US" sz="1500" dirty="0" smtClean="0">
                <a:solidFill>
                  <a:prstClr val="black"/>
                </a:solidFill>
                <a:latin typeface="Calibri Light" panose="020F0302020204030204"/>
              </a:rPr>
              <a:t>US</a:t>
            </a:r>
          </a:p>
          <a:p>
            <a:pPr>
              <a:lnSpc>
                <a:spcPct val="107000"/>
              </a:lnSpc>
              <a:spcBef>
                <a:spcPts val="0"/>
              </a:spcBef>
              <a:buClr>
                <a:srgbClr val="70AD47">
                  <a:lumMod val="60000"/>
                  <a:lumOff val="40000"/>
                </a:srgbClr>
              </a:buClr>
              <a:buFont typeface="Wingdings" panose="05000000000000000000" pitchFamily="2" charset="2"/>
              <a:buChar char="q"/>
            </a:pPr>
            <a:endParaRPr lang="en-US" sz="1700" dirty="0" smtClean="0">
              <a:latin typeface="+mj-lt"/>
            </a:endParaRPr>
          </a:p>
          <a:p>
            <a:pPr>
              <a:lnSpc>
                <a:spcPct val="107000"/>
              </a:lnSpc>
              <a:spcBef>
                <a:spcPts val="0"/>
              </a:spcBef>
              <a:buClr>
                <a:srgbClr val="70AD47">
                  <a:lumMod val="60000"/>
                  <a:lumOff val="40000"/>
                </a:srgbClr>
              </a:buClr>
              <a:buFont typeface="Wingdings" panose="05000000000000000000" pitchFamily="2" charset="2"/>
              <a:buChar char="q"/>
            </a:pPr>
            <a:r>
              <a:rPr lang="en-US" sz="1700" dirty="0" smtClean="0">
                <a:latin typeface="+mj-lt"/>
              </a:rPr>
              <a:t>STZ </a:t>
            </a:r>
            <a:r>
              <a:rPr lang="en-US" sz="1700" dirty="0">
                <a:latin typeface="+mj-lt"/>
              </a:rPr>
              <a:t>continues to have HSD top line growth and high margins that should incrementally improve going forward</a:t>
            </a:r>
          </a:p>
          <a:p>
            <a:pPr lvl="1">
              <a:lnSpc>
                <a:spcPct val="107000"/>
              </a:lnSpc>
              <a:spcBef>
                <a:spcPts val="0"/>
              </a:spcBef>
              <a:buClr>
                <a:srgbClr val="70AD47">
                  <a:lumMod val="60000"/>
                  <a:lumOff val="40000"/>
                </a:srgbClr>
              </a:buClr>
              <a:buFont typeface="Wingdings" panose="05000000000000000000" pitchFamily="2" charset="2"/>
              <a:buChar char="q"/>
            </a:pPr>
            <a:endParaRPr lang="en-US" sz="1700" dirty="0">
              <a:solidFill>
                <a:prstClr val="black"/>
              </a:solidFill>
              <a:latin typeface="Calibri Light" panose="020F0302020204030204"/>
            </a:endParaRPr>
          </a:p>
          <a:p>
            <a:pPr lvl="0">
              <a:lnSpc>
                <a:spcPct val="107000"/>
              </a:lnSpc>
              <a:spcBef>
                <a:spcPts val="0"/>
              </a:spcBef>
              <a:buClr>
                <a:srgbClr val="70AD47">
                  <a:lumMod val="60000"/>
                  <a:lumOff val="40000"/>
                </a:srgbClr>
              </a:buClr>
              <a:buFont typeface="Wingdings" panose="05000000000000000000" pitchFamily="2" charset="2"/>
              <a:buChar char="q"/>
            </a:pPr>
            <a:r>
              <a:rPr lang="en-US" sz="1700" dirty="0" smtClean="0">
                <a:solidFill>
                  <a:prstClr val="black"/>
                </a:solidFill>
                <a:latin typeface="Calibri Light" panose="020F0302020204030204"/>
              </a:rPr>
              <a:t>Quality </a:t>
            </a:r>
            <a:r>
              <a:rPr lang="en-US" sz="1700" dirty="0">
                <a:solidFill>
                  <a:prstClr val="black"/>
                </a:solidFill>
                <a:latin typeface="Calibri Light" panose="020F0302020204030204"/>
              </a:rPr>
              <a:t>business:</a:t>
            </a:r>
          </a:p>
          <a:p>
            <a:pPr lvl="1">
              <a:lnSpc>
                <a:spcPct val="107000"/>
              </a:lnSpc>
              <a:spcBef>
                <a:spcPts val="0"/>
              </a:spcBef>
              <a:buClr>
                <a:srgbClr val="70AD47">
                  <a:lumMod val="60000"/>
                  <a:lumOff val="40000"/>
                </a:srgbClr>
              </a:buClr>
              <a:buFont typeface="Wingdings" panose="05000000000000000000" pitchFamily="2" charset="2"/>
              <a:buChar char="q"/>
            </a:pPr>
            <a:r>
              <a:rPr lang="en-US" sz="1400" b="1" dirty="0">
                <a:solidFill>
                  <a:srgbClr val="FF0000"/>
                </a:solidFill>
                <a:latin typeface="Calibri Light" panose="020F0302020204030204"/>
              </a:rPr>
              <a:t>High barriers to entry in the beer </a:t>
            </a:r>
            <a:r>
              <a:rPr lang="en-US" sz="1400" b="1" dirty="0" smtClean="0">
                <a:solidFill>
                  <a:srgbClr val="FF0000"/>
                </a:solidFill>
                <a:latin typeface="Calibri Light" panose="020F0302020204030204"/>
              </a:rPr>
              <a:t>market</a:t>
            </a:r>
          </a:p>
          <a:p>
            <a:pPr lvl="1">
              <a:lnSpc>
                <a:spcPct val="107000"/>
              </a:lnSpc>
              <a:spcBef>
                <a:spcPts val="0"/>
              </a:spcBef>
              <a:buClr>
                <a:srgbClr val="70AD47">
                  <a:lumMod val="60000"/>
                  <a:lumOff val="40000"/>
                </a:srgbClr>
              </a:buClr>
              <a:buFont typeface="Wingdings" panose="05000000000000000000" pitchFamily="2" charset="2"/>
              <a:buChar char="q"/>
            </a:pPr>
            <a:r>
              <a:rPr lang="en-US" sz="1400" b="1" dirty="0" smtClean="0">
                <a:solidFill>
                  <a:srgbClr val="FF0000"/>
                </a:solidFill>
                <a:latin typeface="Calibri Light" panose="020F0302020204030204"/>
              </a:rPr>
              <a:t>Pricing </a:t>
            </a:r>
            <a:r>
              <a:rPr lang="en-US" sz="1400" b="1" dirty="0">
                <a:solidFill>
                  <a:srgbClr val="FF0000"/>
                </a:solidFill>
                <a:latin typeface="Calibri Light" panose="020F0302020204030204"/>
              </a:rPr>
              <a:t>power</a:t>
            </a:r>
            <a:r>
              <a:rPr lang="en-US" sz="1400" dirty="0">
                <a:solidFill>
                  <a:prstClr val="black"/>
                </a:solidFill>
                <a:latin typeface="Calibri Light" panose="020F0302020204030204"/>
              </a:rPr>
              <a:t> of </a:t>
            </a:r>
            <a:r>
              <a:rPr lang="en-US" sz="1400" dirty="0" smtClean="0">
                <a:solidFill>
                  <a:prstClr val="black"/>
                </a:solidFill>
                <a:latin typeface="Calibri Light" panose="020F0302020204030204"/>
              </a:rPr>
              <a:t>STZ brands reflected in margins: </a:t>
            </a:r>
            <a:r>
              <a:rPr lang="en-US" sz="1400" dirty="0">
                <a:solidFill>
                  <a:prstClr val="black"/>
                </a:solidFill>
                <a:latin typeface="Calibri Light" panose="020F0302020204030204"/>
              </a:rPr>
              <a:t>50% GM, 30% operating margin</a:t>
            </a:r>
          </a:p>
          <a:p>
            <a:pPr lvl="1">
              <a:lnSpc>
                <a:spcPct val="107000"/>
              </a:lnSpc>
              <a:spcBef>
                <a:spcPts val="0"/>
              </a:spcBef>
              <a:buClr>
                <a:srgbClr val="70AD47">
                  <a:lumMod val="60000"/>
                  <a:lumOff val="40000"/>
                </a:srgbClr>
              </a:buClr>
              <a:buFont typeface="Wingdings" panose="05000000000000000000" pitchFamily="2" charset="2"/>
              <a:buChar char="q"/>
            </a:pPr>
            <a:r>
              <a:rPr lang="en-US" sz="1400" dirty="0" smtClean="0">
                <a:solidFill>
                  <a:prstClr val="black"/>
                </a:solidFill>
                <a:latin typeface="Calibri Light" panose="020F0302020204030204"/>
              </a:rPr>
              <a:t>Divesting </a:t>
            </a:r>
            <a:r>
              <a:rPr lang="en-US" sz="1400" dirty="0">
                <a:solidFill>
                  <a:prstClr val="black"/>
                </a:solidFill>
                <a:latin typeface="Calibri Light" panose="020F0302020204030204"/>
              </a:rPr>
              <a:t>lower end </a:t>
            </a:r>
            <a:r>
              <a:rPr lang="en-US" sz="1400" dirty="0" smtClean="0">
                <a:solidFill>
                  <a:prstClr val="black"/>
                </a:solidFill>
                <a:latin typeface="Calibri Light" panose="020F0302020204030204"/>
              </a:rPr>
              <a:t>brands</a:t>
            </a:r>
          </a:p>
          <a:p>
            <a:pPr lvl="1">
              <a:lnSpc>
                <a:spcPct val="107000"/>
              </a:lnSpc>
              <a:spcBef>
                <a:spcPts val="0"/>
              </a:spcBef>
              <a:buClr>
                <a:srgbClr val="70AD47">
                  <a:lumMod val="60000"/>
                  <a:lumOff val="40000"/>
                </a:srgbClr>
              </a:buClr>
              <a:buFont typeface="Wingdings" panose="05000000000000000000" pitchFamily="2" charset="2"/>
              <a:buChar char="q"/>
            </a:pPr>
            <a:endParaRPr lang="en-US" sz="1700" dirty="0">
              <a:solidFill>
                <a:prstClr val="black"/>
              </a:solidFill>
              <a:latin typeface="Calibri Light" panose="020F0302020204030204"/>
            </a:endParaRPr>
          </a:p>
          <a:p>
            <a:pPr lvl="0">
              <a:lnSpc>
                <a:spcPct val="107000"/>
              </a:lnSpc>
              <a:spcBef>
                <a:spcPts val="0"/>
              </a:spcBef>
              <a:buClr>
                <a:srgbClr val="70AD47">
                  <a:lumMod val="60000"/>
                  <a:lumOff val="40000"/>
                </a:srgbClr>
              </a:buClr>
              <a:buFont typeface="Wingdings" panose="05000000000000000000" pitchFamily="2" charset="2"/>
              <a:buChar char="q"/>
            </a:pPr>
            <a:r>
              <a:rPr lang="en-US" sz="1700" dirty="0">
                <a:solidFill>
                  <a:prstClr val="black"/>
                </a:solidFill>
                <a:latin typeface="Calibri Light" panose="020F0302020204030204"/>
              </a:rPr>
              <a:t>Shareholder friendly:</a:t>
            </a:r>
          </a:p>
          <a:p>
            <a:pPr lvl="1">
              <a:lnSpc>
                <a:spcPct val="107000"/>
              </a:lnSpc>
              <a:spcBef>
                <a:spcPts val="0"/>
              </a:spcBef>
              <a:buClr>
                <a:srgbClr val="70AD47">
                  <a:lumMod val="60000"/>
                  <a:lumOff val="40000"/>
                </a:srgbClr>
              </a:buClr>
              <a:buFont typeface="Wingdings" panose="05000000000000000000" pitchFamily="2" charset="2"/>
              <a:buChar char="q"/>
            </a:pPr>
            <a:r>
              <a:rPr lang="en-US" sz="1700" dirty="0">
                <a:solidFill>
                  <a:prstClr val="black"/>
                </a:solidFill>
                <a:latin typeface="Calibri Light" panose="020F0302020204030204"/>
              </a:rPr>
              <a:t>share buyback opportunistically – focus on growing its business is the priority</a:t>
            </a:r>
          </a:p>
          <a:p>
            <a:pPr lvl="1">
              <a:lnSpc>
                <a:spcPct val="107000"/>
              </a:lnSpc>
              <a:spcBef>
                <a:spcPts val="0"/>
              </a:spcBef>
              <a:buClr>
                <a:srgbClr val="70AD47">
                  <a:lumMod val="60000"/>
                  <a:lumOff val="40000"/>
                </a:srgbClr>
              </a:buClr>
              <a:buFont typeface="Wingdings" panose="05000000000000000000" pitchFamily="2" charset="2"/>
              <a:buChar char="q"/>
            </a:pPr>
            <a:r>
              <a:rPr lang="en-US" sz="1700" dirty="0">
                <a:solidFill>
                  <a:prstClr val="black"/>
                </a:solidFill>
                <a:latin typeface="Calibri Light" panose="020F0302020204030204"/>
              </a:rPr>
              <a:t>dividend yield of 1.5% (initiated in 2016), largely covered by FCF</a:t>
            </a:r>
          </a:p>
          <a:p>
            <a:endParaRPr lang="en-US" sz="1800" dirty="0"/>
          </a:p>
        </p:txBody>
      </p:sp>
      <p:sp>
        <p:nvSpPr>
          <p:cNvPr id="12390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eaLnBrk="1" hangingPunct="1">
              <a:lnSpc>
                <a:spcPct val="90000"/>
              </a:lnSpc>
              <a:spcBef>
                <a:spcPct val="0"/>
              </a:spcBef>
              <a:buClrTx/>
              <a:buSzTx/>
              <a:buFontTx/>
              <a:buNone/>
            </a:pPr>
            <a:fld id="{95EE6724-3B11-49A1-90AC-2339B0CE7015}" type="slidenum">
              <a:rPr lang="en-US" altLang="en-US" sz="1100">
                <a:solidFill>
                  <a:schemeClr val="bg1"/>
                </a:solidFill>
                <a:latin typeface="Arial" panose="020B0604020202020204" pitchFamily="34" charset="0"/>
              </a:rPr>
              <a:pPr eaLnBrk="1" hangingPunct="1">
                <a:lnSpc>
                  <a:spcPct val="90000"/>
                </a:lnSpc>
                <a:spcBef>
                  <a:spcPct val="0"/>
                </a:spcBef>
                <a:buClrTx/>
                <a:buSzTx/>
                <a:buFontTx/>
                <a:buNone/>
              </a:pPr>
              <a:t>4</a:t>
            </a:fld>
            <a:endParaRPr lang="en-US" altLang="en-US" sz="1100" dirty="0">
              <a:solidFill>
                <a:schemeClr val="bg1"/>
              </a:solidFill>
              <a:latin typeface="Arial" panose="020B0604020202020204" pitchFamily="34" charset="0"/>
            </a:endParaRPr>
          </a:p>
        </p:txBody>
      </p:sp>
    </p:spTree>
    <p:extLst>
      <p:ext uri="{BB962C8B-B14F-4D97-AF65-F5344CB8AC3E}">
        <p14:creationId xmlns:p14="http://schemas.microsoft.com/office/powerpoint/2010/main" val="8266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1"/>
            <a:ext cx="7886700" cy="1066800"/>
          </a:xfrm>
        </p:spPr>
        <p:txBody>
          <a:bodyPr>
            <a:normAutofit/>
          </a:bodyPr>
          <a:lstStyle/>
          <a:p>
            <a:pPr algn="ctr"/>
            <a:r>
              <a:rPr lang="en-US" sz="2800" b="1" dirty="0">
                <a:solidFill>
                  <a:schemeClr val="accent6">
                    <a:lumMod val="75000"/>
                  </a:schemeClr>
                </a:solidFill>
              </a:rPr>
              <a:t>ESG Scores</a:t>
            </a:r>
          </a:p>
        </p:txBody>
      </p:sp>
      <p:sp>
        <p:nvSpPr>
          <p:cNvPr id="3" name="Content Placeholder 2"/>
          <p:cNvSpPr>
            <a:spLocks noGrp="1"/>
          </p:cNvSpPr>
          <p:nvPr>
            <p:ph idx="1"/>
          </p:nvPr>
        </p:nvSpPr>
        <p:spPr>
          <a:xfrm>
            <a:off x="628650" y="1295400"/>
            <a:ext cx="7886700" cy="4351338"/>
          </a:xfrm>
        </p:spPr>
        <p:txBody>
          <a:bodyPr>
            <a:normAutofit fontScale="77500" lnSpcReduction="20000"/>
          </a:bodyPr>
          <a:lstStyle/>
          <a:p>
            <a:r>
              <a:rPr lang="en-US" dirty="0">
                <a:latin typeface="+mj-lt"/>
              </a:rPr>
              <a:t>STZ’s ESG scores: </a:t>
            </a:r>
            <a:r>
              <a:rPr lang="en-US" dirty="0" err="1" smtClean="0">
                <a:latin typeface="+mj-lt"/>
              </a:rPr>
              <a:t>Sustainalytics</a:t>
            </a:r>
            <a:r>
              <a:rPr lang="en-US" dirty="0" smtClean="0">
                <a:latin typeface="+mj-lt"/>
              </a:rPr>
              <a:t> </a:t>
            </a:r>
            <a:r>
              <a:rPr lang="en-US" dirty="0">
                <a:latin typeface="+mj-lt"/>
              </a:rPr>
              <a:t>score momentum is positive… although from a low </a:t>
            </a:r>
            <a:r>
              <a:rPr lang="en-US" dirty="0" smtClean="0">
                <a:latin typeface="+mj-lt"/>
              </a:rPr>
              <a:t>level</a:t>
            </a:r>
            <a:endParaRPr lang="en-US" dirty="0">
              <a:latin typeface="+mj-lt"/>
            </a:endParaRPr>
          </a:p>
          <a:p>
            <a:r>
              <a:rPr lang="en-US" dirty="0" smtClean="0">
                <a:latin typeface="+mj-lt"/>
              </a:rPr>
              <a:t>So where </a:t>
            </a:r>
            <a:r>
              <a:rPr lang="en-US" dirty="0">
                <a:latin typeface="+mj-lt"/>
              </a:rPr>
              <a:t>do they need to improve?</a:t>
            </a:r>
          </a:p>
          <a:p>
            <a:pPr lvl="1"/>
            <a:r>
              <a:rPr lang="en-US" sz="2100" u="sng" dirty="0">
                <a:latin typeface="+mj-lt"/>
              </a:rPr>
              <a:t>Governance</a:t>
            </a:r>
            <a:r>
              <a:rPr lang="en-US" sz="2100" dirty="0">
                <a:latin typeface="+mj-lt"/>
              </a:rPr>
              <a:t>: </a:t>
            </a:r>
          </a:p>
          <a:p>
            <a:pPr lvl="2"/>
            <a:r>
              <a:rPr lang="en-US" sz="2100" dirty="0" smtClean="0">
                <a:latin typeface="+mj-lt"/>
              </a:rPr>
              <a:t>12 Board members vs. </a:t>
            </a:r>
            <a:r>
              <a:rPr lang="en-US" sz="2100" dirty="0">
                <a:latin typeface="+mj-lt"/>
              </a:rPr>
              <a:t>peers median of </a:t>
            </a:r>
            <a:r>
              <a:rPr lang="en-US" sz="2100" dirty="0" smtClean="0">
                <a:latin typeface="+mj-lt"/>
              </a:rPr>
              <a:t>11 gives them a bad </a:t>
            </a:r>
            <a:r>
              <a:rPr lang="en-US" sz="2100" dirty="0" err="1" smtClean="0">
                <a:latin typeface="+mj-lt"/>
              </a:rPr>
              <a:t>Sustainalytics</a:t>
            </a:r>
            <a:r>
              <a:rPr lang="en-US" sz="2100" dirty="0" smtClean="0">
                <a:latin typeface="+mj-lt"/>
              </a:rPr>
              <a:t> mark </a:t>
            </a:r>
            <a:endParaRPr lang="en-US" sz="2100" dirty="0">
              <a:latin typeface="+mj-lt"/>
            </a:endParaRPr>
          </a:p>
          <a:p>
            <a:pPr lvl="2"/>
            <a:r>
              <a:rPr lang="en-US" sz="2100" dirty="0" smtClean="0">
                <a:latin typeface="+mj-lt"/>
              </a:rPr>
              <a:t>On the positive side, their </a:t>
            </a:r>
            <a:r>
              <a:rPr lang="en-US" sz="2100" dirty="0">
                <a:latin typeface="+mj-lt"/>
              </a:rPr>
              <a:t>number of women on the </a:t>
            </a:r>
            <a:r>
              <a:rPr lang="en-US" sz="2100" dirty="0" smtClean="0">
                <a:latin typeface="+mj-lt"/>
              </a:rPr>
              <a:t>board is </a:t>
            </a:r>
            <a:r>
              <a:rPr lang="en-US" sz="2100" dirty="0">
                <a:latin typeface="+mj-lt"/>
              </a:rPr>
              <a:t>25% vs 19.6% </a:t>
            </a:r>
            <a:r>
              <a:rPr lang="en-US" sz="2100" dirty="0" smtClean="0">
                <a:latin typeface="+mj-lt"/>
              </a:rPr>
              <a:t>for peers median</a:t>
            </a:r>
            <a:endParaRPr lang="en-US" sz="2100" dirty="0">
              <a:latin typeface="+mj-lt"/>
            </a:endParaRPr>
          </a:p>
          <a:p>
            <a:pPr lvl="1"/>
            <a:r>
              <a:rPr lang="en-US" sz="2100" u="sng" dirty="0">
                <a:latin typeface="+mj-lt"/>
              </a:rPr>
              <a:t>Environment</a:t>
            </a:r>
            <a:r>
              <a:rPr lang="en-US" sz="2100" dirty="0">
                <a:latin typeface="+mj-lt"/>
              </a:rPr>
              <a:t>: </a:t>
            </a:r>
          </a:p>
          <a:p>
            <a:pPr lvl="2"/>
            <a:r>
              <a:rPr lang="en-US" sz="2100" dirty="0" smtClean="0">
                <a:latin typeface="+mj-lt"/>
              </a:rPr>
              <a:t>Water usage/shortage </a:t>
            </a:r>
            <a:r>
              <a:rPr lang="en-US" sz="2100" dirty="0">
                <a:latin typeface="+mj-lt"/>
              </a:rPr>
              <a:t>is the bigger </a:t>
            </a:r>
            <a:r>
              <a:rPr lang="en-US" sz="2100" dirty="0" smtClean="0">
                <a:latin typeface="+mj-lt"/>
              </a:rPr>
              <a:t>risk in Mexico (creating tensions with local population).</a:t>
            </a:r>
          </a:p>
          <a:p>
            <a:pPr lvl="3"/>
            <a:r>
              <a:rPr lang="en-US" sz="1950" dirty="0" smtClean="0">
                <a:latin typeface="+mj-lt"/>
              </a:rPr>
              <a:t>However the Mexican government approved of the plant construction </a:t>
            </a:r>
          </a:p>
          <a:p>
            <a:pPr lvl="3"/>
            <a:r>
              <a:rPr lang="en-US" sz="1950" dirty="0" smtClean="0">
                <a:latin typeface="+mj-lt"/>
              </a:rPr>
              <a:t>An independent study showed that the operations account for less than 1% of the total water extracted from the Allende-</a:t>
            </a:r>
            <a:r>
              <a:rPr lang="en-US" sz="1950" dirty="0" err="1" smtClean="0">
                <a:latin typeface="+mj-lt"/>
              </a:rPr>
              <a:t>Piedras</a:t>
            </a:r>
            <a:r>
              <a:rPr lang="en-US" sz="1950" dirty="0" smtClean="0">
                <a:latin typeface="+mj-lt"/>
              </a:rPr>
              <a:t> </a:t>
            </a:r>
            <a:r>
              <a:rPr lang="en-US" sz="1950" dirty="0" err="1" smtClean="0">
                <a:latin typeface="+mj-lt"/>
              </a:rPr>
              <a:t>Negras</a:t>
            </a:r>
            <a:r>
              <a:rPr lang="en-US" sz="1950" dirty="0" smtClean="0">
                <a:latin typeface="+mj-lt"/>
              </a:rPr>
              <a:t> Aquifer.  This study also indicated other industries using water from this basin include livestock (84%), urban supply (13%), industrial (2%) and energy generation (1%).  </a:t>
            </a:r>
          </a:p>
          <a:p>
            <a:pPr lvl="2"/>
            <a:r>
              <a:rPr lang="en-US" sz="2100" dirty="0" smtClean="0">
                <a:latin typeface="+mj-lt"/>
              </a:rPr>
              <a:t>Their facility in Nava has one of the best water efficiency rates in the industry</a:t>
            </a:r>
          </a:p>
          <a:p>
            <a:pPr lvl="2"/>
            <a:r>
              <a:rPr lang="en-US" sz="2100" dirty="0" smtClean="0">
                <a:latin typeface="+mj-lt"/>
              </a:rPr>
              <a:t>Their wastewater treatment </a:t>
            </a:r>
            <a:r>
              <a:rPr lang="en-US" sz="2100" dirty="0">
                <a:latin typeface="+mj-lt"/>
              </a:rPr>
              <a:t>system reuses about 26% of incoming </a:t>
            </a:r>
            <a:r>
              <a:rPr lang="en-US" sz="2100" dirty="0" smtClean="0">
                <a:latin typeface="+mj-lt"/>
              </a:rPr>
              <a:t>water</a:t>
            </a:r>
            <a:endParaRPr lang="en-US" sz="2100" dirty="0">
              <a:latin typeface="+mj-lt"/>
            </a:endParaRPr>
          </a:p>
          <a:p>
            <a:endParaRPr lang="en-US" dirty="0">
              <a:latin typeface="+mj-lt"/>
            </a:endParaRPr>
          </a:p>
          <a:p>
            <a:r>
              <a:rPr lang="en-US" u="sng" dirty="0" err="1">
                <a:latin typeface="+mj-lt"/>
              </a:rPr>
              <a:t>Reprisk</a:t>
            </a:r>
            <a:r>
              <a:rPr lang="en-US" u="sng" dirty="0">
                <a:latin typeface="+mj-lt"/>
              </a:rPr>
              <a:t> rating is good</a:t>
            </a:r>
            <a:r>
              <a:rPr lang="en-US" dirty="0">
                <a:latin typeface="+mj-lt"/>
              </a:rPr>
              <a:t>:</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3D6DD25F-E528-4EBB-BBD5-4FB928859837}" type="slidenum">
              <a:rPr lang="en-US" altLang="en-US" smtClean="0"/>
              <a:pPr/>
              <a:t>5</a:t>
            </a:fld>
            <a:endParaRPr lang="en-US" altLang="en-US"/>
          </a:p>
        </p:txBody>
      </p:sp>
      <p:pic>
        <p:nvPicPr>
          <p:cNvPr id="5" name="Picture 4"/>
          <p:cNvPicPr>
            <a:picLocks noChangeAspect="1"/>
          </p:cNvPicPr>
          <p:nvPr/>
        </p:nvPicPr>
        <p:blipFill>
          <a:blip r:embed="rId2"/>
          <a:stretch>
            <a:fillRect/>
          </a:stretch>
        </p:blipFill>
        <p:spPr>
          <a:xfrm>
            <a:off x="2743200" y="4796888"/>
            <a:ext cx="5014255" cy="1949988"/>
          </a:xfrm>
          <a:prstGeom prst="rect">
            <a:avLst/>
          </a:prstGeom>
        </p:spPr>
      </p:pic>
    </p:spTree>
    <p:extLst>
      <p:ext uri="{BB962C8B-B14F-4D97-AF65-F5344CB8AC3E}">
        <p14:creationId xmlns:p14="http://schemas.microsoft.com/office/powerpoint/2010/main" val="264060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49376"/>
            <a:ext cx="7886700" cy="4953000"/>
          </a:xfrm>
        </p:spPr>
        <p:txBody>
          <a:bodyPr>
            <a:normAutofit/>
          </a:bodyPr>
          <a:lstStyle/>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800" b="1" dirty="0">
                <a:latin typeface="+mj-lt"/>
                <a:ea typeface="Calibri" panose="020F0502020204030204" pitchFamily="34" charset="0"/>
                <a:cs typeface="Times New Roman" panose="02020603050405020304" pitchFamily="18" charset="0"/>
              </a:rPr>
              <a:t>Consolidation</a:t>
            </a:r>
            <a:r>
              <a:rPr lang="en-US" sz="1800" dirty="0">
                <a:latin typeface="+mj-lt"/>
                <a:ea typeface="Calibri" panose="020F0502020204030204" pitchFamily="34" charset="0"/>
                <a:cs typeface="Times New Roman" panose="02020603050405020304" pitchFamily="18" charset="0"/>
              </a:rPr>
              <a:t> of alcoholic market </a:t>
            </a:r>
            <a:r>
              <a:rPr lang="en-US" sz="1800" dirty="0" smtClean="0">
                <a:latin typeface="+mj-lt"/>
                <a:ea typeface="Calibri" panose="020F0502020204030204" pitchFamily="34" charset="0"/>
                <a:cs typeface="Times New Roman" panose="02020603050405020304" pitchFamily="18" charset="0"/>
              </a:rPr>
              <a:t>continues</a:t>
            </a: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18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800" b="1" dirty="0">
                <a:latin typeface="+mj-lt"/>
                <a:ea typeface="Calibri" panose="020F0502020204030204" pitchFamily="34" charset="0"/>
                <a:cs typeface="Times New Roman" panose="02020603050405020304" pitchFamily="18" charset="0"/>
              </a:rPr>
              <a:t>Low private label </a:t>
            </a:r>
            <a:r>
              <a:rPr lang="en-US" sz="1800" dirty="0">
                <a:latin typeface="+mj-lt"/>
                <a:ea typeface="Calibri" panose="020F0502020204030204" pitchFamily="34" charset="0"/>
                <a:cs typeface="Times New Roman" panose="02020603050405020304" pitchFamily="18" charset="0"/>
              </a:rPr>
              <a:t>penetration in alcohol sector – not a </a:t>
            </a:r>
            <a:r>
              <a:rPr lang="en-US" sz="1800" dirty="0" smtClean="0">
                <a:latin typeface="+mj-lt"/>
                <a:ea typeface="Calibri" panose="020F0502020204030204" pitchFamily="34" charset="0"/>
                <a:cs typeface="Times New Roman" panose="02020603050405020304" pitchFamily="18" charset="0"/>
              </a:rPr>
              <a:t>threat</a:t>
            </a: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18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800" dirty="0">
                <a:latin typeface="+mj-lt"/>
                <a:ea typeface="Calibri" panose="020F0502020204030204" pitchFamily="34" charset="0"/>
                <a:cs typeface="Times New Roman" panose="02020603050405020304" pitchFamily="18" charset="0"/>
              </a:rPr>
              <a:t>Consumers see </a:t>
            </a:r>
            <a:r>
              <a:rPr lang="en-US" sz="1800" b="1" dirty="0">
                <a:latin typeface="+mj-lt"/>
                <a:ea typeface="Calibri" panose="020F0502020204030204" pitchFamily="34" charset="0"/>
                <a:cs typeface="Times New Roman" panose="02020603050405020304" pitchFamily="18" charset="0"/>
              </a:rPr>
              <a:t>value in alcoholic beverages </a:t>
            </a:r>
            <a:r>
              <a:rPr lang="en-US" sz="1800" b="1" dirty="0" smtClean="0">
                <a:latin typeface="+mj-lt"/>
                <a:ea typeface="Calibri" panose="020F0502020204030204" pitchFamily="34" charset="0"/>
                <a:cs typeface="Times New Roman" panose="02020603050405020304" pitchFamily="18" charset="0"/>
              </a:rPr>
              <a:t>brands</a:t>
            </a: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1800" b="1"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800" dirty="0" smtClean="0">
                <a:latin typeface="+mj-lt"/>
                <a:ea typeface="Calibri" panose="020F0502020204030204" pitchFamily="34" charset="0"/>
                <a:cs typeface="Times New Roman" panose="02020603050405020304" pitchFamily="18" charset="0"/>
              </a:rPr>
              <a:t>Global </a:t>
            </a:r>
            <a:r>
              <a:rPr lang="en-US" sz="1800" dirty="0">
                <a:latin typeface="+mj-lt"/>
                <a:ea typeface="Calibri" panose="020F0502020204030204" pitchFamily="34" charset="0"/>
                <a:cs typeface="Times New Roman" panose="02020603050405020304" pitchFamily="18" charset="0"/>
              </a:rPr>
              <a:t>alcoholic beverage segment is expected to remain resilient ~5% CAGR next 5 </a:t>
            </a:r>
            <a:r>
              <a:rPr lang="en-US" sz="1800" dirty="0" smtClean="0">
                <a:latin typeface="+mj-lt"/>
                <a:ea typeface="Calibri" panose="020F0502020204030204" pitchFamily="34" charset="0"/>
                <a:cs typeface="Times New Roman" panose="02020603050405020304" pitchFamily="18" charset="0"/>
              </a:rPr>
              <a:t>years</a:t>
            </a: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1800" dirty="0" smtClean="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800" b="1" dirty="0" smtClean="0">
                <a:latin typeface="+mj-lt"/>
                <a:ea typeface="Calibri" panose="020F0502020204030204" pitchFamily="34" charset="0"/>
                <a:cs typeface="Arabic Typesetting" panose="03020402040406030203" pitchFamily="66" charset="-78"/>
              </a:rPr>
              <a:t>Alcoholic </a:t>
            </a:r>
            <a:r>
              <a:rPr lang="en-US" sz="1800" b="1" dirty="0">
                <a:latin typeface="+mj-lt"/>
                <a:ea typeface="Calibri" panose="020F0502020204030204" pitchFamily="34" charset="0"/>
                <a:cs typeface="Arabic Typesetting" panose="03020402040406030203" pitchFamily="66" charset="-78"/>
              </a:rPr>
              <a:t>beverage stocks are resilient to underlying economic cycles </a:t>
            </a:r>
            <a:r>
              <a:rPr lang="en-US" sz="1800" dirty="0">
                <a:latin typeface="+mj-lt"/>
                <a:ea typeface="Calibri" panose="020F0502020204030204" pitchFamily="34" charset="0"/>
                <a:cs typeface="Arabic Typesetting" panose="03020402040406030203" pitchFamily="66" charset="-78"/>
              </a:rPr>
              <a:t>in the US, and show almost </a:t>
            </a:r>
            <a:r>
              <a:rPr lang="en-US" sz="1800" b="1" dirty="0">
                <a:latin typeface="+mj-lt"/>
                <a:ea typeface="Calibri" panose="020F0502020204030204" pitchFamily="34" charset="0"/>
                <a:cs typeface="Arabic Typesetting" panose="03020402040406030203" pitchFamily="66" charset="-78"/>
              </a:rPr>
              <a:t>no correlation to US GDP growth</a:t>
            </a: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1800" dirty="0" smtClean="0">
              <a:latin typeface="+mj-lt"/>
              <a:ea typeface="Calibri" panose="020F0502020204030204" pitchFamily="34" charset="0"/>
              <a:cs typeface="Arabic Typesetting" panose="03020402040406030203" pitchFamily="66" charset="-78"/>
            </a:endParaRP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2400"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D6DD25F-E528-4EBB-BBD5-4FB928859837}" type="slidenum">
              <a:rPr lang="en-US" altLang="en-US" smtClean="0"/>
              <a:pPr/>
              <a:t>6</a:t>
            </a:fld>
            <a:endParaRPr lang="en-US" altLang="en-US"/>
          </a:p>
        </p:txBody>
      </p:sp>
      <p:sp>
        <p:nvSpPr>
          <p:cNvPr id="5" name="Title 1"/>
          <p:cNvSpPr>
            <a:spLocks noGrp="1"/>
          </p:cNvSpPr>
          <p:nvPr>
            <p:ph type="title"/>
          </p:nvPr>
        </p:nvSpPr>
        <p:spPr>
          <a:xfrm>
            <a:off x="628650" y="152401"/>
            <a:ext cx="7886700" cy="1143000"/>
          </a:xfrm>
        </p:spPr>
        <p:txBody>
          <a:bodyPr>
            <a:normAutofit/>
          </a:bodyPr>
          <a:lstStyle/>
          <a:p>
            <a:pPr algn="ctr">
              <a:defRPr/>
            </a:pPr>
            <a:r>
              <a:rPr lang="en-US" sz="2800" b="1" dirty="0" smtClean="0">
                <a:solidFill>
                  <a:schemeClr val="accent6">
                    <a:lumMod val="75000"/>
                  </a:schemeClr>
                </a:solidFill>
              </a:rPr>
              <a:t>Alcoholic Beverages Industry Overview</a:t>
            </a:r>
            <a:endParaRPr lang="en-US" sz="2800" b="1" dirty="0">
              <a:solidFill>
                <a:schemeClr val="accent6">
                  <a:lumMod val="75000"/>
                </a:schemeClr>
              </a:solidFill>
            </a:endParaRPr>
          </a:p>
        </p:txBody>
      </p:sp>
    </p:spTree>
    <p:extLst>
      <p:ext uri="{BB962C8B-B14F-4D97-AF65-F5344CB8AC3E}">
        <p14:creationId xmlns:p14="http://schemas.microsoft.com/office/powerpoint/2010/main" val="234128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89A413-22CB-4C7A-9343-D372800CF30E}" type="slidenum">
              <a:rPr lang="en-US" altLang="en-US" smtClean="0"/>
              <a:pPr/>
              <a:t>7</a:t>
            </a:fld>
            <a:endParaRPr lang="en-US" altLang="en-US"/>
          </a:p>
        </p:txBody>
      </p:sp>
      <p:pic>
        <p:nvPicPr>
          <p:cNvPr id="5" name="Picture 4"/>
          <p:cNvPicPr>
            <a:picLocks noChangeAspect="1"/>
          </p:cNvPicPr>
          <p:nvPr/>
        </p:nvPicPr>
        <p:blipFill>
          <a:blip r:embed="rId2"/>
          <a:stretch>
            <a:fillRect/>
          </a:stretch>
        </p:blipFill>
        <p:spPr>
          <a:xfrm>
            <a:off x="914400" y="1524000"/>
            <a:ext cx="7986094" cy="3444353"/>
          </a:xfrm>
          <a:prstGeom prst="rect">
            <a:avLst/>
          </a:prstGeom>
        </p:spPr>
      </p:pic>
    </p:spTree>
    <p:extLst>
      <p:ext uri="{BB962C8B-B14F-4D97-AF65-F5344CB8AC3E}">
        <p14:creationId xmlns:p14="http://schemas.microsoft.com/office/powerpoint/2010/main" val="131837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70861"/>
            <a:ext cx="7886700" cy="1262739"/>
          </a:xfrm>
        </p:spPr>
        <p:txBody>
          <a:bodyPr>
            <a:normAutofit/>
          </a:bodyPr>
          <a:lstStyle/>
          <a:p>
            <a:pPr marL="0" indent="0">
              <a:buNone/>
            </a:pPr>
            <a:r>
              <a:rPr lang="en-US" sz="1600" dirty="0" smtClean="0">
                <a:latin typeface="+mj-lt"/>
              </a:rPr>
              <a:t>Total Beer category is losing to spirits &amp; wine</a:t>
            </a:r>
          </a:p>
          <a:p>
            <a:pPr marL="0" indent="0">
              <a:buNone/>
            </a:pPr>
            <a:r>
              <a:rPr lang="en-US" sz="1600" dirty="0" smtClean="0">
                <a:latin typeface="+mj-lt"/>
              </a:rPr>
              <a:t>Craft beer &amp; import beer keep gaining market share </a:t>
            </a:r>
            <a:r>
              <a:rPr lang="en-US" sz="1600" dirty="0" smtClean="0">
                <a:latin typeface="+mj-lt"/>
                <a:sym typeface="Wingdings" panose="05000000000000000000" pitchFamily="2" charset="2"/>
              </a:rPr>
              <a:t></a:t>
            </a:r>
            <a:r>
              <a:rPr lang="en-US" sz="1600" dirty="0" smtClean="0">
                <a:latin typeface="+mj-lt"/>
              </a:rPr>
              <a:t> STZ has better exposure to those growing categories than peers</a:t>
            </a:r>
          </a:p>
          <a:p>
            <a:pPr marL="0" indent="0">
              <a:buNone/>
            </a:pPr>
            <a:r>
              <a:rPr lang="en-US" sz="1600" b="1" u="sng" dirty="0" smtClean="0">
                <a:latin typeface="+mj-lt"/>
              </a:rPr>
              <a:t>Share of US retail sales evolution in the US:</a:t>
            </a:r>
          </a:p>
          <a:p>
            <a:pPr marL="0" indent="0">
              <a:buNone/>
            </a:pPr>
            <a:endParaRPr lang="en-US" sz="1600" dirty="0">
              <a:latin typeface="+mj-lt"/>
            </a:endParaRPr>
          </a:p>
        </p:txBody>
      </p:sp>
      <p:sp>
        <p:nvSpPr>
          <p:cNvPr id="4" name="Slide Number Placeholder 3"/>
          <p:cNvSpPr>
            <a:spLocks noGrp="1"/>
          </p:cNvSpPr>
          <p:nvPr>
            <p:ph type="sldNum" sz="quarter" idx="12"/>
          </p:nvPr>
        </p:nvSpPr>
        <p:spPr/>
        <p:txBody>
          <a:bodyPr/>
          <a:lstStyle/>
          <a:p>
            <a:fld id="{3D6DD25F-E528-4EBB-BBD5-4FB928859837}" type="slidenum">
              <a:rPr lang="en-US" altLang="en-US" smtClean="0"/>
              <a:pPr/>
              <a:t>8</a:t>
            </a:fld>
            <a:endParaRPr lang="en-US" altLang="en-US"/>
          </a:p>
        </p:txBody>
      </p:sp>
      <p:pic>
        <p:nvPicPr>
          <p:cNvPr id="18" name="Picture 17"/>
          <p:cNvPicPr>
            <a:picLocks noChangeAspect="1"/>
          </p:cNvPicPr>
          <p:nvPr/>
        </p:nvPicPr>
        <p:blipFill>
          <a:blip r:embed="rId2"/>
          <a:stretch>
            <a:fillRect/>
          </a:stretch>
        </p:blipFill>
        <p:spPr>
          <a:xfrm>
            <a:off x="1114168" y="2209800"/>
            <a:ext cx="1104900" cy="4038600"/>
          </a:xfrm>
          <a:prstGeom prst="rect">
            <a:avLst/>
          </a:prstGeom>
        </p:spPr>
      </p:pic>
      <p:pic>
        <p:nvPicPr>
          <p:cNvPr id="19" name="Picture 18"/>
          <p:cNvPicPr>
            <a:picLocks noChangeAspect="1"/>
          </p:cNvPicPr>
          <p:nvPr/>
        </p:nvPicPr>
        <p:blipFill>
          <a:blip r:embed="rId3"/>
          <a:stretch>
            <a:fillRect/>
          </a:stretch>
        </p:blipFill>
        <p:spPr>
          <a:xfrm>
            <a:off x="2219068" y="2209800"/>
            <a:ext cx="3590925" cy="4048125"/>
          </a:xfrm>
          <a:prstGeom prst="rect">
            <a:avLst/>
          </a:prstGeom>
        </p:spPr>
      </p:pic>
    </p:spTree>
    <p:extLst>
      <p:ext uri="{BB962C8B-B14F-4D97-AF65-F5344CB8AC3E}">
        <p14:creationId xmlns:p14="http://schemas.microsoft.com/office/powerpoint/2010/main" val="1179064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522"/>
            <a:ext cx="7886700" cy="1325563"/>
          </a:xfrm>
        </p:spPr>
        <p:txBody>
          <a:bodyPr>
            <a:normAutofit/>
          </a:bodyPr>
          <a:lstStyle/>
          <a:p>
            <a:pPr algn="ctr">
              <a:defRPr/>
            </a:pPr>
            <a:r>
              <a:rPr lang="en-US" sz="2800" b="1" dirty="0">
                <a:solidFill>
                  <a:schemeClr val="accent6">
                    <a:lumMod val="75000"/>
                  </a:schemeClr>
                </a:solidFill>
              </a:rPr>
              <a:t>Industry </a:t>
            </a:r>
            <a:r>
              <a:rPr lang="en-US" sz="2800" b="1" dirty="0" smtClean="0">
                <a:solidFill>
                  <a:schemeClr val="accent6">
                    <a:lumMod val="75000"/>
                  </a:schemeClr>
                </a:solidFill>
              </a:rPr>
              <a:t>Overview: Beer</a:t>
            </a:r>
            <a:endParaRPr lang="en-US" sz="2800" b="1" dirty="0">
              <a:solidFill>
                <a:schemeClr val="accent6">
                  <a:lumMod val="75000"/>
                </a:schemeClr>
              </a:solidFill>
            </a:endParaRPr>
          </a:p>
        </p:txBody>
      </p:sp>
      <p:sp>
        <p:nvSpPr>
          <p:cNvPr id="12390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eaLnBrk="1" hangingPunct="1">
              <a:lnSpc>
                <a:spcPct val="90000"/>
              </a:lnSpc>
              <a:spcBef>
                <a:spcPct val="0"/>
              </a:spcBef>
              <a:buClrTx/>
              <a:buSzTx/>
              <a:buFontTx/>
              <a:buNone/>
            </a:pPr>
            <a:fld id="{95EE6724-3B11-49A1-90AC-2339B0CE7015}" type="slidenum">
              <a:rPr lang="en-US" altLang="en-US" sz="1100">
                <a:solidFill>
                  <a:schemeClr val="bg1"/>
                </a:solidFill>
                <a:latin typeface="Arial" panose="020B0604020202020204" pitchFamily="34" charset="0"/>
              </a:rPr>
              <a:pPr eaLnBrk="1" hangingPunct="1">
                <a:lnSpc>
                  <a:spcPct val="90000"/>
                </a:lnSpc>
                <a:spcBef>
                  <a:spcPct val="0"/>
                </a:spcBef>
                <a:buClrTx/>
                <a:buSzTx/>
                <a:buFontTx/>
                <a:buNone/>
              </a:pPr>
              <a:t>9</a:t>
            </a:fld>
            <a:endParaRPr lang="en-US" altLang="en-US" sz="1100" dirty="0">
              <a:solidFill>
                <a:schemeClr val="bg1"/>
              </a:solidFill>
              <a:latin typeface="Arial" panose="020B0604020202020204" pitchFamily="34" charset="0"/>
            </a:endParaRPr>
          </a:p>
        </p:txBody>
      </p:sp>
      <p:sp>
        <p:nvSpPr>
          <p:cNvPr id="12" name="Content Placeholder 3"/>
          <p:cNvSpPr>
            <a:spLocks noGrp="1"/>
          </p:cNvSpPr>
          <p:nvPr>
            <p:ph idx="1"/>
          </p:nvPr>
        </p:nvSpPr>
        <p:spPr>
          <a:xfrm>
            <a:off x="257175" y="1063869"/>
            <a:ext cx="8629650" cy="3431931"/>
          </a:xfrm>
        </p:spPr>
        <p:txBody>
          <a:bodyPr>
            <a:normAutofit/>
          </a:bodyPr>
          <a:lstStyle/>
          <a:p>
            <a:endParaRPr lang="en-US" sz="1800" dirty="0">
              <a:solidFill>
                <a:srgbClr val="000000"/>
              </a:solidFill>
            </a:endParaRPr>
          </a:p>
          <a:p>
            <a:endParaRPr lang="en-US" sz="1800" dirty="0" smtClean="0">
              <a:solidFill>
                <a:srgbClr val="000000"/>
              </a:solidFill>
            </a:endParaRPr>
          </a:p>
          <a:p>
            <a:pPr marL="0" indent="0">
              <a:buNone/>
            </a:pPr>
            <a:endParaRPr lang="en-US" sz="1800" dirty="0" smtClean="0">
              <a:solidFill>
                <a:srgbClr val="000000"/>
              </a:solidFill>
            </a:endParaRPr>
          </a:p>
        </p:txBody>
      </p:sp>
      <p:sp>
        <p:nvSpPr>
          <p:cNvPr id="3" name="Rectangle 2"/>
          <p:cNvSpPr/>
          <p:nvPr/>
        </p:nvSpPr>
        <p:spPr>
          <a:xfrm>
            <a:off x="5029200" y="4428483"/>
            <a:ext cx="3962400" cy="369332"/>
          </a:xfrm>
          <a:prstGeom prst="rect">
            <a:avLst/>
          </a:prstGeom>
        </p:spPr>
        <p:txBody>
          <a:bodyPr wrap="square">
            <a:spAutoFit/>
          </a:bodyPr>
          <a:lstStyle/>
          <a:p>
            <a:endParaRPr lang="en-US" b="1" dirty="0">
              <a:solidFill>
                <a:schemeClr val="accent2">
                  <a:lumMod val="75000"/>
                </a:schemeClr>
              </a:solidFill>
            </a:endParaRPr>
          </a:p>
        </p:txBody>
      </p:sp>
      <p:sp>
        <p:nvSpPr>
          <p:cNvPr id="4" name="Rectangle 3"/>
          <p:cNvSpPr/>
          <p:nvPr/>
        </p:nvSpPr>
        <p:spPr>
          <a:xfrm>
            <a:off x="781538" y="1232806"/>
            <a:ext cx="7753350" cy="3517438"/>
          </a:xfrm>
          <a:prstGeom prst="rect">
            <a:avLst/>
          </a:prstGeom>
        </p:spPr>
        <p:txBody>
          <a:bodyPr wrap="square">
            <a:spAutoFit/>
          </a:bodyPr>
          <a:lstStyle/>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600" b="1" dirty="0" smtClean="0">
                <a:latin typeface="+mj-lt"/>
                <a:ea typeface="Calibri" panose="020F0502020204030204" pitchFamily="34" charset="0"/>
                <a:cs typeface="Times New Roman" panose="02020603050405020304" pitchFamily="18" charset="0"/>
              </a:rPr>
              <a:t>Concentrated beer market</a:t>
            </a:r>
            <a:r>
              <a:rPr lang="en-US" sz="1600" dirty="0" smtClean="0">
                <a:latin typeface="+mj-lt"/>
                <a:ea typeface="Calibri" panose="020F0502020204030204" pitchFamily="34" charset="0"/>
                <a:cs typeface="Times New Roman" panose="02020603050405020304" pitchFamily="18" charset="0"/>
              </a:rPr>
              <a:t>: 70% of the US market is owned by ABI &amp; Molson Coors, although they have been losing share for 10 years</a:t>
            </a: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16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600" dirty="0" smtClean="0">
                <a:latin typeface="+mj-lt"/>
                <a:ea typeface="Calibri" panose="020F0502020204030204" pitchFamily="34" charset="0"/>
                <a:cs typeface="Times New Roman" panose="02020603050405020304" pitchFamily="18" charset="0"/>
              </a:rPr>
              <a:t>Top 5 players globally own 53% market share (vs 38% in 2007)</a:t>
            </a: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1600" dirty="0" smtClean="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600" b="1" dirty="0" smtClean="0">
                <a:latin typeface="+mj-lt"/>
                <a:ea typeface="Calibri" panose="020F0502020204030204" pitchFamily="34" charset="0"/>
                <a:cs typeface="Times New Roman" panose="02020603050405020304" pitchFamily="18" charset="0"/>
              </a:rPr>
              <a:t>Tiered distribution system</a:t>
            </a:r>
            <a:r>
              <a:rPr lang="en-US" sz="1600" dirty="0" smtClean="0">
                <a:latin typeface="+mj-lt"/>
                <a:ea typeface="Calibri" panose="020F0502020204030204" pitchFamily="34" charset="0"/>
                <a:cs typeface="Times New Roman" panose="02020603050405020304" pitchFamily="18" charset="0"/>
              </a:rPr>
              <a:t> (coming from prohibition times) makes it harder for small players to get national distribution without large player’s help </a:t>
            </a: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1600" dirty="0" smtClean="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600" dirty="0" smtClean="0">
                <a:latin typeface="+mj-lt"/>
                <a:ea typeface="Calibri" panose="020F0502020204030204" pitchFamily="34" charset="0"/>
                <a:cs typeface="Times New Roman" panose="02020603050405020304" pitchFamily="18" charset="0"/>
              </a:rPr>
              <a:t>US beer sales to grow ~4% CAGR over the next 5 years, with premium/super-premium accounting for 89% of the growth</a:t>
            </a:r>
          </a:p>
          <a:p>
            <a:pPr marL="800100" lvl="1"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600" dirty="0" smtClean="0">
                <a:latin typeface="+mj-lt"/>
                <a:ea typeface="Calibri" panose="020F0502020204030204" pitchFamily="34" charset="0"/>
                <a:cs typeface="Times New Roman" panose="02020603050405020304" pitchFamily="18" charset="0"/>
              </a:rPr>
              <a:t>HSD growth for imports (Mexican beer)</a:t>
            </a:r>
          </a:p>
          <a:p>
            <a:pPr marL="800100" lvl="1"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r>
              <a:rPr lang="en-US" sz="1600" dirty="0" smtClean="0">
                <a:latin typeface="+mj-lt"/>
                <a:ea typeface="Calibri" panose="020F0502020204030204" pitchFamily="34" charset="0"/>
                <a:cs typeface="Times New Roman" panose="02020603050405020304" pitchFamily="18" charset="0"/>
              </a:rPr>
              <a:t>Recently seeing a rebound in craft beer: 6-8% growth expected</a:t>
            </a:r>
          </a:p>
          <a:p>
            <a:pPr marL="800100" lvl="1" indent="-342900">
              <a:lnSpc>
                <a:spcPct val="107000"/>
              </a:lnSpc>
              <a:spcBef>
                <a:spcPts val="0"/>
              </a:spcBef>
              <a:spcAft>
                <a:spcPts val="0"/>
              </a:spcAft>
              <a:buClr>
                <a:schemeClr val="accent6">
                  <a:lumMod val="60000"/>
                  <a:lumOff val="40000"/>
                </a:schemeClr>
              </a:buClr>
              <a:buFont typeface="Wingdings" panose="05000000000000000000" pitchFamily="2" charset="2"/>
              <a:buChar char="q"/>
            </a:pPr>
            <a:endParaRPr lang="en-US" sz="1600" dirty="0" smtClean="0">
              <a:latin typeface="+mj-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698627" y="4613149"/>
            <a:ext cx="3919172" cy="2239527"/>
          </a:xfrm>
          <a:prstGeom prst="rect">
            <a:avLst/>
          </a:prstGeom>
        </p:spPr>
      </p:pic>
    </p:spTree>
    <p:extLst>
      <p:ext uri="{BB962C8B-B14F-4D97-AF65-F5344CB8AC3E}">
        <p14:creationId xmlns:p14="http://schemas.microsoft.com/office/powerpoint/2010/main" val="187634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11">
      <a:dk1>
        <a:srgbClr val="FFFFFF"/>
      </a:dk1>
      <a:lt1>
        <a:sysClr val="window" lastClr="FFFFFF"/>
      </a:lt1>
      <a:dk2>
        <a:srgbClr val="FFFFFF"/>
      </a:dk2>
      <a:lt2>
        <a:srgbClr val="EBDDC3"/>
      </a:lt2>
      <a:accent1>
        <a:srgbClr val="568E14"/>
      </a:accent1>
      <a:accent2>
        <a:srgbClr val="BAD80A"/>
      </a:accent2>
      <a:accent3>
        <a:srgbClr val="A5AB81"/>
      </a:accent3>
      <a:accent4>
        <a:srgbClr val="D8B25C"/>
      </a:accent4>
      <a:accent5>
        <a:srgbClr val="7BA79D"/>
      </a:accent5>
      <a:accent6>
        <a:srgbClr val="968C8C"/>
      </a:accent6>
      <a:hlink>
        <a:srgbClr val="F7B615"/>
      </a:hlink>
      <a:folHlink>
        <a:srgbClr val="704404"/>
      </a:folHlink>
    </a:clrScheme>
    <a:fontScheme name="Custom 1">
      <a:majorFont>
        <a:latin typeface="Arial Narrow"/>
        <a:ea typeface=""/>
        <a:cs typeface=""/>
      </a:majorFont>
      <a:minorFont>
        <a:latin typeface="Arial Narrow"/>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heme1">
  <a:themeElements>
    <a:clrScheme name="Custom 11">
      <a:dk1>
        <a:srgbClr val="FFFFFF"/>
      </a:dk1>
      <a:lt1>
        <a:sysClr val="window" lastClr="FFFFFF"/>
      </a:lt1>
      <a:dk2>
        <a:srgbClr val="FFFFFF"/>
      </a:dk2>
      <a:lt2>
        <a:srgbClr val="EBDDC3"/>
      </a:lt2>
      <a:accent1>
        <a:srgbClr val="568E14"/>
      </a:accent1>
      <a:accent2>
        <a:srgbClr val="BAD80A"/>
      </a:accent2>
      <a:accent3>
        <a:srgbClr val="A5AB81"/>
      </a:accent3>
      <a:accent4>
        <a:srgbClr val="D8B25C"/>
      </a:accent4>
      <a:accent5>
        <a:srgbClr val="7BA79D"/>
      </a:accent5>
      <a:accent6>
        <a:srgbClr val="968C8C"/>
      </a:accent6>
      <a:hlink>
        <a:srgbClr val="F7B615"/>
      </a:hlink>
      <a:folHlink>
        <a:srgbClr val="704404"/>
      </a:folHlink>
    </a:clrScheme>
    <a:fontScheme name="Custom 1">
      <a:majorFont>
        <a:latin typeface="Arial Narrow"/>
        <a:ea typeface=""/>
        <a:cs typeface=""/>
      </a:majorFont>
      <a:minorFont>
        <a:latin typeface="Arial Narrow"/>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38057</TotalTime>
  <Words>1891</Words>
  <Application>Microsoft Office PowerPoint</Application>
  <PresentationFormat>On-screen Show (4:3)</PresentationFormat>
  <Paragraphs>218</Paragraphs>
  <Slides>26</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Arabic Typesetting</vt:lpstr>
      <vt:lpstr>Arial</vt:lpstr>
      <vt:lpstr>Arial Narrow</vt:lpstr>
      <vt:lpstr>Calibri</vt:lpstr>
      <vt:lpstr>Calibri Light</vt:lpstr>
      <vt:lpstr>Times New Roman</vt:lpstr>
      <vt:lpstr>Wingdings</vt:lpstr>
      <vt:lpstr>Wingdings 2</vt:lpstr>
      <vt:lpstr>Theme1</vt:lpstr>
      <vt:lpstr>1_Theme1</vt:lpstr>
      <vt:lpstr>Office Theme</vt:lpstr>
      <vt:lpstr>PowerPoint Presentation</vt:lpstr>
      <vt:lpstr>How Did We Find the Idea?</vt:lpstr>
      <vt:lpstr>Investment Thesis Overview</vt:lpstr>
      <vt:lpstr>Investment Thesis: Company Details BUY 2% position  </vt:lpstr>
      <vt:lpstr>ESG Scores</vt:lpstr>
      <vt:lpstr>Alcoholic Beverages Industry Overview</vt:lpstr>
      <vt:lpstr>PowerPoint Presentation</vt:lpstr>
      <vt:lpstr>PowerPoint Presentation</vt:lpstr>
      <vt:lpstr>Industry Overview: Beer</vt:lpstr>
      <vt:lpstr>PowerPoint Presentation</vt:lpstr>
      <vt:lpstr>Industry Overview: Wine &amp; Spirits</vt:lpstr>
      <vt:lpstr>Business Description</vt:lpstr>
      <vt:lpstr>PowerPoint Presentation</vt:lpstr>
      <vt:lpstr>Investment Characteristics</vt:lpstr>
      <vt:lpstr>Revenue Growth Drivers </vt:lpstr>
      <vt:lpstr>Margin Growth Drivers</vt:lpstr>
      <vt:lpstr>Cannabis Investment: Canopy Growth</vt:lpstr>
      <vt:lpstr>PowerPoint Presentation</vt:lpstr>
      <vt:lpstr>PowerPoint Presentation</vt:lpstr>
      <vt:lpstr>PowerPoint Presentation</vt:lpstr>
      <vt:lpstr>PowerPoint Presentation</vt:lpstr>
      <vt:lpstr>Capital Allocation Overview</vt:lpstr>
      <vt:lpstr>Free Cash Flow: 2019 growth driven by OCF growth &amp; Capex moderation</vt:lpstr>
      <vt:lpstr>Valuation: P/E Multiples Analysis</vt:lpstr>
      <vt:lpstr>Investment Risks</vt:lpstr>
      <vt:lpstr>Conclusion</vt:lpstr>
    </vt:vector>
  </TitlesOfParts>
  <Company>Crestwood Advisors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A. Eckton, CFA</dc:creator>
  <cp:lastModifiedBy>Julie Praline</cp:lastModifiedBy>
  <cp:revision>910</cp:revision>
  <cp:lastPrinted>2018-12-13T14:43:56Z</cp:lastPrinted>
  <dcterms:created xsi:type="dcterms:W3CDTF">2003-05-01T18:42:34Z</dcterms:created>
  <dcterms:modified xsi:type="dcterms:W3CDTF">2018-12-17T17:47:11Z</dcterms:modified>
</cp:coreProperties>
</file>