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452" r:id="rId3"/>
    <p:sldId id="435" r:id="rId4"/>
    <p:sldId id="436" r:id="rId5"/>
    <p:sldId id="434" r:id="rId6"/>
    <p:sldId id="437" r:id="rId7"/>
    <p:sldId id="453" r:id="rId8"/>
    <p:sldId id="372" r:id="rId9"/>
    <p:sldId id="391" r:id="rId10"/>
    <p:sldId id="399" r:id="rId11"/>
    <p:sldId id="401" r:id="rId12"/>
    <p:sldId id="374" r:id="rId13"/>
    <p:sldId id="377" r:id="rId14"/>
    <p:sldId id="373" r:id="rId15"/>
    <p:sldId id="375" r:id="rId16"/>
    <p:sldId id="439" r:id="rId17"/>
    <p:sldId id="394" r:id="rId18"/>
    <p:sldId id="443" r:id="rId19"/>
    <p:sldId id="444" r:id="rId20"/>
    <p:sldId id="445" r:id="rId21"/>
    <p:sldId id="446" r:id="rId22"/>
    <p:sldId id="447" r:id="rId23"/>
    <p:sldId id="448" r:id="rId24"/>
    <p:sldId id="449" r:id="rId25"/>
    <p:sldId id="450" r:id="rId26"/>
    <p:sldId id="451" r:id="rId27"/>
    <p:sldId id="440" r:id="rId28"/>
    <p:sldId id="441" r:id="rId29"/>
    <p:sldId id="442" r:id="rId30"/>
  </p:sldIdLst>
  <p:sldSz cx="9144000" cy="6858000" type="screen4x3"/>
  <p:notesSz cx="7010400" cy="92964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B397122-AE2D-46BE-8BA9-AADBF4789D72}">
          <p14:sldIdLst>
            <p14:sldId id="256"/>
            <p14:sldId id="452"/>
            <p14:sldId id="435"/>
            <p14:sldId id="436"/>
            <p14:sldId id="434"/>
            <p14:sldId id="437"/>
            <p14:sldId id="453"/>
            <p14:sldId id="372"/>
            <p14:sldId id="391"/>
            <p14:sldId id="399"/>
            <p14:sldId id="401"/>
            <p14:sldId id="374"/>
            <p14:sldId id="377"/>
            <p14:sldId id="373"/>
            <p14:sldId id="375"/>
            <p14:sldId id="439"/>
            <p14:sldId id="394"/>
            <p14:sldId id="443"/>
            <p14:sldId id="444"/>
            <p14:sldId id="445"/>
            <p14:sldId id="446"/>
            <p14:sldId id="447"/>
            <p14:sldId id="448"/>
            <p14:sldId id="449"/>
            <p14:sldId id="450"/>
            <p14:sldId id="451"/>
            <p14:sldId id="440"/>
            <p14:sldId id="441"/>
            <p14:sldId id="442"/>
          </p14:sldIdLst>
        </p14:section>
        <p14:section name="Vehicles" id="{9294C81C-F430-43CE-BC61-DA527AE51DF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6A6A6A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711" autoAdjust="0"/>
  </p:normalViewPr>
  <p:slideViewPr>
    <p:cSldViewPr snapToGrid="0">
      <p:cViewPr varScale="1">
        <p:scale>
          <a:sx n="109" d="100"/>
          <a:sy n="109" d="100"/>
        </p:scale>
        <p:origin x="768" y="96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1938"/>
    </p:cViewPr>
  </p:sorterViewPr>
  <p:notesViewPr>
    <p:cSldViewPr snapToGrid="0">
      <p:cViewPr varScale="1">
        <p:scale>
          <a:sx n="59" d="100"/>
          <a:sy n="59" d="100"/>
        </p:scale>
        <p:origin x="207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38475" cy="466725"/>
          </a:xfrm>
          <a:prstGeom prst="rect">
            <a:avLst/>
          </a:prstGeom>
        </p:spPr>
        <p:txBody>
          <a:bodyPr vert="horz" lIns="91413" tIns="45707" rIns="91413" bIns="4570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1"/>
            <a:ext cx="3038475" cy="466725"/>
          </a:xfrm>
          <a:prstGeom prst="rect">
            <a:avLst/>
          </a:prstGeom>
        </p:spPr>
        <p:txBody>
          <a:bodyPr vert="horz" lIns="91413" tIns="45707" rIns="91413" bIns="45707" rtlCol="0"/>
          <a:lstStyle>
            <a:lvl1pPr algn="r">
              <a:defRPr sz="1200"/>
            </a:lvl1pPr>
          </a:lstStyle>
          <a:p>
            <a:fld id="{D3942B00-0091-4282-8EF2-C2A3B3A7D1F1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677"/>
            <a:ext cx="3038475" cy="466725"/>
          </a:xfrm>
          <a:prstGeom prst="rect">
            <a:avLst/>
          </a:prstGeom>
        </p:spPr>
        <p:txBody>
          <a:bodyPr vert="horz" lIns="91413" tIns="45707" rIns="91413" bIns="4570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829677"/>
            <a:ext cx="3038475" cy="466725"/>
          </a:xfrm>
          <a:prstGeom prst="rect">
            <a:avLst/>
          </a:prstGeom>
        </p:spPr>
        <p:txBody>
          <a:bodyPr vert="horz" lIns="91413" tIns="45707" rIns="91413" bIns="45707" rtlCol="0" anchor="b"/>
          <a:lstStyle>
            <a:lvl1pPr algn="r">
              <a:defRPr sz="1200"/>
            </a:lvl1pPr>
          </a:lstStyle>
          <a:p>
            <a:fld id="{3290999A-3CD9-4087-A6AB-F4915EF56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3755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38475" cy="466725"/>
          </a:xfrm>
          <a:prstGeom prst="rect">
            <a:avLst/>
          </a:prstGeom>
        </p:spPr>
        <p:txBody>
          <a:bodyPr vert="horz" lIns="91413" tIns="45707" rIns="91413" bIns="4570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0" y="1"/>
            <a:ext cx="3038475" cy="466725"/>
          </a:xfrm>
          <a:prstGeom prst="rect">
            <a:avLst/>
          </a:prstGeom>
        </p:spPr>
        <p:txBody>
          <a:bodyPr vert="horz" lIns="91413" tIns="45707" rIns="91413" bIns="45707" rtlCol="0"/>
          <a:lstStyle>
            <a:lvl1pPr algn="r">
              <a:defRPr sz="1200"/>
            </a:lvl1pPr>
          </a:lstStyle>
          <a:p>
            <a:fld id="{11D1F14B-0ED0-4426-8B6E-A5019F5DA26F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7" rIns="91413" bIns="4570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73576"/>
            <a:ext cx="5607050" cy="3660775"/>
          </a:xfrm>
          <a:prstGeom prst="rect">
            <a:avLst/>
          </a:prstGeom>
        </p:spPr>
        <p:txBody>
          <a:bodyPr vert="horz" lIns="91413" tIns="45707" rIns="91413" bIns="4570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677"/>
            <a:ext cx="3038475" cy="466725"/>
          </a:xfrm>
          <a:prstGeom prst="rect">
            <a:avLst/>
          </a:prstGeom>
        </p:spPr>
        <p:txBody>
          <a:bodyPr vert="horz" lIns="91413" tIns="45707" rIns="91413" bIns="4570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0" y="8829677"/>
            <a:ext cx="3038475" cy="466725"/>
          </a:xfrm>
          <a:prstGeom prst="rect">
            <a:avLst/>
          </a:prstGeom>
        </p:spPr>
        <p:txBody>
          <a:bodyPr vert="horz" lIns="91413" tIns="45707" rIns="91413" bIns="45707" rtlCol="0" anchor="b"/>
          <a:lstStyle>
            <a:lvl1pPr algn="r">
              <a:defRPr sz="1200"/>
            </a:lvl1pPr>
          </a:lstStyle>
          <a:p>
            <a:fld id="{5352454F-B8C5-455B-A4DD-264417327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693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52454F-B8C5-455B-A4DD-2644173274A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141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raphic_ArrowsOnly.ai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4702"/>
            <a:ext cx="9144000" cy="4963297"/>
          </a:xfrm>
          <a:prstGeom prst="rect">
            <a:avLst/>
          </a:prstGeom>
        </p:spPr>
      </p:pic>
      <p:pic>
        <p:nvPicPr>
          <p:cNvPr id="2" name="Picture 1" descr="CA Logo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02" y="110016"/>
            <a:ext cx="1892300" cy="866548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543212" y="1082637"/>
            <a:ext cx="8065331" cy="0"/>
          </a:xfrm>
          <a:prstGeom prst="line">
            <a:avLst/>
          </a:prstGeom>
          <a:ln w="3175" cmpd="sng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" name="Shape 42"/>
          <p:cNvSpPr txBox="1">
            <a:spLocks/>
          </p:cNvSpPr>
          <p:nvPr userDrawn="1"/>
        </p:nvSpPr>
        <p:spPr>
          <a:xfrm>
            <a:off x="598130" y="1318085"/>
            <a:ext cx="8824452" cy="770907"/>
          </a:xfrm>
          <a:prstGeom prst="rect">
            <a:avLst/>
          </a:prstGeom>
        </p:spPr>
        <p:txBody>
          <a:bodyPr/>
          <a:lstStyle>
            <a:lvl1pPr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1pPr>
            <a:lvl2pPr indent="228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2pPr>
            <a:lvl3pPr indent="457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3pPr>
            <a:lvl4pPr indent="685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4pPr>
            <a:lvl5pPr indent="9144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5pPr>
            <a:lvl6pPr indent="11430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6pPr>
            <a:lvl7pPr indent="1371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7pPr>
            <a:lvl8pPr indent="1600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8pPr>
            <a:lvl9pPr indent="1828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9pPr>
          </a:lstStyle>
          <a:p>
            <a:pPr algn="l">
              <a:defRPr sz="1800">
                <a:solidFill>
                  <a:srgbClr val="000000"/>
                </a:solidFill>
              </a:defRPr>
            </a:pPr>
            <a:endParaRPr lang="en-US" sz="2600" spc="40" dirty="0">
              <a:solidFill>
                <a:schemeClr val="accent1"/>
              </a:solidFill>
              <a:latin typeface="Georgia"/>
              <a:cs typeface="Georgia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3212" y="274639"/>
            <a:ext cx="6701650" cy="68372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98450" y="1317625"/>
            <a:ext cx="4088023" cy="2197100"/>
          </a:xfr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776424" y="3798888"/>
            <a:ext cx="4097947" cy="2197466"/>
          </a:xfr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hart Placeholder 15"/>
          <p:cNvSpPr>
            <a:spLocks noGrp="1"/>
          </p:cNvSpPr>
          <p:nvPr>
            <p:ph type="chart" sz="quarter" idx="15"/>
          </p:nvPr>
        </p:nvSpPr>
        <p:spPr>
          <a:xfrm>
            <a:off x="298450" y="3798888"/>
            <a:ext cx="4088023" cy="2197100"/>
          </a:xfrm>
        </p:spPr>
        <p:txBody>
          <a:bodyPr/>
          <a:lstStyle>
            <a:lvl1pPr algn="ctr"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Chart Placeholder 15"/>
          <p:cNvSpPr>
            <a:spLocks noGrp="1"/>
          </p:cNvSpPr>
          <p:nvPr>
            <p:ph type="chart" sz="quarter" idx="16"/>
          </p:nvPr>
        </p:nvSpPr>
        <p:spPr>
          <a:xfrm>
            <a:off x="4776424" y="1317625"/>
            <a:ext cx="4097948" cy="2197100"/>
          </a:xfrm>
        </p:spPr>
        <p:txBody>
          <a:bodyPr/>
          <a:lstStyle>
            <a:lvl1pPr algn="ctr"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Internal use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764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2"/>
          <p:cNvSpPr txBox="1">
            <a:spLocks/>
          </p:cNvSpPr>
          <p:nvPr userDrawn="1"/>
        </p:nvSpPr>
        <p:spPr>
          <a:xfrm>
            <a:off x="-129552" y="5144196"/>
            <a:ext cx="8744959" cy="770907"/>
          </a:xfrm>
          <a:prstGeom prst="rect">
            <a:avLst/>
          </a:prstGeom>
        </p:spPr>
        <p:txBody>
          <a:bodyPr/>
          <a:lstStyle>
            <a:lvl1pPr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1pPr>
            <a:lvl2pPr indent="228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2pPr>
            <a:lvl3pPr indent="457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3pPr>
            <a:lvl4pPr indent="685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4pPr>
            <a:lvl5pPr indent="9144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5pPr>
            <a:lvl6pPr indent="11430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6pPr>
            <a:lvl7pPr indent="1371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7pPr>
            <a:lvl8pPr indent="1600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8pPr>
            <a:lvl9pPr indent="1828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9pPr>
          </a:lstStyle>
          <a:p>
            <a:pPr algn="r">
              <a:defRPr sz="1800">
                <a:solidFill>
                  <a:srgbClr val="000000"/>
                </a:solidFill>
              </a:defRPr>
            </a:pPr>
            <a:endParaRPr lang="en-US" sz="2600" spc="40" dirty="0">
              <a:solidFill>
                <a:srgbClr val="487D2F"/>
              </a:solidFill>
              <a:latin typeface="Georgia"/>
              <a:cs typeface="Georgia"/>
            </a:endParaRPr>
          </a:p>
        </p:txBody>
      </p:sp>
      <p:pic>
        <p:nvPicPr>
          <p:cNvPr id="5" name="Picture 4" descr="Graphic_TitlePag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1783"/>
            <a:ext cx="9144000" cy="2447925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 flipH="1">
            <a:off x="543212" y="5654308"/>
            <a:ext cx="8065331" cy="0"/>
          </a:xfrm>
          <a:prstGeom prst="line">
            <a:avLst/>
          </a:prstGeom>
          <a:ln w="3175" cmpd="sng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07884" y="1412575"/>
            <a:ext cx="2011854" cy="774259"/>
          </a:xfrm>
          <a:prstGeom prst="rect">
            <a:avLst/>
          </a:prstGeom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Internal use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111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Internal use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719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_ArrowsOnly.ai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4702"/>
            <a:ext cx="9144000" cy="4963297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hape 42"/>
          <p:cNvSpPr txBox="1">
            <a:spLocks/>
          </p:cNvSpPr>
          <p:nvPr userDrawn="1"/>
        </p:nvSpPr>
        <p:spPr>
          <a:xfrm>
            <a:off x="598130" y="1318085"/>
            <a:ext cx="8824452" cy="770907"/>
          </a:xfrm>
          <a:prstGeom prst="rect">
            <a:avLst/>
          </a:prstGeom>
        </p:spPr>
        <p:txBody>
          <a:bodyPr/>
          <a:lstStyle>
            <a:lvl1pPr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1pPr>
            <a:lvl2pPr indent="228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2pPr>
            <a:lvl3pPr indent="457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3pPr>
            <a:lvl4pPr indent="685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4pPr>
            <a:lvl5pPr indent="9144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5pPr>
            <a:lvl6pPr indent="11430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6pPr>
            <a:lvl7pPr indent="1371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7pPr>
            <a:lvl8pPr indent="1600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8pPr>
            <a:lvl9pPr indent="1828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9pPr>
          </a:lstStyle>
          <a:p>
            <a:pPr algn="l">
              <a:defRPr sz="1800">
                <a:solidFill>
                  <a:srgbClr val="000000"/>
                </a:solidFill>
              </a:defRPr>
            </a:pPr>
            <a:endParaRPr lang="en-US" sz="2600" spc="40" dirty="0">
              <a:solidFill>
                <a:schemeClr val="accent1"/>
              </a:solidFill>
              <a:latin typeface="Georgia"/>
              <a:cs typeface="Georgia"/>
            </a:endParaRPr>
          </a:p>
        </p:txBody>
      </p:sp>
      <p:sp>
        <p:nvSpPr>
          <p:cNvPr id="10" name="Shape 42"/>
          <p:cNvSpPr txBox="1">
            <a:spLocks/>
          </p:cNvSpPr>
          <p:nvPr userDrawn="1"/>
        </p:nvSpPr>
        <p:spPr>
          <a:xfrm>
            <a:off x="598130" y="2502292"/>
            <a:ext cx="7352271" cy="2332488"/>
          </a:xfrm>
          <a:prstGeom prst="rect">
            <a:avLst/>
          </a:prstGeom>
        </p:spPr>
        <p:txBody>
          <a:bodyPr/>
          <a:lstStyle>
            <a:lvl1pPr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1pPr>
            <a:lvl2pPr indent="228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2pPr>
            <a:lvl3pPr indent="457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3pPr>
            <a:lvl4pPr indent="685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4pPr>
            <a:lvl5pPr indent="9144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5pPr>
            <a:lvl6pPr indent="11430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6pPr>
            <a:lvl7pPr indent="1371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7pPr>
            <a:lvl8pPr indent="1600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8pPr>
            <a:lvl9pPr indent="1828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9pPr>
          </a:lstStyle>
          <a:p>
            <a:pPr marL="0" indent="0" algn="l">
              <a:lnSpc>
                <a:spcPct val="80000"/>
              </a:lnSpc>
              <a:buSzPct val="80000"/>
              <a:buNone/>
              <a:defRPr sz="1800">
                <a:solidFill>
                  <a:srgbClr val="000000"/>
                </a:solidFill>
              </a:defRPr>
            </a:pPr>
            <a:endParaRPr lang="en-US" sz="1600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  <a:cs typeface="Calibri Light"/>
            </a:endParaRPr>
          </a:p>
        </p:txBody>
      </p:sp>
      <p:pic>
        <p:nvPicPr>
          <p:cNvPr id="11" name="Picture 10" descr="CA Logo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02" y="110016"/>
            <a:ext cx="1892300" cy="866548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543212" y="1082637"/>
            <a:ext cx="8065331" cy="0"/>
          </a:xfrm>
          <a:prstGeom prst="line">
            <a:avLst/>
          </a:prstGeom>
          <a:ln w="3175" cmpd="sng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itle 4"/>
          <p:cNvSpPr>
            <a:spLocks noGrp="1"/>
          </p:cNvSpPr>
          <p:nvPr>
            <p:ph type="title"/>
          </p:nvPr>
        </p:nvSpPr>
        <p:spPr>
          <a:xfrm>
            <a:off x="543212" y="274639"/>
            <a:ext cx="6701650" cy="68372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Internal use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092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787662" cy="683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22131"/>
            <a:ext cx="8229600" cy="4904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Internal use only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BA4111AF-6F6F-0643-B4DB-D5DDF114BF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105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59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189" rtl="0" eaLnBrk="1" latinLnBrk="0" hangingPunct="1">
        <a:spcBef>
          <a:spcPct val="0"/>
        </a:spcBef>
        <a:buNone/>
        <a:defRPr sz="2600" kern="1200">
          <a:solidFill>
            <a:schemeClr val="accent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spcBef>
          <a:spcPts val="600"/>
        </a:spcBef>
        <a:buFont typeface="Arial"/>
        <a:buNone/>
        <a:defRPr sz="1600" b="1" kern="1200" baseline="0">
          <a:solidFill>
            <a:schemeClr val="accent5">
              <a:lumMod val="75000"/>
            </a:schemeClr>
          </a:solidFill>
          <a:latin typeface="Georgia" panose="02040502050405020303" pitchFamily="18" charset="0"/>
          <a:ea typeface="+mn-ea"/>
          <a:cs typeface="+mn-cs"/>
        </a:defRPr>
      </a:lvl1pPr>
      <a:lvl2pPr marL="742932" indent="-285744" algn="l" defTabSz="457189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Georgia" panose="02040502050405020303" pitchFamily="18" charset="0"/>
        <a:buChar char="›"/>
        <a:defRPr sz="1400" kern="1200" baseline="0">
          <a:solidFill>
            <a:schemeClr val="accent5">
              <a:lumMod val="75000"/>
            </a:schemeClr>
          </a:solidFill>
          <a:latin typeface="Georgia" panose="02040502050405020303" pitchFamily="18" charset="0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00000"/>
        <a:buFont typeface="Georgia" panose="02040502050405020303" pitchFamily="18" charset="0"/>
        <a:buChar char="›"/>
        <a:defRPr sz="1200" kern="1200" baseline="0">
          <a:solidFill>
            <a:schemeClr val="accent5">
              <a:lumMod val="75000"/>
            </a:schemeClr>
          </a:solidFill>
          <a:latin typeface="Georgia" panose="02040502050405020303" pitchFamily="18" charset="0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00000"/>
        <a:buFont typeface="Georgia" panose="02040502050405020303" pitchFamily="18" charset="0"/>
        <a:buChar char="›"/>
        <a:defRPr sz="1200" kern="1200" baseline="0">
          <a:solidFill>
            <a:schemeClr val="accent5">
              <a:lumMod val="75000"/>
            </a:schemeClr>
          </a:solidFill>
          <a:latin typeface="Georgia" panose="02040502050405020303" pitchFamily="18" charset="0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00000"/>
        <a:buFont typeface="Georgia" panose="02040502050405020303" pitchFamily="18" charset="0"/>
        <a:buChar char="›"/>
        <a:defRPr sz="1200" kern="1200" baseline="0">
          <a:solidFill>
            <a:schemeClr val="accent5">
              <a:lumMod val="75000"/>
            </a:schemeClr>
          </a:solidFill>
          <a:latin typeface="Georgia" panose="02040502050405020303" pitchFamily="18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42"/>
          <p:cNvSpPr txBox="1">
            <a:spLocks/>
          </p:cNvSpPr>
          <p:nvPr/>
        </p:nvSpPr>
        <p:spPr>
          <a:xfrm>
            <a:off x="543212" y="5144196"/>
            <a:ext cx="8198116" cy="770907"/>
          </a:xfrm>
          <a:prstGeom prst="rect">
            <a:avLst/>
          </a:prstGeom>
        </p:spPr>
        <p:txBody>
          <a:bodyPr/>
          <a:lstStyle>
            <a:lvl1pPr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1pPr>
            <a:lvl2pPr indent="228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2pPr>
            <a:lvl3pPr indent="457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3pPr>
            <a:lvl4pPr indent="685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4pPr>
            <a:lvl5pPr indent="9144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5pPr>
            <a:lvl6pPr indent="11430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6pPr>
            <a:lvl7pPr indent="1371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7pPr>
            <a:lvl8pPr indent="1600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8pPr>
            <a:lvl9pPr indent="1828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9pPr>
          </a:lstStyle>
          <a:p>
            <a:pPr algn="r">
              <a:defRPr sz="1800">
                <a:solidFill>
                  <a:srgbClr val="000000"/>
                </a:solidFill>
              </a:defRPr>
            </a:pPr>
            <a:r>
              <a:rPr lang="en-US" sz="2600" spc="40" dirty="0" smtClean="0">
                <a:solidFill>
                  <a:srgbClr val="487D2F"/>
                </a:solidFill>
                <a:latin typeface="Georgia"/>
                <a:cs typeface="Georgia"/>
              </a:rPr>
              <a:t>2018 Q4 performance review</a:t>
            </a:r>
            <a:endParaRPr lang="en-US" sz="2600" spc="40" dirty="0">
              <a:solidFill>
                <a:srgbClr val="487D2F"/>
              </a:solidFill>
              <a:latin typeface="Georgia"/>
              <a:cs typeface="Georgia"/>
            </a:endParaRPr>
          </a:p>
        </p:txBody>
      </p:sp>
      <p:pic>
        <p:nvPicPr>
          <p:cNvPr id="12" name="Picture 11" descr="Graphic_TitlePage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1783"/>
            <a:ext cx="9144000" cy="24479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34075" y="4550586"/>
            <a:ext cx="3209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January, 2019</a:t>
            </a:r>
            <a:endParaRPr lang="en-US" sz="16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543212" y="5654308"/>
            <a:ext cx="8065331" cy="0"/>
          </a:xfrm>
          <a:prstGeom prst="line">
            <a:avLst/>
          </a:prstGeom>
          <a:ln w="3175" cmpd="sng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60" y="1390322"/>
            <a:ext cx="2011680" cy="773722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Internal use only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2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 Yield Spreads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15736" y="5722581"/>
            <a:ext cx="7008828" cy="6617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1450" indent="-171450" algn="l">
              <a:spcAft>
                <a:spcPts val="600"/>
              </a:spcAft>
              <a:buSzPct val="80000"/>
              <a:buFontTx/>
              <a:buBlip>
                <a:blip r:embed="rId2"/>
              </a:buBlip>
            </a:pP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  <a:cs typeface="Calibri Light"/>
              </a:rPr>
              <a:t>Spreads have increased as the market has fallen</a:t>
            </a:r>
          </a:p>
          <a:p>
            <a:pPr marL="171450" indent="-171450" algn="l">
              <a:spcAft>
                <a:spcPts val="600"/>
              </a:spcAft>
              <a:buSzPct val="80000"/>
              <a:buFontTx/>
              <a:buBlip>
                <a:blip r:embed="rId2"/>
              </a:buBlip>
            </a:pP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  <a:cs typeface="Calibri Light"/>
              </a:rPr>
              <a:t>Spread percentile has increased from 20</a:t>
            </a:r>
            <a:r>
              <a:rPr lang="en-US" sz="1600" baseline="30000" dirty="0" smtClean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  <a:cs typeface="Calibri Light"/>
              </a:rPr>
              <a:t>th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  <a:cs typeface="Calibri Light"/>
              </a:rPr>
              <a:t> to 46</a:t>
            </a:r>
            <a:r>
              <a:rPr lang="en-US" sz="1600" baseline="30000" dirty="0" smtClean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  <a:cs typeface="Calibri Light"/>
              </a:rPr>
              <a:t>th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  <a:cs typeface="Calibri Light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2600"/>
            <a:ext cx="91440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97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Shape 42"/>
          <p:cNvSpPr txBox="1">
            <a:spLocks/>
          </p:cNvSpPr>
          <p:nvPr/>
        </p:nvSpPr>
        <p:spPr>
          <a:xfrm>
            <a:off x="473844" y="183878"/>
            <a:ext cx="8824452" cy="770907"/>
          </a:xfrm>
          <a:prstGeom prst="rect">
            <a:avLst/>
          </a:prstGeom>
        </p:spPr>
        <p:txBody>
          <a:bodyPr anchor="ctr"/>
          <a:lstStyle>
            <a:lvl1pPr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1pPr>
            <a:lvl2pPr indent="228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2pPr>
            <a:lvl3pPr indent="457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3pPr>
            <a:lvl4pPr indent="685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4pPr>
            <a:lvl5pPr indent="9144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5pPr>
            <a:lvl6pPr indent="11430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6pPr>
            <a:lvl7pPr indent="1371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7pPr>
            <a:lvl8pPr indent="1600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8pPr>
            <a:lvl9pPr indent="1828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9pPr>
          </a:lstStyle>
          <a:p>
            <a:pPr algn="l">
              <a:defRPr sz="1800">
                <a:solidFill>
                  <a:srgbClr val="000000"/>
                </a:solidFill>
              </a:defRPr>
            </a:pPr>
            <a:r>
              <a:rPr lang="en-US" sz="2600" dirty="0">
                <a:solidFill>
                  <a:schemeClr val="accent1"/>
                </a:solidFill>
                <a:latin typeface="Georgia" panose="02040502050405020303" pitchFamily="18" charset="0"/>
                <a:ea typeface="+mj-ea"/>
                <a:cs typeface="+mj-cs"/>
              </a:rPr>
              <a:t>Market </a:t>
            </a:r>
            <a:r>
              <a:rPr lang="en-US" sz="2600" dirty="0" smtClean="0">
                <a:solidFill>
                  <a:schemeClr val="accent1"/>
                </a:solidFill>
                <a:latin typeface="Georgia" panose="02040502050405020303" pitchFamily="18" charset="0"/>
                <a:ea typeface="+mj-ea"/>
                <a:cs typeface="+mj-cs"/>
              </a:rPr>
              <a:t>Returns</a:t>
            </a:r>
            <a:endParaRPr lang="en-US" sz="2600" dirty="0">
              <a:solidFill>
                <a:schemeClr val="accent1"/>
              </a:solidFill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7195415" y="5292086"/>
            <a:ext cx="77296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800" dirty="0" smtClean="0">
                <a:solidFill>
                  <a:schemeClr val="accent6">
                    <a:lumMod val="50000"/>
                  </a:schemeClr>
                </a:solidFill>
                <a:ea typeface="MS PGothic" pitchFamily="34" charset="-128"/>
              </a:rPr>
              <a:t>Source: Factset</a:t>
            </a:r>
            <a:endParaRPr lang="en-US" altLang="en-US" sz="600" dirty="0">
              <a:solidFill>
                <a:schemeClr val="accent6">
                  <a:lumMod val="50000"/>
                </a:schemeClr>
              </a:solidFill>
              <a:ea typeface="MS PGothic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95951" y="1110798"/>
            <a:ext cx="3695551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Performance of bond markets</a:t>
            </a:r>
            <a:endParaRPr lang="en-US" sz="18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Internal use only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88023" y="5534561"/>
            <a:ext cx="7491046" cy="113877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168275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400" dirty="0">
                <a:solidFill>
                  <a:srgbClr val="6A6A6A"/>
                </a:solidFill>
              </a:rPr>
              <a:t>EM bonds </a:t>
            </a:r>
            <a:r>
              <a:rPr lang="en-US" sz="1400" dirty="0" smtClean="0">
                <a:solidFill>
                  <a:srgbClr val="6A6A6A"/>
                </a:solidFill>
              </a:rPr>
              <a:t>has recovered some after being hit </a:t>
            </a:r>
            <a:r>
              <a:rPr lang="en-US" sz="1400" dirty="0">
                <a:solidFill>
                  <a:srgbClr val="6A6A6A"/>
                </a:solidFill>
              </a:rPr>
              <a:t>by strong dollar and higher US rates</a:t>
            </a:r>
          </a:p>
          <a:p>
            <a:pPr marL="285750" indent="-168275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400" dirty="0">
                <a:solidFill>
                  <a:srgbClr val="6A6A6A"/>
                </a:solidFill>
              </a:rPr>
              <a:t>Credit has </a:t>
            </a:r>
            <a:r>
              <a:rPr lang="en-US" sz="1400" dirty="0" smtClean="0">
                <a:solidFill>
                  <a:srgbClr val="6A6A6A"/>
                </a:solidFill>
              </a:rPr>
              <a:t>fallen though not to recession levels</a:t>
            </a:r>
            <a:endParaRPr lang="en-US" sz="1400" dirty="0">
              <a:solidFill>
                <a:srgbClr val="6A6A6A"/>
              </a:solidFill>
            </a:endParaRPr>
          </a:p>
          <a:p>
            <a:pPr marL="285750" indent="-168275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400" dirty="0">
                <a:solidFill>
                  <a:srgbClr val="6A6A6A"/>
                </a:solidFill>
              </a:rPr>
              <a:t>Aggregate bonds continue to post positive returns even with rising short term rates</a:t>
            </a:r>
          </a:p>
          <a:p>
            <a:pPr algn="l">
              <a:buSzPct val="80000"/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1843"/>
            <a:ext cx="9144000" cy="349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98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Shape 42"/>
          <p:cNvSpPr txBox="1">
            <a:spLocks/>
          </p:cNvSpPr>
          <p:nvPr/>
        </p:nvSpPr>
        <p:spPr>
          <a:xfrm>
            <a:off x="473844" y="183878"/>
            <a:ext cx="8824452" cy="770907"/>
          </a:xfrm>
          <a:prstGeom prst="rect">
            <a:avLst/>
          </a:prstGeom>
        </p:spPr>
        <p:txBody>
          <a:bodyPr anchor="ctr"/>
          <a:lstStyle>
            <a:lvl1pPr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1pPr>
            <a:lvl2pPr indent="228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2pPr>
            <a:lvl3pPr indent="457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3pPr>
            <a:lvl4pPr indent="685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4pPr>
            <a:lvl5pPr indent="9144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5pPr>
            <a:lvl6pPr indent="11430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6pPr>
            <a:lvl7pPr indent="1371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7pPr>
            <a:lvl8pPr indent="1600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8pPr>
            <a:lvl9pPr indent="1828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9pPr>
          </a:lstStyle>
          <a:p>
            <a:pPr algn="l">
              <a:defRPr sz="1800">
                <a:solidFill>
                  <a:srgbClr val="000000"/>
                </a:solidFill>
              </a:defRPr>
            </a:pPr>
            <a:r>
              <a:rPr lang="en-US" sz="2600" dirty="0" smtClean="0">
                <a:solidFill>
                  <a:schemeClr val="accent1"/>
                </a:solidFill>
                <a:latin typeface="Georgia" panose="02040502050405020303" pitchFamily="18" charset="0"/>
                <a:ea typeface="+mj-ea"/>
                <a:cs typeface="+mj-cs"/>
              </a:rPr>
              <a:t>U.S. stock market ETFs</a:t>
            </a:r>
            <a:endParaRPr lang="en-US" sz="2600" dirty="0">
              <a:solidFill>
                <a:schemeClr val="accent1"/>
              </a:solidFill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7421917" y="6248629"/>
            <a:ext cx="77296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800" dirty="0" smtClean="0">
                <a:solidFill>
                  <a:schemeClr val="accent6">
                    <a:lumMod val="50000"/>
                  </a:schemeClr>
                </a:solidFill>
                <a:ea typeface="MS PGothic" pitchFamily="34" charset="-128"/>
              </a:rPr>
              <a:t>Source: Factset</a:t>
            </a:r>
            <a:endParaRPr lang="en-US" altLang="en-US" sz="600" dirty="0">
              <a:solidFill>
                <a:schemeClr val="accent6">
                  <a:lumMod val="50000"/>
                </a:schemeClr>
              </a:solidFill>
              <a:ea typeface="MS PGothic" pitchFamily="34" charset="-128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Internal use only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1843"/>
            <a:ext cx="9144000" cy="34943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90569" y="5469622"/>
            <a:ext cx="6686025" cy="26911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1450" indent="-171450" algn="l">
              <a:lnSpc>
                <a:spcPct val="70000"/>
              </a:lnSpc>
              <a:buSzPct val="80000"/>
              <a:buFontTx/>
              <a:buBlip>
                <a:blip r:embed="rId3"/>
              </a:buBlip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Low Volatility holding up well</a:t>
            </a:r>
          </a:p>
        </p:txBody>
      </p:sp>
    </p:spTree>
    <p:extLst>
      <p:ext uri="{BB962C8B-B14F-4D97-AF65-F5344CB8AC3E}">
        <p14:creationId xmlns:p14="http://schemas.microsoft.com/office/powerpoint/2010/main" val="203562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bond managers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Internal use only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3396"/>
            <a:ext cx="9144000" cy="34943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33850" y="5352176"/>
            <a:ext cx="5911012" cy="6340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1450" indent="-171450" algn="l">
              <a:lnSpc>
                <a:spcPct val="70000"/>
              </a:lnSpc>
              <a:buSzPct val="80000"/>
              <a:buFontTx/>
              <a:buBlip>
                <a:blip r:embed="rId3"/>
              </a:buBlip>
            </a:pPr>
            <a:r>
              <a:rPr lang="en-US" sz="1600" dirty="0" err="1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Doubleline</a:t>
            </a: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 has done well</a:t>
            </a:r>
          </a:p>
          <a:p>
            <a:pPr indent="-171450" algn="l">
              <a:lnSpc>
                <a:spcPct val="150000"/>
              </a:lnSpc>
              <a:buSzPct val="80000"/>
              <a:buFontTx/>
              <a:buBlip>
                <a:blip r:embed="rId3"/>
              </a:buBlip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Credit exposure has hurt </a:t>
            </a:r>
            <a:r>
              <a:rPr lang="en-US" sz="1600" dirty="0" err="1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Metwest</a:t>
            </a:r>
            <a:endParaRPr lang="en-US" sz="1600" dirty="0" smtClean="0">
              <a:solidFill>
                <a:schemeClr val="accent4"/>
              </a:solidFill>
              <a:latin typeface="Georgia" panose="02040502050405020303" pitchFamily="18" charset="0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19270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REITs have improved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Internal use only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1843"/>
            <a:ext cx="9144000" cy="349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42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Vehicle performance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as of 12/31/18</a:t>
            </a:r>
            <a:endParaRPr lang="en-US" sz="180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9829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Internal use only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102" y="1247797"/>
            <a:ext cx="7652189" cy="510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03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Growth Model </a:t>
            </a:r>
            <a:r>
              <a:rPr lang="en-US" dirty="0" smtClean="0"/>
              <a:t>attribution 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 smtClean="0"/>
              <a:t>Year-to-Date relative to 75% ACWI &amp; 25% US Aggregate</a:t>
            </a:r>
            <a:endParaRPr lang="en-US" sz="200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Internal use only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35365" y="5538830"/>
            <a:ext cx="7008828" cy="67710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168275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Lower duration hurt as rates fell versus Aggregate Bonds</a:t>
            </a:r>
          </a:p>
          <a:p>
            <a:pPr marL="285750" indent="-168275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Alts dragged down returns</a:t>
            </a:r>
            <a:endParaRPr lang="en-US" sz="14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3523"/>
            <a:ext cx="9144000" cy="17852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58412"/>
            <a:ext cx="9144000" cy="181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24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model changes</a:t>
            </a:r>
            <a:endParaRPr lang="en-US" dirty="0"/>
          </a:p>
        </p:txBody>
      </p:sp>
      <p:sp>
        <p:nvSpPr>
          <p:cNvPr id="4" name="TextBox 25"/>
          <p:cNvSpPr txBox="1">
            <a:spLocks noChangeArrowheads="1"/>
          </p:cNvSpPr>
          <p:nvPr/>
        </p:nvSpPr>
        <p:spPr bwMode="auto">
          <a:xfrm>
            <a:off x="543213" y="1350155"/>
            <a:ext cx="3911342" cy="3725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285750" indent="-28575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marL="117475" indent="0" eaLnBrk="1" hangingPunct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None/>
              <a:defRPr sz="1800">
                <a:solidFill>
                  <a:srgbClr val="000000"/>
                </a:solidFill>
              </a:defRPr>
            </a:pPr>
            <a:r>
              <a:rPr lang="en-US" sz="1400" b="1" dirty="0">
                <a:solidFill>
                  <a:schemeClr val="accent4">
                    <a:lumMod val="75000"/>
                  </a:schemeClr>
                </a:solidFill>
                <a:latin typeface="+mj-lt"/>
                <a:sym typeface="Georgia"/>
              </a:rPr>
              <a:t>Portfolio changes 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  <a:latin typeface="+mj-lt"/>
                <a:sym typeface="Georgia"/>
              </a:rPr>
              <a:t>2018</a:t>
            </a:r>
            <a:endParaRPr lang="en-US" sz="1400" b="1" dirty="0">
              <a:solidFill>
                <a:schemeClr val="accent4">
                  <a:lumMod val="75000"/>
                </a:schemeClr>
              </a:solidFill>
              <a:latin typeface="+mj-lt"/>
              <a:sym typeface="Georgia"/>
            </a:endParaRPr>
          </a:p>
          <a:p>
            <a:pPr indent="-168275" eaLnBrk="1" hangingPunct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+mj-lt"/>
                <a:sym typeface="Georgia"/>
              </a:rPr>
              <a:t>1/30 reduced bonds, US large cap, increased international stocks, MLPs and Market Neutral</a:t>
            </a:r>
          </a:p>
          <a:p>
            <a:pPr indent="-168275" eaLnBrk="1" hangingPunct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+mj-lt"/>
                <a:sym typeface="Georgia"/>
              </a:rPr>
              <a:t>9/28 Changed US large cap vehicles</a:t>
            </a:r>
          </a:p>
          <a:p>
            <a:pPr lvl="1" indent="-168275" eaLnBrk="1" hangingPunct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100" dirty="0" smtClean="0">
                <a:solidFill>
                  <a:schemeClr val="accent4">
                    <a:lumMod val="75000"/>
                  </a:schemeClr>
                </a:solidFill>
                <a:latin typeface="+mj-lt"/>
                <a:sym typeface="Georgia"/>
              </a:rPr>
              <a:t>70% IVV		40% TOSZX</a:t>
            </a:r>
          </a:p>
          <a:p>
            <a:pPr lvl="1" indent="-168275" eaLnBrk="1" hangingPunct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100" dirty="0" smtClean="0">
                <a:solidFill>
                  <a:schemeClr val="accent4">
                    <a:lumMod val="75000"/>
                  </a:schemeClr>
                </a:solidFill>
                <a:latin typeface="+mj-lt"/>
                <a:sym typeface="Georgia"/>
              </a:rPr>
              <a:t>10% SPHQ		40% USMV</a:t>
            </a:r>
          </a:p>
          <a:p>
            <a:pPr lvl="1" indent="-168275" eaLnBrk="1" hangingPunct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100" dirty="0" smtClean="0">
                <a:solidFill>
                  <a:schemeClr val="accent4">
                    <a:lumMod val="75000"/>
                  </a:schemeClr>
                </a:solidFill>
                <a:latin typeface="+mj-lt"/>
                <a:sym typeface="Georgia"/>
              </a:rPr>
              <a:t>10% USMV		20% MTUM</a:t>
            </a:r>
          </a:p>
          <a:p>
            <a:pPr lvl="1" indent="-168275" eaLnBrk="1" hangingPunct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100" dirty="0" smtClean="0">
                <a:solidFill>
                  <a:schemeClr val="accent4">
                    <a:lumMod val="75000"/>
                  </a:schemeClr>
                </a:solidFill>
                <a:latin typeface="+mj-lt"/>
                <a:sym typeface="Georgia"/>
              </a:rPr>
              <a:t>10% IWF</a:t>
            </a:r>
          </a:p>
          <a:p>
            <a:pPr indent="-168275" eaLnBrk="1" hangingPunct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+mj-lt"/>
                <a:sym typeface="Georgia"/>
              </a:rPr>
              <a:t>9/28 Replace IEFA with JPIN</a:t>
            </a:r>
          </a:p>
          <a:p>
            <a:pPr indent="-168275" eaLnBrk="1" hangingPunct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+mj-lt"/>
                <a:sym typeface="Georgia"/>
              </a:rPr>
              <a:t>11/28 Sold QMNIX to IGSB</a:t>
            </a:r>
          </a:p>
          <a:p>
            <a:pPr indent="-168275" eaLnBrk="1" hangingPunct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+mj-lt"/>
                <a:sym typeface="Georgia"/>
              </a:rPr>
              <a:t>12/11 Added 2% to Real Estate</a:t>
            </a:r>
          </a:p>
          <a:p>
            <a:pPr indent="-168275" eaLnBrk="1" hangingPunct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endParaRPr lang="en-US" sz="1400" dirty="0">
              <a:solidFill>
                <a:schemeClr val="accent4">
                  <a:lumMod val="75000"/>
                </a:schemeClr>
              </a:solidFill>
              <a:latin typeface="+mn-lt"/>
              <a:sym typeface="Georgia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498884" y="2798885"/>
            <a:ext cx="237392" cy="553915"/>
          </a:xfrm>
          <a:prstGeom prst="rightArrow">
            <a:avLst/>
          </a:prstGeom>
          <a:ln>
            <a:solidFill>
              <a:schemeClr val="accent1"/>
            </a:solidFill>
          </a:ln>
        </p:spPr>
        <p:txBody>
          <a:bodyPr rtlCol="0" anchor="ctr">
            <a:spAutoFit/>
          </a:bodyPr>
          <a:lstStyle/>
          <a:p>
            <a:pPr algn="ctr" defTabSz="457189">
              <a:spcBef>
                <a:spcPct val="20000"/>
              </a:spcBef>
            </a:pPr>
            <a:endParaRPr lang="en-US" sz="1600" b="1" dirty="0">
              <a:solidFill>
                <a:srgbClr val="EEECE1">
                  <a:lumMod val="25000"/>
                </a:srgbClr>
              </a:solidFill>
              <a:latin typeface="Georgia" panose="02040502050405020303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31391" y="1350154"/>
            <a:ext cx="4207078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7475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defRPr sz="1800">
                <a:solidFill>
                  <a:srgbClr val="000000"/>
                </a:solidFill>
              </a:defRPr>
            </a:pP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  <a:sym typeface="Georgia"/>
              </a:rPr>
              <a:t>Portfolio </a:t>
            </a:r>
            <a:r>
              <a:rPr lang="en-US" sz="1400" b="1" dirty="0">
                <a:solidFill>
                  <a:schemeClr val="accent4">
                    <a:lumMod val="75000"/>
                  </a:schemeClr>
                </a:solidFill>
                <a:sym typeface="Georgia"/>
              </a:rPr>
              <a:t>changes 2017</a:t>
            </a:r>
          </a:p>
          <a:p>
            <a:pPr marL="285750" indent="-168275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+mj-lt"/>
                <a:sym typeface="Georgia"/>
              </a:rPr>
              <a:t>1/5 reduced short term bonds, increased small cap and added market neutral</a:t>
            </a:r>
          </a:p>
          <a:p>
            <a:pPr marL="285750" indent="-168275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+mj-lt"/>
                <a:sym typeface="Georgia"/>
              </a:rPr>
              <a:t>2/7 increased MLPs</a:t>
            </a:r>
          </a:p>
          <a:p>
            <a:pPr marL="285750" indent="-168275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+mj-lt"/>
                <a:sym typeface="Georgia"/>
              </a:rPr>
              <a:t>5/2 eliminated floating rate increased core bond funds and market neutral</a:t>
            </a:r>
          </a:p>
          <a:p>
            <a:pPr marL="285750" indent="-168275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+mj-lt"/>
                <a:sym typeface="Georgia"/>
              </a:rPr>
              <a:t>7/11 Increased international developed and reduced US large cap</a:t>
            </a:r>
          </a:p>
          <a:p>
            <a:pPr marL="285750" indent="-168275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+mj-lt"/>
                <a:sym typeface="Georgia"/>
              </a:rPr>
              <a:t>8/8 Switch REIT exposure to active manager, TIAA CREF Real Estate Fund</a:t>
            </a:r>
          </a:p>
        </p:txBody>
      </p:sp>
    </p:spTree>
    <p:extLst>
      <p:ext uri="{BB962C8B-B14F-4D97-AF65-F5344CB8AC3E}">
        <p14:creationId xmlns:p14="http://schemas.microsoft.com/office/powerpoint/2010/main" val="309190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18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S&amp;P 500 – What happened during 4Q 2018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3519" y="1051497"/>
            <a:ext cx="887696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487D2F">
                  <a:lumMod val="50000"/>
                </a:srgbClr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400" b="1" dirty="0">
                <a:solidFill>
                  <a:srgbClr val="EEECE1">
                    <a:lumMod val="25000"/>
                  </a:srgbClr>
                </a:solidFill>
              </a:rPr>
              <a:t>The S&amp;P 500 </a:t>
            </a:r>
            <a:r>
              <a:rPr lang="en-US" sz="1400" b="1" dirty="0" smtClean="0">
                <a:solidFill>
                  <a:srgbClr val="EEECE1">
                    <a:lumMod val="25000"/>
                  </a:srgbClr>
                </a:solidFill>
              </a:rPr>
              <a:t>was down over 4% in 2018</a:t>
            </a:r>
            <a:endParaRPr lang="en-US" sz="1400" dirty="0">
              <a:solidFill>
                <a:srgbClr val="EEECE1">
                  <a:lumMod val="25000"/>
                </a:srgbClr>
              </a:solidFill>
            </a:endParaRPr>
          </a:p>
          <a:p>
            <a:pPr marL="895335" lvl="1" indent="-285750">
              <a:spcBef>
                <a:spcPts val="600"/>
              </a:spcBef>
              <a:buClr>
                <a:srgbClr val="487D2F">
                  <a:lumMod val="50000"/>
                </a:srgbClr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400" dirty="0" smtClean="0">
                <a:solidFill>
                  <a:srgbClr val="EEECE1">
                    <a:lumMod val="25000"/>
                  </a:srgbClr>
                </a:solidFill>
              </a:rPr>
              <a:t>YTD growth stocks performed best, but the trend reversed in Q4 with Value outperforming growth. </a:t>
            </a:r>
          </a:p>
          <a:p>
            <a:pPr marL="895335" lvl="1" indent="-285750">
              <a:spcBef>
                <a:spcPts val="600"/>
              </a:spcBef>
              <a:buClr>
                <a:srgbClr val="487D2F">
                  <a:lumMod val="50000"/>
                </a:srgbClr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400" dirty="0" smtClean="0">
                <a:solidFill>
                  <a:srgbClr val="EEECE1">
                    <a:lumMod val="25000"/>
                  </a:srgbClr>
                </a:solidFill>
              </a:rPr>
              <a:t>Current P/E multiples across all styles are at a discount to long-term average. </a:t>
            </a:r>
            <a:endParaRPr lang="en-US" sz="1400" dirty="0">
              <a:solidFill>
                <a:srgbClr val="EEECE1">
                  <a:lumMod val="25000"/>
                </a:srgb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206" y="2957745"/>
            <a:ext cx="4362450" cy="2114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1639" y="2925639"/>
            <a:ext cx="2886075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61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19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Sector Returns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83341" y="1290918"/>
            <a:ext cx="6508377" cy="9264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70000"/>
              </a:lnSpc>
              <a:spcBef>
                <a:spcPts val="600"/>
              </a:spcBef>
              <a:buClr>
                <a:srgbClr val="487D2F">
                  <a:lumMod val="50000"/>
                </a:srgbClr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400" dirty="0" smtClean="0">
                <a:solidFill>
                  <a:srgbClr val="EEECE1">
                    <a:lumMod val="25000"/>
                  </a:srgbClr>
                </a:solidFill>
              </a:rPr>
              <a:t>Q4 best </a:t>
            </a:r>
            <a:r>
              <a:rPr lang="en-US" sz="1400" dirty="0">
                <a:solidFill>
                  <a:srgbClr val="EEECE1">
                    <a:lumMod val="25000"/>
                  </a:srgbClr>
                </a:solidFill>
              </a:rPr>
              <a:t>performing </a:t>
            </a:r>
            <a:r>
              <a:rPr lang="en-US" sz="1400" dirty="0" smtClean="0">
                <a:solidFill>
                  <a:srgbClr val="EEECE1">
                    <a:lumMod val="25000"/>
                  </a:srgbClr>
                </a:solidFill>
              </a:rPr>
              <a:t>sectors: Utilities and REITs</a:t>
            </a:r>
          </a:p>
          <a:p>
            <a:pPr marL="285750" indent="-285750">
              <a:lnSpc>
                <a:spcPct val="70000"/>
              </a:lnSpc>
              <a:spcBef>
                <a:spcPts val="600"/>
              </a:spcBef>
              <a:buClr>
                <a:srgbClr val="487D2F">
                  <a:lumMod val="50000"/>
                </a:srgbClr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400" dirty="0" smtClean="0">
                <a:solidFill>
                  <a:srgbClr val="EEECE1">
                    <a:lumMod val="25000"/>
                  </a:srgbClr>
                </a:solidFill>
              </a:rPr>
              <a:t>2018 best performing sectors: Healthcare and Utilities</a:t>
            </a:r>
            <a:endParaRPr lang="en-US" sz="1400" dirty="0">
              <a:solidFill>
                <a:srgbClr val="EEECE1">
                  <a:lumMod val="25000"/>
                </a:srgbClr>
              </a:solidFill>
            </a:endParaRPr>
          </a:p>
          <a:p>
            <a:pPr marL="285750" indent="-285750">
              <a:lnSpc>
                <a:spcPct val="70000"/>
              </a:lnSpc>
              <a:spcBef>
                <a:spcPts val="600"/>
              </a:spcBef>
              <a:buClr>
                <a:srgbClr val="487D2F">
                  <a:lumMod val="50000"/>
                </a:srgbClr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400" dirty="0" smtClean="0">
                <a:solidFill>
                  <a:srgbClr val="EEECE1">
                    <a:lumMod val="25000"/>
                  </a:srgbClr>
                </a:solidFill>
              </a:rPr>
              <a:t>Q4 worst </a:t>
            </a:r>
            <a:r>
              <a:rPr lang="en-US" sz="1400" dirty="0">
                <a:solidFill>
                  <a:srgbClr val="EEECE1">
                    <a:lumMod val="25000"/>
                  </a:srgbClr>
                </a:solidFill>
              </a:rPr>
              <a:t>performing sectors: </a:t>
            </a:r>
            <a:r>
              <a:rPr lang="en-US" sz="1400" dirty="0" smtClean="0">
                <a:solidFill>
                  <a:srgbClr val="EEECE1">
                    <a:lumMod val="25000"/>
                  </a:srgbClr>
                </a:solidFill>
              </a:rPr>
              <a:t>Energy, Tech and Consumer Discretionary</a:t>
            </a:r>
          </a:p>
          <a:p>
            <a:pPr marL="285750" indent="-285750">
              <a:lnSpc>
                <a:spcPct val="70000"/>
              </a:lnSpc>
              <a:spcBef>
                <a:spcPts val="600"/>
              </a:spcBef>
              <a:buClr>
                <a:srgbClr val="487D2F">
                  <a:lumMod val="50000"/>
                </a:srgbClr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400" dirty="0" smtClean="0">
                <a:solidFill>
                  <a:srgbClr val="EEECE1">
                    <a:lumMod val="25000"/>
                  </a:srgbClr>
                </a:solidFill>
              </a:rPr>
              <a:t>2018 worst performing sectors: Energy and Materials</a:t>
            </a:r>
            <a:endParaRPr lang="en-US" sz="1400" dirty="0">
              <a:solidFill>
                <a:srgbClr val="EEECE1">
                  <a:lumMod val="25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8989"/>
            <a:ext cx="9144000" cy="244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07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5111262" y="6445081"/>
            <a:ext cx="2133600" cy="365125"/>
          </a:xfrm>
        </p:spPr>
        <p:txBody>
          <a:bodyPr/>
          <a:lstStyle/>
          <a:p>
            <a:fld id="{BA4111AF-6F6F-0643-B4DB-D5DDF114BF9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P/E valuation</a:t>
            </a:r>
            <a:endParaRPr lang="en-US" dirty="0"/>
          </a:p>
        </p:txBody>
      </p:sp>
      <p:sp>
        <p:nvSpPr>
          <p:cNvPr id="10" name="TextBox 25"/>
          <p:cNvSpPr txBox="1">
            <a:spLocks noChangeArrowheads="1"/>
          </p:cNvSpPr>
          <p:nvPr/>
        </p:nvSpPr>
        <p:spPr bwMode="auto">
          <a:xfrm>
            <a:off x="540915" y="1260956"/>
            <a:ext cx="7583649" cy="103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285750" indent="-28575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marL="117475" indent="0" eaLnBrk="1" hangingPunct="1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None/>
              <a:defRPr sz="1800">
                <a:solidFill>
                  <a:srgbClr val="000000"/>
                </a:solidFill>
              </a:defRPr>
            </a:pPr>
            <a:endParaRPr lang="en-US" sz="1200" dirty="0">
              <a:solidFill>
                <a:srgbClr val="6A6A6A"/>
              </a:solidFill>
              <a:latin typeface="+mn-lt"/>
              <a:sym typeface="Georgia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Internal use only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1472"/>
            <a:ext cx="9144000" cy="507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93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20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Equity Highlights – 2018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1381" y="1105287"/>
            <a:ext cx="8876962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b="1" dirty="0">
                <a:solidFill>
                  <a:prstClr val="black"/>
                </a:solidFill>
              </a:rPr>
              <a:t>What has driven performance </a:t>
            </a:r>
            <a:r>
              <a:rPr lang="en-US" sz="1400" b="1" dirty="0" smtClean="0">
                <a:solidFill>
                  <a:prstClr val="black"/>
                </a:solidFill>
              </a:rPr>
              <a:t>YTD?</a:t>
            </a:r>
            <a:endParaRPr lang="en-US" sz="1400" b="1" i="1" dirty="0">
              <a:solidFill>
                <a:prstClr val="black"/>
              </a:solidFill>
            </a:endParaRPr>
          </a:p>
          <a:p>
            <a:pPr marL="285750" indent="-285750">
              <a:spcBef>
                <a:spcPts val="600"/>
              </a:spcBef>
              <a:buClr>
                <a:srgbClr val="487D2F">
                  <a:lumMod val="50000"/>
                </a:srgbClr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400" dirty="0" smtClean="0">
                <a:solidFill>
                  <a:prstClr val="black"/>
                </a:solidFill>
              </a:rPr>
              <a:t>Our US equities outperformed the market by 131bps for 2018.</a:t>
            </a:r>
          </a:p>
          <a:p>
            <a:pPr marL="285750" indent="-285750">
              <a:spcBef>
                <a:spcPts val="600"/>
              </a:spcBef>
              <a:buClr>
                <a:srgbClr val="487D2F">
                  <a:lumMod val="50000"/>
                </a:srgbClr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400" dirty="0" smtClean="0">
                <a:solidFill>
                  <a:prstClr val="black"/>
                </a:solidFill>
              </a:rPr>
              <a:t>We lost 21 bps in Q4 driven by underperformance in Energy and Industrials.</a:t>
            </a:r>
            <a:endParaRPr lang="en-US" sz="1400" dirty="0">
              <a:solidFill>
                <a:prstClr val="black"/>
              </a:solidFill>
            </a:endParaRPr>
          </a:p>
          <a:p>
            <a:pPr marL="285750" indent="-285750">
              <a:spcBef>
                <a:spcPts val="600"/>
              </a:spcBef>
              <a:buClr>
                <a:srgbClr val="487D2F">
                  <a:lumMod val="50000"/>
                </a:srgbClr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400" dirty="0" smtClean="0">
                <a:solidFill>
                  <a:prstClr val="black"/>
                </a:solidFill>
              </a:rPr>
              <a:t>The biggest underperformers in the quarter were LMT, EOG, ARMK and SLB.</a:t>
            </a:r>
          </a:p>
          <a:p>
            <a:pPr marL="285750" indent="-285750">
              <a:spcBef>
                <a:spcPts val="600"/>
              </a:spcBef>
              <a:buClr>
                <a:srgbClr val="487D2F">
                  <a:lumMod val="50000"/>
                </a:srgbClr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400" dirty="0" smtClean="0">
                <a:solidFill>
                  <a:prstClr val="black"/>
                </a:solidFill>
              </a:rPr>
              <a:t>Not owning AMZN added 83bps in Q4.</a:t>
            </a:r>
          </a:p>
          <a:p>
            <a:pPr>
              <a:spcBef>
                <a:spcPts val="600"/>
              </a:spcBef>
              <a:buClr>
                <a:srgbClr val="487D2F">
                  <a:lumMod val="50000"/>
                </a:srgbClr>
              </a:buClr>
              <a:buSzPct val="100000"/>
            </a:pPr>
            <a:endParaRPr lang="en-US" sz="800" b="1" dirty="0" smtClean="0">
              <a:solidFill>
                <a:prstClr val="black"/>
              </a:solidFill>
            </a:endParaRPr>
          </a:p>
          <a:p>
            <a:pPr>
              <a:spcBef>
                <a:spcPts val="600"/>
              </a:spcBef>
              <a:buClr>
                <a:srgbClr val="487D2F">
                  <a:lumMod val="50000"/>
                </a:srgbClr>
              </a:buClr>
              <a:buSzPct val="100000"/>
            </a:pPr>
            <a:r>
              <a:rPr lang="en-US" sz="1400" b="1" dirty="0" smtClean="0">
                <a:solidFill>
                  <a:prstClr val="black"/>
                </a:solidFill>
              </a:rPr>
              <a:t>What’s worked? </a:t>
            </a:r>
            <a:endParaRPr lang="en-US" sz="1400" b="1" dirty="0">
              <a:solidFill>
                <a:prstClr val="black"/>
              </a:solidFill>
            </a:endParaRPr>
          </a:p>
          <a:p>
            <a:pPr marL="285750" indent="-285750">
              <a:spcBef>
                <a:spcPts val="600"/>
              </a:spcBef>
              <a:buClr>
                <a:srgbClr val="487D2F">
                  <a:lumMod val="50000"/>
                </a:srgbClr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400" dirty="0" smtClean="0">
                <a:solidFill>
                  <a:prstClr val="black"/>
                </a:solidFill>
              </a:rPr>
              <a:t>Biggest contributors to outperformance: Tech, Staples &amp; Communication Services</a:t>
            </a:r>
          </a:p>
          <a:p>
            <a:pPr marL="285750" indent="-285750">
              <a:spcBef>
                <a:spcPts val="600"/>
              </a:spcBef>
              <a:buClr>
                <a:srgbClr val="487D2F">
                  <a:lumMod val="50000"/>
                </a:srgbClr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400" dirty="0" smtClean="0">
                <a:solidFill>
                  <a:prstClr val="black"/>
                </a:solidFill>
              </a:rPr>
              <a:t>Top contributors to outperformance</a:t>
            </a:r>
            <a:r>
              <a:rPr lang="en-US" sz="1400" dirty="0">
                <a:solidFill>
                  <a:prstClr val="black"/>
                </a:solidFill>
              </a:rPr>
              <a:t>: RMD (+</a:t>
            </a:r>
            <a:r>
              <a:rPr lang="en-US" sz="1400" dirty="0" smtClean="0">
                <a:solidFill>
                  <a:prstClr val="black"/>
                </a:solidFill>
              </a:rPr>
              <a:t>74bps), MCK (+72bps), CSCO (+43bps), TJX (+37bps), </a:t>
            </a:r>
            <a:endParaRPr lang="en-US" sz="800" b="1" dirty="0" smtClean="0">
              <a:solidFill>
                <a:prstClr val="black"/>
              </a:solidFill>
            </a:endParaRPr>
          </a:p>
          <a:p>
            <a:pPr>
              <a:spcBef>
                <a:spcPts val="600"/>
              </a:spcBef>
              <a:buClr>
                <a:srgbClr val="487D2F">
                  <a:lumMod val="50000"/>
                </a:srgbClr>
              </a:buClr>
              <a:buSzPct val="100000"/>
            </a:pPr>
            <a:endParaRPr lang="en-US" sz="1400" b="1" dirty="0" smtClean="0">
              <a:solidFill>
                <a:prstClr val="black"/>
              </a:solidFill>
            </a:endParaRPr>
          </a:p>
          <a:p>
            <a:pPr>
              <a:spcBef>
                <a:spcPts val="600"/>
              </a:spcBef>
              <a:buClr>
                <a:srgbClr val="487D2F">
                  <a:lumMod val="50000"/>
                </a:srgbClr>
              </a:buClr>
              <a:buSzPct val="100000"/>
            </a:pPr>
            <a:r>
              <a:rPr lang="en-US" sz="1400" b="1" dirty="0" smtClean="0">
                <a:solidFill>
                  <a:prstClr val="black"/>
                </a:solidFill>
              </a:rPr>
              <a:t>What didn’t?</a:t>
            </a:r>
            <a:endParaRPr lang="en-US" sz="1400" b="1" dirty="0">
              <a:solidFill>
                <a:prstClr val="black"/>
              </a:solidFill>
            </a:endParaRPr>
          </a:p>
          <a:p>
            <a:pPr marL="285750" indent="-285750">
              <a:spcBef>
                <a:spcPts val="600"/>
              </a:spcBef>
              <a:buClr>
                <a:srgbClr val="487D2F">
                  <a:lumMod val="50000"/>
                </a:srgbClr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400" dirty="0" smtClean="0">
                <a:solidFill>
                  <a:prstClr val="black"/>
                </a:solidFill>
              </a:rPr>
              <a:t>Stock selection in Energy and in Consumer Discretionary: Owning SLB and not owning AMZN.</a:t>
            </a:r>
          </a:p>
          <a:p>
            <a:pPr marL="285750" indent="-285750">
              <a:spcBef>
                <a:spcPts val="600"/>
              </a:spcBef>
              <a:buClr>
                <a:srgbClr val="487D2F">
                  <a:lumMod val="50000"/>
                </a:srgbClr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400" dirty="0" smtClean="0">
                <a:solidFill>
                  <a:prstClr val="black"/>
                </a:solidFill>
              </a:rPr>
              <a:t>Top detractors to full year performance: SLB (-71bps), ARMK (-67bps), LMT (-</a:t>
            </a:r>
            <a:r>
              <a:rPr lang="en-US" sz="1400" dirty="0">
                <a:solidFill>
                  <a:prstClr val="black"/>
                </a:solidFill>
              </a:rPr>
              <a:t>54bps), CL (-34bps</a:t>
            </a:r>
            <a:r>
              <a:rPr lang="en-US" sz="1400" dirty="0" smtClean="0">
                <a:solidFill>
                  <a:prstClr val="black"/>
                </a:solidFill>
              </a:rPr>
              <a:t>)</a:t>
            </a:r>
            <a:endParaRPr lang="en-US" sz="1400" dirty="0">
              <a:solidFill>
                <a:prstClr val="black"/>
              </a:solidFill>
            </a:endParaRPr>
          </a:p>
          <a:p>
            <a:pPr>
              <a:spcBef>
                <a:spcPts val="600"/>
              </a:spcBef>
              <a:buClr>
                <a:srgbClr val="487D2F">
                  <a:lumMod val="50000"/>
                </a:srgbClr>
              </a:buClr>
              <a:buSzPct val="100000"/>
            </a:pPr>
            <a:endParaRPr lang="en-US" sz="800" b="1" dirty="0" smtClean="0">
              <a:solidFill>
                <a:prstClr val="black"/>
              </a:solidFill>
            </a:endParaRPr>
          </a:p>
          <a:p>
            <a:pPr>
              <a:spcBef>
                <a:spcPts val="600"/>
              </a:spcBef>
              <a:buClr>
                <a:srgbClr val="487D2F">
                  <a:lumMod val="50000"/>
                </a:srgbClr>
              </a:buClr>
              <a:buSzPct val="100000"/>
            </a:pPr>
            <a:r>
              <a:rPr lang="en-US" sz="1400" b="1" dirty="0">
                <a:solidFill>
                  <a:prstClr val="black"/>
                </a:solidFill>
              </a:rPr>
              <a:t>What changed?</a:t>
            </a:r>
          </a:p>
          <a:p>
            <a:pPr marL="285750" indent="-285750">
              <a:spcBef>
                <a:spcPts val="600"/>
              </a:spcBef>
              <a:buClr>
                <a:srgbClr val="487D2F">
                  <a:lumMod val="50000"/>
                </a:srgbClr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400" dirty="0" smtClean="0">
                <a:solidFill>
                  <a:prstClr val="black"/>
                </a:solidFill>
              </a:rPr>
              <a:t>Sold CTSH, ARMK</a:t>
            </a:r>
          </a:p>
          <a:p>
            <a:pPr marL="285750" indent="-285750">
              <a:spcBef>
                <a:spcPts val="600"/>
              </a:spcBef>
              <a:buClr>
                <a:srgbClr val="487D2F">
                  <a:lumMod val="50000"/>
                </a:srgbClr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400" dirty="0" smtClean="0">
                <a:solidFill>
                  <a:prstClr val="black"/>
                </a:solidFill>
              </a:rPr>
              <a:t>Bought STZ</a:t>
            </a:r>
          </a:p>
          <a:p>
            <a:pPr marL="285750" indent="-285750">
              <a:spcBef>
                <a:spcPts val="600"/>
              </a:spcBef>
              <a:buClr>
                <a:srgbClr val="487D2F">
                  <a:lumMod val="50000"/>
                </a:srgbClr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400" dirty="0" smtClean="0">
                <a:solidFill>
                  <a:prstClr val="black"/>
                </a:solidFill>
              </a:rPr>
              <a:t>Added to LMT, ST, AAPL, TJX, HLT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smtClean="0">
                <a:solidFill>
                  <a:srgbClr val="FFFFFF">
                    <a:lumMod val="50000"/>
                  </a:srgbClr>
                </a:solidFill>
              </a:rPr>
              <a:t>Internal use only</a:t>
            </a:r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36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21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Attribution 2018</a:t>
            </a:r>
            <a:endParaRPr lang="en-US" dirty="0"/>
          </a:p>
        </p:txBody>
      </p:sp>
      <p:pic>
        <p:nvPicPr>
          <p:cNvPr id="1026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10" y="1647568"/>
            <a:ext cx="7931644" cy="344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570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22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FAANGS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51005" y="1589904"/>
            <a:ext cx="6268995" cy="85331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70000"/>
              </a:lnSpc>
              <a:spcBef>
                <a:spcPts val="600"/>
              </a:spcBef>
              <a:buClr>
                <a:srgbClr val="487D2F">
                  <a:lumMod val="50000"/>
                </a:srgbClr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400" dirty="0">
                <a:solidFill>
                  <a:prstClr val="black"/>
                </a:solidFill>
              </a:rPr>
              <a:t>Since the selloff started on October 3rd the S&amp;P was down almost 14% through 12/31 and we gained 7 bps. </a:t>
            </a:r>
          </a:p>
          <a:p>
            <a:pPr marL="285750" indent="-285750">
              <a:lnSpc>
                <a:spcPct val="70000"/>
              </a:lnSpc>
              <a:spcBef>
                <a:spcPts val="600"/>
              </a:spcBef>
              <a:buClr>
                <a:srgbClr val="487D2F">
                  <a:lumMod val="50000"/>
                </a:srgbClr>
              </a:buClr>
              <a:buSzPct val="100000"/>
              <a:buFont typeface="Georgia" panose="02040502050405020303" pitchFamily="18" charset="0"/>
              <a:buChar char="›"/>
            </a:pPr>
            <a:endParaRPr lang="en-US" sz="1400" dirty="0">
              <a:solidFill>
                <a:prstClr val="black"/>
              </a:solidFill>
            </a:endParaRPr>
          </a:p>
          <a:p>
            <a:pPr marL="285750" indent="-285750">
              <a:lnSpc>
                <a:spcPct val="70000"/>
              </a:lnSpc>
              <a:spcBef>
                <a:spcPts val="600"/>
              </a:spcBef>
              <a:buClr>
                <a:srgbClr val="487D2F">
                  <a:lumMod val="50000"/>
                </a:srgbClr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400" dirty="0">
                <a:solidFill>
                  <a:prstClr val="black"/>
                </a:solidFill>
              </a:rPr>
              <a:t>Our position w/ the FAANG stocks added 85bps during that period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286" y="2422697"/>
            <a:ext cx="1695450" cy="1152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006" y="3707004"/>
            <a:ext cx="6623222" cy="300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66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23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S&amp;P 500 Forward P/E Ratio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445" y="1133936"/>
            <a:ext cx="6182588" cy="34545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072" y="4901514"/>
            <a:ext cx="5379306" cy="110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41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24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and Forecast S&amp;P Growth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098" y="1756876"/>
            <a:ext cx="6353914" cy="459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2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25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2019 Expected Revenue Growth by Sector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018" y="1989627"/>
            <a:ext cx="6085200" cy="436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03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26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2019 Expected Earnings Growth by Sector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43212" y="1305169"/>
            <a:ext cx="6314788" cy="853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70000"/>
              </a:lnSpc>
              <a:spcBef>
                <a:spcPts val="600"/>
              </a:spcBef>
              <a:buClr>
                <a:srgbClr val="487D2F">
                  <a:lumMod val="50000"/>
                </a:srgbClr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400" dirty="0">
                <a:solidFill>
                  <a:prstClr val="black"/>
                </a:solidFill>
              </a:rPr>
              <a:t>Estimated earnings growth rate for CY 2019 is </a:t>
            </a:r>
            <a:r>
              <a:rPr lang="en-US" sz="1400" dirty="0" smtClean="0">
                <a:solidFill>
                  <a:prstClr val="black"/>
                </a:solidFill>
              </a:rPr>
              <a:t>8%. </a:t>
            </a:r>
            <a:endParaRPr lang="en-US" sz="1400" dirty="0">
              <a:solidFill>
                <a:prstClr val="black"/>
              </a:solidFill>
            </a:endParaRPr>
          </a:p>
          <a:p>
            <a:pPr marL="285750" indent="-285750">
              <a:lnSpc>
                <a:spcPct val="70000"/>
              </a:lnSpc>
              <a:spcBef>
                <a:spcPts val="600"/>
              </a:spcBef>
              <a:buClr>
                <a:srgbClr val="487D2F">
                  <a:lumMod val="50000"/>
                </a:srgbClr>
              </a:buClr>
              <a:buSzPct val="100000"/>
              <a:buFont typeface="Georgia" panose="02040502050405020303" pitchFamily="18" charset="0"/>
              <a:buChar char="›"/>
            </a:pPr>
            <a:endParaRPr lang="en-US" sz="1400" dirty="0">
              <a:solidFill>
                <a:prstClr val="black"/>
              </a:solidFill>
            </a:endParaRPr>
          </a:p>
          <a:p>
            <a:pPr marL="285750" indent="-285750">
              <a:lnSpc>
                <a:spcPct val="70000"/>
              </a:lnSpc>
              <a:spcBef>
                <a:spcPts val="600"/>
              </a:spcBef>
              <a:buClr>
                <a:srgbClr val="487D2F">
                  <a:lumMod val="50000"/>
                </a:srgbClr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400" dirty="0">
                <a:solidFill>
                  <a:prstClr val="black"/>
                </a:solidFill>
              </a:rPr>
              <a:t>All 11 sectors are projected to report YoY growth in earnings, led by the Industrials, Consumer Discretionary, Energy, and Financials.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952" y="2320832"/>
            <a:ext cx="5538910" cy="404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19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21878" y="6356351"/>
            <a:ext cx="364921" cy="365125"/>
          </a:xfrm>
        </p:spPr>
        <p:txBody>
          <a:bodyPr/>
          <a:lstStyle/>
          <a:p>
            <a:fld id="{BA4111AF-6F6F-0643-B4DB-D5DDF114BF9E}" type="slidenum">
              <a:rPr lang="en-US" smtClean="0">
                <a:solidFill>
                  <a:schemeClr val="accent4">
                    <a:lumMod val="50000"/>
                  </a:schemeClr>
                </a:solidFill>
              </a:rPr>
              <a:pPr/>
              <a:t>27</a:t>
            </a:fld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900" dirty="0"/>
              <a:t>Why it Makes Sense to Diversify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/>
              <a:t>How to position for high valuations and looming volatility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5918134" y="5642876"/>
            <a:ext cx="274767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defTabSz="609585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00" dirty="0">
                <a:solidFill>
                  <a:srgbClr val="FFFFFF">
                    <a:lumMod val="50000"/>
                  </a:srgbClr>
                </a:solidFill>
                <a:ea typeface="MS PGothic" pitchFamily="34" charset="-128"/>
              </a:rPr>
              <a:t>Source: Bloomberg, </a:t>
            </a:r>
            <a:r>
              <a:rPr lang="en-US" altLang="en-US" sz="800" dirty="0" err="1">
                <a:solidFill>
                  <a:srgbClr val="FFFFFF">
                    <a:lumMod val="50000"/>
                  </a:srgbClr>
                </a:solidFill>
                <a:ea typeface="MS PGothic" pitchFamily="34" charset="-128"/>
              </a:rPr>
              <a:t>MatLab</a:t>
            </a:r>
            <a:endParaRPr lang="en-US" altLang="en-US" sz="600" dirty="0">
              <a:solidFill>
                <a:srgbClr val="FFFFFF">
                  <a:lumMod val="50000"/>
                </a:srgbClr>
              </a:solidFill>
              <a:ea typeface="MS PGothic" pitchFamily="34" charset="-128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4992169" y="6590824"/>
            <a:ext cx="28273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defTabSz="609585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00" b="1" i="1" dirty="0">
                <a:solidFill>
                  <a:schemeClr val="accent4">
                    <a:lumMod val="50000"/>
                  </a:schemeClr>
                </a:solidFill>
              </a:rPr>
              <a:t>Information is current and believed to be accurate as of 12/31/2017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15570" y="1441496"/>
            <a:ext cx="1250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Past 10 Years 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91363" y="5800577"/>
            <a:ext cx="8410032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00" dirty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*Risk is calculated using standard deviation.  “Global A.A.” represents a global asset allocation portfolio and is calculated using monthly returns and </a:t>
            </a:r>
            <a:r>
              <a:rPr lang="en-US" altLang="en-US" sz="800" dirty="0" smtClean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51.0% </a:t>
            </a:r>
            <a:r>
              <a:rPr lang="en-US" altLang="en-US" sz="800" dirty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S&amp;P 500 Index, </a:t>
            </a:r>
            <a:r>
              <a:rPr lang="en-US" altLang="en-US" sz="800" dirty="0" smtClean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25.0% </a:t>
            </a:r>
            <a:r>
              <a:rPr lang="en-US" altLang="en-US" sz="800" dirty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Barclay’s Aggregate, 13.5% MSCI EAFE and Canada Index, 4% MSCI Emerging Markets, </a:t>
            </a:r>
            <a:r>
              <a:rPr lang="en-US" altLang="en-US" sz="800" dirty="0" smtClean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2</a:t>
            </a:r>
            <a:r>
              <a:rPr lang="en-US" altLang="en-US" sz="800" dirty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% DJ US Real Estate Index, 2% S&amp;P </a:t>
            </a:r>
            <a:r>
              <a:rPr lang="en-US" altLang="en-US" sz="800" dirty="0" err="1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Smallcap</a:t>
            </a:r>
            <a:r>
              <a:rPr lang="en-US" altLang="en-US" sz="800" dirty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 index and 2.5% </a:t>
            </a:r>
            <a:r>
              <a:rPr lang="en-US" altLang="en-US" sz="800" dirty="0" err="1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Alerian</a:t>
            </a:r>
            <a:r>
              <a:rPr lang="en-US" altLang="en-US" sz="800" dirty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 MLP index.  Indexes used: REITs is the DJ US Real Estate Index, EM is MSCI Emerging Markets, EAFE is MSCI EAFE and Canada Index, Smallcap is S&amp;P 600 Smallcap index, US Bonds is Barclay’s US Aggregate Bond Index </a:t>
            </a:r>
            <a:r>
              <a:rPr lang="en-US" altLang="en-US" sz="800" dirty="0" smtClean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and Commodity is Bloomberg Commodity Index</a:t>
            </a:r>
            <a:endParaRPr lang="en-US" altLang="en-US" sz="800" dirty="0">
              <a:solidFill>
                <a:schemeClr val="accent4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1363" y="1128886"/>
            <a:ext cx="78882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Over past 15 years a diversified portfolio offers stock market returns at lower risk level.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56020" y="1438672"/>
            <a:ext cx="12332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Past 15 Years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332" y="1659391"/>
            <a:ext cx="6853143" cy="39785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4081" y="1661612"/>
            <a:ext cx="1175213" cy="396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69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229" y="1534493"/>
            <a:ext cx="8238864" cy="457269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89420" y="6356351"/>
            <a:ext cx="397379" cy="365125"/>
          </a:xfrm>
        </p:spPr>
        <p:txBody>
          <a:bodyPr/>
          <a:lstStyle/>
          <a:p>
            <a:fld id="{BA4111AF-6F6F-0643-B4DB-D5DDF114BF9E}" type="slidenum">
              <a:rPr lang="en-US" smtClean="0">
                <a:solidFill>
                  <a:schemeClr val="accent4">
                    <a:lumMod val="50000"/>
                  </a:schemeClr>
                </a:solidFill>
              </a:rPr>
              <a:pPr/>
              <a:t>28</a:t>
            </a:fld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3212" y="274639"/>
            <a:ext cx="6905338" cy="68372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Global Asset Allocation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sz="2000" dirty="0"/>
              <a:t>Prudence and patience</a:t>
            </a:r>
            <a:endParaRPr lang="en-US" altLang="en-US" sz="2000" dirty="0">
              <a:solidFill>
                <a:schemeClr val="accent1"/>
              </a:solidFill>
            </a:endParaRP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658025" y="5955017"/>
            <a:ext cx="77553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800" b="1" dirty="0">
                <a:solidFill>
                  <a:schemeClr val="accent4">
                    <a:lumMod val="50000"/>
                  </a:schemeClr>
                </a:solidFill>
                <a:latin typeface="+mn-lt"/>
                <a:ea typeface="MS PGothic" pitchFamily="34" charset="-128"/>
              </a:rPr>
              <a:t>*Asset Class Returns as of  </a:t>
            </a:r>
            <a:r>
              <a:rPr lang="en-US" altLang="en-US" sz="800" b="1" dirty="0" smtClean="0">
                <a:solidFill>
                  <a:schemeClr val="accent4">
                    <a:lumMod val="50000"/>
                  </a:schemeClr>
                </a:solidFill>
                <a:latin typeface="+mn-lt"/>
                <a:ea typeface="MS PGothic" pitchFamily="34" charset="-128"/>
              </a:rPr>
              <a:t>12/31/2018 </a:t>
            </a:r>
            <a:r>
              <a:rPr lang="en-US" altLang="en-US" sz="800" dirty="0">
                <a:solidFill>
                  <a:schemeClr val="accent4">
                    <a:lumMod val="50000"/>
                  </a:schemeClr>
                </a:solidFill>
                <a:latin typeface="+mn-lt"/>
                <a:ea typeface="MS PGothic" pitchFamily="34" charset="-128"/>
              </a:rPr>
              <a:t> </a:t>
            </a:r>
            <a:r>
              <a:rPr lang="en-US" altLang="en-US" sz="8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.  “Global A.A.” represents a global asset allocation portfolio and is calculated using monthly returns and </a:t>
            </a:r>
            <a:r>
              <a:rPr lang="en-US" altLang="en-US" sz="8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51% </a:t>
            </a:r>
            <a:r>
              <a:rPr lang="en-US" altLang="en-US" sz="8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S&amp;P 500 Index, </a:t>
            </a:r>
            <a:r>
              <a:rPr lang="en-US" altLang="en-US" sz="8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25</a:t>
            </a:r>
            <a:r>
              <a:rPr lang="en-US" altLang="en-US" sz="8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% Barclay’s Aggregate, 13.5% MSCI EAFE and Canada Index, 4% MSCI Emerging Markets, </a:t>
            </a:r>
            <a:r>
              <a:rPr lang="en-US" altLang="en-US" sz="8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2</a:t>
            </a:r>
            <a:r>
              <a:rPr lang="en-US" altLang="en-US" sz="8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% DJ US Real Estate Index, 2% S&amp;P </a:t>
            </a:r>
            <a:r>
              <a:rPr lang="en-US" altLang="en-US" sz="800" dirty="0" err="1">
                <a:solidFill>
                  <a:schemeClr val="accent4">
                    <a:lumMod val="50000"/>
                  </a:schemeClr>
                </a:solidFill>
                <a:latin typeface="+mn-lt"/>
              </a:rPr>
              <a:t>Smallcap</a:t>
            </a:r>
            <a:r>
              <a:rPr lang="en-US" altLang="en-US" sz="8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index and 2.5% </a:t>
            </a:r>
            <a:r>
              <a:rPr lang="en-US" altLang="en-US" sz="800" dirty="0" err="1">
                <a:solidFill>
                  <a:schemeClr val="accent4">
                    <a:lumMod val="50000"/>
                  </a:schemeClr>
                </a:solidFill>
                <a:latin typeface="+mn-lt"/>
              </a:rPr>
              <a:t>Alerian</a:t>
            </a:r>
            <a:r>
              <a:rPr lang="en-US" altLang="en-US" sz="8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MLP index. </a:t>
            </a:r>
            <a:r>
              <a:rPr lang="en-US" altLang="en-US" sz="8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 Indexes used: REITs is the DJ US Real Estate Index, EM is MSCI Emerging Markets, EAFE is MSCI EAFE and Canada Index, </a:t>
            </a:r>
            <a:r>
              <a:rPr lang="en-US" altLang="en-US" sz="800" dirty="0" err="1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Smallcap</a:t>
            </a:r>
            <a:r>
              <a:rPr lang="en-US" altLang="en-US" sz="8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 is S&amp;P 600 </a:t>
            </a:r>
            <a:r>
              <a:rPr lang="en-US" altLang="en-US" sz="800" dirty="0" err="1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Smallcap</a:t>
            </a:r>
            <a:r>
              <a:rPr lang="en-US" altLang="en-US" sz="8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 index, US Bonds is Barclay’s US Aggregate Bond Index and Market Neutral is AQR Market Neutral fund, and MLPs is the </a:t>
            </a:r>
            <a:r>
              <a:rPr lang="en-US" altLang="en-US" sz="800" dirty="0" err="1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Alerian</a:t>
            </a:r>
            <a:r>
              <a:rPr lang="en-US" altLang="en-US" sz="8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 MLP Index.  </a:t>
            </a:r>
            <a:r>
              <a:rPr lang="en-US" altLang="en-US" sz="800" dirty="0" smtClean="0">
                <a:solidFill>
                  <a:schemeClr val="accent4">
                    <a:lumMod val="50000"/>
                  </a:schemeClr>
                </a:solidFill>
                <a:latin typeface="+mn-lt"/>
                <a:ea typeface="MS PGothic" pitchFamily="34" charset="-128"/>
              </a:rPr>
              <a:t>All data represents total return for stated period.</a:t>
            </a:r>
            <a:r>
              <a:rPr lang="en-US" altLang="en-US" sz="800" b="1" dirty="0" smtClean="0">
                <a:solidFill>
                  <a:schemeClr val="accent4">
                    <a:lumMod val="50000"/>
                  </a:schemeClr>
                </a:solidFill>
                <a:latin typeface="+mn-lt"/>
                <a:ea typeface="MS PGothic" pitchFamily="34" charset="-128"/>
              </a:rPr>
              <a:t>  </a:t>
            </a:r>
            <a:r>
              <a:rPr lang="en-US" altLang="en-US" sz="800" dirty="0" smtClean="0">
                <a:solidFill>
                  <a:schemeClr val="accent4">
                    <a:lumMod val="50000"/>
                  </a:schemeClr>
                </a:solidFill>
                <a:latin typeface="+mn-lt"/>
                <a:ea typeface="MS PGothic" pitchFamily="34" charset="-128"/>
              </a:rPr>
              <a:t>Figures in enclosed box are annualized return for past 15 years.</a:t>
            </a:r>
            <a:endParaRPr lang="en-US" altLang="en-US" sz="800" b="1" dirty="0">
              <a:solidFill>
                <a:schemeClr val="accent4">
                  <a:lumMod val="50000"/>
                </a:schemeClr>
              </a:solidFill>
              <a:latin typeface="+mn-lt"/>
              <a:ea typeface="MS PGothic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106" y="1099548"/>
            <a:ext cx="78882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Prudence and patience reward long-term investors</a:t>
            </a:r>
          </a:p>
        </p:txBody>
      </p:sp>
      <p:sp>
        <p:nvSpPr>
          <p:cNvPr id="7" name="Rectangle 6"/>
          <p:cNvSpPr/>
          <p:nvPr/>
        </p:nvSpPr>
        <p:spPr>
          <a:xfrm>
            <a:off x="940038" y="1426218"/>
            <a:ext cx="727247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Best and worst calendar-year returns </a:t>
            </a:r>
          </a:p>
          <a:p>
            <a:pPr algn="ctr"/>
            <a:r>
              <a:rPr lang="en-US" sz="14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Past 15 years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5859461" y="6643364"/>
            <a:ext cx="282733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00" b="1" i="1" dirty="0">
                <a:solidFill>
                  <a:schemeClr val="accent4">
                    <a:lumMod val="50000"/>
                  </a:schemeClr>
                </a:solidFill>
              </a:rPr>
              <a:t>Information is current and believed to be accurate as of 12/31/2017</a:t>
            </a:r>
          </a:p>
        </p:txBody>
      </p:sp>
    </p:spTree>
    <p:extLst>
      <p:ext uri="{BB962C8B-B14F-4D97-AF65-F5344CB8AC3E}">
        <p14:creationId xmlns:p14="http://schemas.microsoft.com/office/powerpoint/2010/main" val="158497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80" y="1459684"/>
            <a:ext cx="8588783" cy="476690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89420" y="6356351"/>
            <a:ext cx="397379" cy="365125"/>
          </a:xfrm>
        </p:spPr>
        <p:txBody>
          <a:bodyPr/>
          <a:lstStyle/>
          <a:p>
            <a:fld id="{BA4111AF-6F6F-0643-B4DB-D5DDF114BF9E}" type="slidenum">
              <a:rPr lang="en-US" smtClean="0">
                <a:solidFill>
                  <a:schemeClr val="accent4">
                    <a:lumMod val="50000"/>
                  </a:schemeClr>
                </a:solidFill>
              </a:rPr>
              <a:pPr/>
              <a:t>29</a:t>
            </a:fld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3212" y="274639"/>
            <a:ext cx="6905338" cy="68372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Global Asset Allocation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sz="2000" dirty="0" smtClean="0">
                <a:solidFill>
                  <a:schemeClr val="accent1"/>
                </a:solidFill>
              </a:rPr>
              <a:t>How t</a:t>
            </a:r>
            <a:r>
              <a:rPr lang="en-US" sz="2000" dirty="0" smtClean="0"/>
              <a:t>ime horizon affects asset allocation</a:t>
            </a:r>
            <a:endParaRPr lang="en-US" altLang="en-US" sz="2000" dirty="0">
              <a:solidFill>
                <a:schemeClr val="accent1"/>
              </a:solidFill>
            </a:endParaRP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658025" y="5955017"/>
            <a:ext cx="77553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800" b="1" dirty="0">
                <a:solidFill>
                  <a:schemeClr val="accent4">
                    <a:lumMod val="50000"/>
                  </a:schemeClr>
                </a:solidFill>
                <a:latin typeface="+mn-lt"/>
                <a:ea typeface="MS PGothic" pitchFamily="34" charset="-128"/>
              </a:rPr>
              <a:t>*Asset Class Returns as of  </a:t>
            </a:r>
            <a:r>
              <a:rPr lang="en-US" altLang="en-US" sz="800" b="1" dirty="0" smtClean="0">
                <a:solidFill>
                  <a:schemeClr val="accent4">
                    <a:lumMod val="50000"/>
                  </a:schemeClr>
                </a:solidFill>
                <a:latin typeface="+mn-lt"/>
                <a:ea typeface="MS PGothic" pitchFamily="34" charset="-128"/>
              </a:rPr>
              <a:t>12/31/2018 </a:t>
            </a:r>
            <a:r>
              <a:rPr lang="en-US" altLang="en-US" sz="8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  Indexes used: US Bonds is Barclay’s US Aggregate Bond</a:t>
            </a:r>
            <a:r>
              <a:rPr lang="en-US" altLang="en-US" sz="8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 Index, ACWI is the MSCI All Country World index, 40%/60</a:t>
            </a:r>
            <a:r>
              <a:rPr lang="en-US" altLang="en-US" sz="8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% is </a:t>
            </a:r>
            <a:r>
              <a:rPr lang="en-US" altLang="en-US" sz="8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40</a:t>
            </a:r>
            <a:r>
              <a:rPr lang="en-US" altLang="en-US" sz="8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% ACWI and </a:t>
            </a:r>
            <a:r>
              <a:rPr lang="en-US" altLang="en-US" sz="8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60</a:t>
            </a:r>
            <a:r>
              <a:rPr lang="en-US" altLang="en-US" sz="8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% US </a:t>
            </a:r>
            <a:r>
              <a:rPr lang="en-US" altLang="en-US" sz="8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Bonds; 60%/40% is 60% ACWI and 40% US Bonds,</a:t>
            </a:r>
            <a:r>
              <a:rPr lang="en-US" altLang="en-US" sz="8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en-US" sz="8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75%/25% </a:t>
            </a:r>
            <a:r>
              <a:rPr lang="en-US" altLang="en-US" sz="8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is </a:t>
            </a:r>
            <a:r>
              <a:rPr lang="en-US" altLang="en-US" sz="8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75% </a:t>
            </a:r>
            <a:r>
              <a:rPr lang="en-US" altLang="en-US" sz="8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ACWI and </a:t>
            </a:r>
            <a:r>
              <a:rPr lang="en-US" altLang="en-US" sz="8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25% </a:t>
            </a:r>
            <a:r>
              <a:rPr lang="en-US" altLang="en-US" sz="8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US </a:t>
            </a:r>
            <a:r>
              <a:rPr lang="en-US" altLang="en-US" sz="8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Bonds, 90%/</a:t>
            </a:r>
            <a:r>
              <a:rPr lang="en-US" altLang="en-US" sz="8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1</a:t>
            </a:r>
            <a:r>
              <a:rPr lang="en-US" altLang="en-US" sz="8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0</a:t>
            </a:r>
            <a:r>
              <a:rPr lang="en-US" altLang="en-US" sz="8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% is </a:t>
            </a:r>
            <a:r>
              <a:rPr lang="en-US" altLang="en-US" sz="8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90</a:t>
            </a:r>
            <a:r>
              <a:rPr lang="en-US" altLang="en-US" sz="8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% ACWI and </a:t>
            </a:r>
            <a:r>
              <a:rPr lang="en-US" altLang="en-US" sz="8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10</a:t>
            </a:r>
            <a:r>
              <a:rPr lang="en-US" altLang="en-US" sz="8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% US Bonds</a:t>
            </a:r>
            <a:r>
              <a:rPr lang="en-US" altLang="en-US" sz="8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. </a:t>
            </a:r>
            <a:r>
              <a:rPr lang="en-US" altLang="en-US" sz="800" dirty="0" smtClean="0">
                <a:solidFill>
                  <a:schemeClr val="accent4">
                    <a:lumMod val="50000"/>
                  </a:schemeClr>
                </a:solidFill>
                <a:latin typeface="+mn-lt"/>
                <a:ea typeface="MS PGothic" pitchFamily="34" charset="-128"/>
              </a:rPr>
              <a:t>All </a:t>
            </a:r>
            <a:r>
              <a:rPr lang="en-US" altLang="en-US" sz="800" dirty="0">
                <a:solidFill>
                  <a:schemeClr val="accent4">
                    <a:lumMod val="50000"/>
                  </a:schemeClr>
                </a:solidFill>
                <a:latin typeface="+mn-lt"/>
                <a:ea typeface="MS PGothic" pitchFamily="34" charset="-128"/>
              </a:rPr>
              <a:t>data represents total return for stated period.</a:t>
            </a:r>
            <a:r>
              <a:rPr lang="en-US" altLang="en-US" sz="800" b="1" dirty="0">
                <a:solidFill>
                  <a:schemeClr val="accent4">
                    <a:lumMod val="50000"/>
                  </a:schemeClr>
                </a:solidFill>
                <a:latin typeface="+mn-lt"/>
                <a:ea typeface="MS PGothic" pitchFamily="34" charset="-128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948427" y="1191326"/>
            <a:ext cx="727247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Best and worst </a:t>
            </a:r>
            <a:r>
              <a:rPr lang="en-US" sz="1400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returns for 1,3 and 5 year rolling investment horizons</a:t>
            </a:r>
            <a:endParaRPr lang="en-US" sz="1400" b="1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en-US" sz="1400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Monthly returns since 1/31/2003</a:t>
            </a:r>
            <a:endParaRPr lang="en-US" sz="1400" b="1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5859461" y="6643364"/>
            <a:ext cx="282733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00" b="1" i="1" dirty="0">
                <a:solidFill>
                  <a:schemeClr val="accent4">
                    <a:lumMod val="50000"/>
                  </a:schemeClr>
                </a:solidFill>
              </a:rPr>
              <a:t>Information is current and believed to be accurate as </a:t>
            </a:r>
            <a:r>
              <a:rPr lang="en-US" altLang="en-US" sz="800" b="1" i="1">
                <a:solidFill>
                  <a:schemeClr val="accent4">
                    <a:lumMod val="50000"/>
                  </a:schemeClr>
                </a:solidFill>
              </a:rPr>
              <a:t>of </a:t>
            </a:r>
            <a:r>
              <a:rPr lang="en-US" altLang="en-US" sz="800" b="1" i="1" smtClean="0">
                <a:solidFill>
                  <a:schemeClr val="accent4">
                    <a:lumMod val="50000"/>
                  </a:schemeClr>
                </a:solidFill>
              </a:rPr>
              <a:t>12/31/2018</a:t>
            </a:r>
            <a:endParaRPr lang="en-US" altLang="en-US" sz="8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59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5111262" y="6445081"/>
            <a:ext cx="2133600" cy="365125"/>
          </a:xfrm>
        </p:spPr>
        <p:txBody>
          <a:bodyPr/>
          <a:lstStyle/>
          <a:p>
            <a:fld id="{BA4111AF-6F6F-0643-B4DB-D5DDF114BF9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Shiller P/E</a:t>
            </a:r>
            <a:endParaRPr lang="en-US" dirty="0"/>
          </a:p>
        </p:txBody>
      </p:sp>
      <p:sp>
        <p:nvSpPr>
          <p:cNvPr id="10" name="TextBox 25"/>
          <p:cNvSpPr txBox="1">
            <a:spLocks noChangeArrowheads="1"/>
          </p:cNvSpPr>
          <p:nvPr/>
        </p:nvSpPr>
        <p:spPr bwMode="auto">
          <a:xfrm>
            <a:off x="540915" y="1260956"/>
            <a:ext cx="7583649" cy="103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285750" indent="-28575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marL="117475" indent="0" eaLnBrk="1" hangingPunct="1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None/>
              <a:defRPr sz="1800">
                <a:solidFill>
                  <a:srgbClr val="000000"/>
                </a:solidFill>
              </a:defRPr>
            </a:pPr>
            <a:endParaRPr lang="en-US" sz="1200" dirty="0">
              <a:solidFill>
                <a:srgbClr val="6A6A6A"/>
              </a:solidFill>
              <a:latin typeface="+mn-lt"/>
              <a:sym typeface="Georgia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Internal use only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15736" y="5625869"/>
            <a:ext cx="7008828" cy="67710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17475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defRPr sz="1800">
                <a:solidFill>
                  <a:srgbClr val="000000"/>
                </a:solidFill>
              </a:defRPr>
            </a:pPr>
            <a:endParaRPr lang="en-US" sz="1400" dirty="0" smtClean="0">
              <a:solidFill>
                <a:srgbClr val="6A6A6A"/>
              </a:solidFill>
            </a:endParaRPr>
          </a:p>
          <a:p>
            <a:pPr marL="285750" indent="-168275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400" dirty="0" smtClean="0">
                <a:solidFill>
                  <a:srgbClr val="6A6A6A"/>
                </a:solidFill>
              </a:rPr>
              <a:t>Valuations have improved, but expected returns are below average</a:t>
            </a:r>
            <a:endParaRPr lang="en-US" sz="1400" dirty="0">
              <a:solidFill>
                <a:srgbClr val="6A6A6A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970"/>
            <a:ext cx="9144000" cy="507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12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5111262" y="6445081"/>
            <a:ext cx="2133600" cy="365125"/>
          </a:xfrm>
        </p:spPr>
        <p:txBody>
          <a:bodyPr/>
          <a:lstStyle/>
          <a:p>
            <a:fld id="{BA4111AF-6F6F-0643-B4DB-D5DDF114BF9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Valuation for EAFE </a:t>
            </a:r>
            <a:endParaRPr lang="en-US" dirty="0"/>
          </a:p>
        </p:txBody>
      </p:sp>
      <p:sp>
        <p:nvSpPr>
          <p:cNvPr id="10" name="TextBox 25"/>
          <p:cNvSpPr txBox="1">
            <a:spLocks noChangeArrowheads="1"/>
          </p:cNvSpPr>
          <p:nvPr/>
        </p:nvSpPr>
        <p:spPr bwMode="auto">
          <a:xfrm>
            <a:off x="540915" y="1260956"/>
            <a:ext cx="7583649" cy="103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285750" indent="-28575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marL="117475" indent="0" eaLnBrk="1" hangingPunct="1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None/>
              <a:defRPr sz="1800">
                <a:solidFill>
                  <a:srgbClr val="000000"/>
                </a:solidFill>
              </a:defRPr>
            </a:pPr>
            <a:endParaRPr lang="en-US" sz="1200" dirty="0">
              <a:solidFill>
                <a:srgbClr val="6A6A6A"/>
              </a:solidFill>
              <a:latin typeface="+mn-lt"/>
              <a:sym typeface="Georgia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Internal use only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15736" y="5625869"/>
            <a:ext cx="7008828" cy="67710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17475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defRPr sz="1800">
                <a:solidFill>
                  <a:srgbClr val="000000"/>
                </a:solidFill>
              </a:defRPr>
            </a:pPr>
            <a:endParaRPr lang="en-US" sz="1400" dirty="0" smtClean="0">
              <a:solidFill>
                <a:srgbClr val="6A6A6A"/>
              </a:solidFill>
            </a:endParaRPr>
          </a:p>
          <a:p>
            <a:pPr marL="285750" indent="-168275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400" dirty="0" smtClean="0">
                <a:solidFill>
                  <a:srgbClr val="6A6A6A"/>
                </a:solidFill>
              </a:rPr>
              <a:t>Valuations remain attractive in EAFE</a:t>
            </a:r>
            <a:endParaRPr lang="en-US" sz="1400" dirty="0">
              <a:solidFill>
                <a:srgbClr val="6A6A6A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50" y="1100466"/>
            <a:ext cx="9144000" cy="507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40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21878" y="6356351"/>
            <a:ext cx="364921" cy="365125"/>
          </a:xfrm>
        </p:spPr>
        <p:txBody>
          <a:bodyPr/>
          <a:lstStyle/>
          <a:p>
            <a:fld id="{BA4111AF-6F6F-0643-B4DB-D5DDF114BF9E}" type="slidenum">
              <a:rPr lang="en-US" smtClean="0">
                <a:solidFill>
                  <a:srgbClr val="6A6A6A">
                    <a:lumMod val="50000"/>
                  </a:srgbClr>
                </a:solidFill>
              </a:rPr>
              <a:pPr/>
              <a:t>5</a:t>
            </a:fld>
            <a:endParaRPr lang="en-US" dirty="0">
              <a:solidFill>
                <a:srgbClr val="6A6A6A">
                  <a:lumMod val="5000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900" dirty="0" smtClean="0"/>
              <a:t>Outlook 2019</a:t>
            </a:r>
            <a:r>
              <a:rPr lang="en-US" sz="2900" dirty="0"/>
              <a:t/>
            </a:r>
            <a:br>
              <a:rPr lang="en-US" sz="2900" dirty="0"/>
            </a:br>
            <a:r>
              <a:rPr lang="en-US" sz="2200" dirty="0"/>
              <a:t>Fundamentals are sound but risks remain</a:t>
            </a:r>
          </a:p>
        </p:txBody>
      </p:sp>
      <p:sp>
        <p:nvSpPr>
          <p:cNvPr id="6" name="Rectangle 5"/>
          <p:cNvSpPr/>
          <p:nvPr/>
        </p:nvSpPr>
        <p:spPr>
          <a:xfrm>
            <a:off x="378941" y="1147694"/>
            <a:ext cx="8583827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b="1" dirty="0" smtClean="0">
                <a:solidFill>
                  <a:srgbClr val="6A6A6A">
                    <a:lumMod val="50000"/>
                  </a:srgbClr>
                </a:solidFill>
              </a:rPr>
              <a:t>Expect U.S</a:t>
            </a:r>
            <a:r>
              <a:rPr lang="en-US" sz="1400" b="1" dirty="0">
                <a:solidFill>
                  <a:srgbClr val="6A6A6A">
                    <a:lumMod val="50000"/>
                  </a:srgbClr>
                </a:solidFill>
              </a:rPr>
              <a:t>. </a:t>
            </a:r>
            <a:r>
              <a:rPr lang="en-US" sz="1400" b="1" dirty="0" smtClean="0">
                <a:solidFill>
                  <a:srgbClr val="6A6A6A">
                    <a:lumMod val="50000"/>
                  </a:srgbClr>
                </a:solidFill>
              </a:rPr>
              <a:t>economy to slow in 2019</a:t>
            </a:r>
            <a:endParaRPr lang="en-US" sz="1400" b="1" dirty="0">
              <a:solidFill>
                <a:srgbClr val="6A6A6A">
                  <a:lumMod val="50000"/>
                </a:srgbClr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ADCB28">
                  <a:lumMod val="50000"/>
                </a:srgbClr>
              </a:buClr>
              <a:buFont typeface="Georgia" panose="02040502050405020303" pitchFamily="18" charset="0"/>
              <a:buChar char="›"/>
            </a:pPr>
            <a:r>
              <a:rPr lang="en-US" sz="1200" dirty="0" smtClean="0">
                <a:solidFill>
                  <a:srgbClr val="6A6A6A">
                    <a:lumMod val="50000"/>
                  </a:srgbClr>
                </a:solidFill>
              </a:rPr>
              <a:t>While the 2018 </a:t>
            </a:r>
            <a:r>
              <a:rPr lang="en-US" sz="1200" dirty="0">
                <a:solidFill>
                  <a:srgbClr val="6A6A6A">
                    <a:lumMod val="50000"/>
                  </a:srgbClr>
                </a:solidFill>
              </a:rPr>
              <a:t>tax cuts </a:t>
            </a:r>
            <a:r>
              <a:rPr lang="en-US" sz="1200" dirty="0" smtClean="0">
                <a:solidFill>
                  <a:srgbClr val="6A6A6A">
                    <a:lumMod val="50000"/>
                  </a:srgbClr>
                </a:solidFill>
              </a:rPr>
              <a:t>remain in place, their contribution to ongoing year-over-year growth will begin </a:t>
            </a:r>
            <a:r>
              <a:rPr lang="en-US" sz="1200" dirty="0">
                <a:solidFill>
                  <a:srgbClr val="6A6A6A">
                    <a:lumMod val="50000"/>
                  </a:srgbClr>
                </a:solidFill>
              </a:rPr>
              <a:t>to </a:t>
            </a:r>
            <a:r>
              <a:rPr lang="en-US" sz="1200" dirty="0" smtClean="0">
                <a:solidFill>
                  <a:srgbClr val="6A6A6A">
                    <a:lumMod val="50000"/>
                  </a:srgbClr>
                </a:solidFill>
              </a:rPr>
              <a:t>fade.  We expect economic growth to slow but remain positive.</a:t>
            </a:r>
            <a:endParaRPr lang="en-US" sz="1200" dirty="0">
              <a:solidFill>
                <a:srgbClr val="6A6A6A">
                  <a:lumMod val="50000"/>
                </a:srgbClr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ADCB28">
                  <a:lumMod val="50000"/>
                </a:srgbClr>
              </a:buClr>
              <a:buFont typeface="Georgia" panose="02040502050405020303" pitchFamily="18" charset="0"/>
              <a:buChar char="›"/>
            </a:pPr>
            <a:r>
              <a:rPr lang="en-US" sz="1200" dirty="0">
                <a:solidFill>
                  <a:srgbClr val="6A6A6A">
                    <a:lumMod val="50000"/>
                  </a:srgbClr>
                </a:solidFill>
              </a:rPr>
              <a:t>Expect current tariffs to have small negative effect on U.S. growth, but their </a:t>
            </a:r>
            <a:r>
              <a:rPr lang="en-US" sz="1200" dirty="0" smtClean="0">
                <a:solidFill>
                  <a:srgbClr val="6A6A6A">
                    <a:lumMod val="50000"/>
                  </a:srgbClr>
                </a:solidFill>
              </a:rPr>
              <a:t>effect on companies’ supply chains and earnings will be larger.  Further protectionism on consumer </a:t>
            </a:r>
            <a:r>
              <a:rPr lang="en-US" sz="1200" dirty="0">
                <a:solidFill>
                  <a:srgbClr val="6A6A6A">
                    <a:lumMod val="50000"/>
                  </a:srgbClr>
                </a:solidFill>
              </a:rPr>
              <a:t>goods, specifically technology and autos, would </a:t>
            </a:r>
            <a:r>
              <a:rPr lang="en-US" sz="1200" dirty="0" smtClean="0">
                <a:solidFill>
                  <a:srgbClr val="6A6A6A">
                    <a:lumMod val="50000"/>
                  </a:srgbClr>
                </a:solidFill>
              </a:rPr>
              <a:t>have a greater effect on growth  </a:t>
            </a:r>
            <a:endParaRPr lang="en-US" sz="1200" dirty="0">
              <a:solidFill>
                <a:srgbClr val="6A6A6A">
                  <a:lumMod val="50000"/>
                </a:srgbClr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ADCB28">
                  <a:lumMod val="50000"/>
                </a:srgbClr>
              </a:buClr>
              <a:buFont typeface="Georgia" panose="02040502050405020303" pitchFamily="18" charset="0"/>
              <a:buChar char="›"/>
            </a:pPr>
            <a:r>
              <a:rPr lang="en-US" sz="1200" dirty="0" smtClean="0">
                <a:solidFill>
                  <a:srgbClr val="6A6A6A">
                    <a:lumMod val="50000"/>
                  </a:srgbClr>
                </a:solidFill>
              </a:rPr>
              <a:t>Consensus revenue growth estimates for the S&amp;P 500 are ~</a:t>
            </a:r>
            <a:r>
              <a:rPr lang="en-US" sz="1200" dirty="0">
                <a:solidFill>
                  <a:srgbClr val="6A6A6A">
                    <a:lumMod val="50000"/>
                  </a:srgbClr>
                </a:solidFill>
              </a:rPr>
              <a:t>5</a:t>
            </a:r>
            <a:r>
              <a:rPr lang="en-US" sz="1200" dirty="0" smtClean="0">
                <a:solidFill>
                  <a:srgbClr val="6A6A6A">
                    <a:lumMod val="50000"/>
                  </a:srgbClr>
                </a:solidFill>
              </a:rPr>
              <a:t>% for 2019.  </a:t>
            </a:r>
            <a:r>
              <a:rPr lang="en-US" sz="1200" dirty="0">
                <a:solidFill>
                  <a:srgbClr val="6A6A6A">
                    <a:lumMod val="50000"/>
                  </a:srgbClr>
                </a:solidFill>
              </a:rPr>
              <a:t>Earnings growth will slow in the second half as further margin expansion will be difficult given rising interest </a:t>
            </a:r>
            <a:r>
              <a:rPr lang="en-US" sz="1200" dirty="0" smtClean="0">
                <a:solidFill>
                  <a:srgbClr val="6A6A6A">
                    <a:lumMod val="50000"/>
                  </a:srgbClr>
                </a:solidFill>
              </a:rPr>
              <a:t>costs, tariffs and </a:t>
            </a:r>
            <a:r>
              <a:rPr lang="en-US" sz="1200" dirty="0">
                <a:solidFill>
                  <a:srgbClr val="6A6A6A">
                    <a:lumMod val="50000"/>
                  </a:srgbClr>
                </a:solidFill>
              </a:rPr>
              <a:t>higher wages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ADCB28">
                  <a:lumMod val="50000"/>
                </a:srgbClr>
              </a:buClr>
              <a:buFont typeface="Georgia" panose="02040502050405020303" pitchFamily="18" charset="0"/>
              <a:buChar char="›"/>
            </a:pPr>
            <a:r>
              <a:rPr lang="en-US" sz="1200" dirty="0" smtClean="0">
                <a:solidFill>
                  <a:srgbClr val="6A6A6A">
                    <a:lumMod val="50000"/>
                  </a:srgbClr>
                </a:solidFill>
              </a:rPr>
              <a:t>U.S. </a:t>
            </a:r>
            <a:r>
              <a:rPr lang="en-US" sz="1200" dirty="0">
                <a:solidFill>
                  <a:srgbClr val="6A6A6A">
                    <a:lumMod val="50000"/>
                  </a:srgbClr>
                </a:solidFill>
              </a:rPr>
              <a:t>equity valuations </a:t>
            </a:r>
            <a:r>
              <a:rPr lang="en-US" sz="1200" dirty="0" smtClean="0">
                <a:solidFill>
                  <a:srgbClr val="6A6A6A">
                    <a:lumMod val="50000"/>
                  </a:srgbClr>
                </a:solidFill>
              </a:rPr>
              <a:t>have improved given </a:t>
            </a:r>
            <a:r>
              <a:rPr lang="en-US" sz="1200" dirty="0">
                <a:solidFill>
                  <a:srgbClr val="6A6A6A">
                    <a:lumMod val="50000"/>
                  </a:srgbClr>
                </a:solidFill>
              </a:rPr>
              <a:t>strong earnings growth </a:t>
            </a:r>
            <a:r>
              <a:rPr lang="en-US" sz="1200" dirty="0" smtClean="0">
                <a:solidFill>
                  <a:srgbClr val="6A6A6A">
                    <a:lumMod val="50000"/>
                  </a:srgbClr>
                </a:solidFill>
              </a:rPr>
              <a:t>and falling prices</a:t>
            </a:r>
            <a:endParaRPr lang="en-US" sz="1200" dirty="0">
              <a:solidFill>
                <a:srgbClr val="6A6A6A">
                  <a:lumMod val="50000"/>
                </a:srgb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ADCB28">
                  <a:lumMod val="50000"/>
                </a:srgbClr>
              </a:buClr>
            </a:pPr>
            <a:r>
              <a:rPr lang="en-US" sz="1400" b="1" dirty="0">
                <a:solidFill>
                  <a:srgbClr val="6A6A6A">
                    <a:lumMod val="50000"/>
                  </a:srgbClr>
                </a:solidFill>
              </a:rPr>
              <a:t>International markets still attractive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ADCB28">
                  <a:lumMod val="50000"/>
                </a:srgbClr>
              </a:buClr>
              <a:buFont typeface="Georgia" panose="02040502050405020303" pitchFamily="18" charset="0"/>
              <a:buChar char="›"/>
            </a:pPr>
            <a:r>
              <a:rPr lang="en-US" sz="1200" dirty="0">
                <a:solidFill>
                  <a:srgbClr val="6A6A6A">
                    <a:lumMod val="50000"/>
                  </a:srgbClr>
                </a:solidFill>
              </a:rPr>
              <a:t>Global economic growth is driven by consumer strength in the U.S.  The International Monetary Fund is forecasting </a:t>
            </a:r>
            <a:r>
              <a:rPr lang="en-US" sz="1200" dirty="0" smtClean="0">
                <a:solidFill>
                  <a:srgbClr val="6A6A6A">
                    <a:lumMod val="50000"/>
                  </a:srgbClr>
                </a:solidFill>
              </a:rPr>
              <a:t>2019 </a:t>
            </a:r>
            <a:r>
              <a:rPr lang="en-US" sz="1200" dirty="0">
                <a:solidFill>
                  <a:srgbClr val="6A6A6A">
                    <a:lumMod val="50000"/>
                  </a:srgbClr>
                </a:solidFill>
              </a:rPr>
              <a:t>global growth at 3.7%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ADCB28">
                  <a:lumMod val="50000"/>
                </a:srgbClr>
              </a:buClr>
              <a:buFont typeface="Georgia" panose="02040502050405020303" pitchFamily="18" charset="0"/>
              <a:buChar char="›"/>
            </a:pPr>
            <a:r>
              <a:rPr lang="en-US" sz="1200" dirty="0">
                <a:solidFill>
                  <a:srgbClr val="6A6A6A">
                    <a:lumMod val="50000"/>
                  </a:srgbClr>
                </a:solidFill>
              </a:rPr>
              <a:t>Compared to U.S. market valuations, developed international and emerging markets remain relatively attractive </a:t>
            </a:r>
          </a:p>
          <a:p>
            <a:pPr>
              <a:spcBef>
                <a:spcPts val="600"/>
              </a:spcBef>
              <a:buClr>
                <a:srgbClr val="ADCB28">
                  <a:lumMod val="50000"/>
                </a:srgbClr>
              </a:buClr>
            </a:pPr>
            <a:r>
              <a:rPr lang="en-US" sz="1400" b="1" dirty="0">
                <a:solidFill>
                  <a:srgbClr val="6A6A6A">
                    <a:lumMod val="50000"/>
                  </a:srgbClr>
                </a:solidFill>
              </a:rPr>
              <a:t>Risks remain but have shifted </a:t>
            </a:r>
          </a:p>
          <a:p>
            <a:pPr marL="285750" indent="-285750">
              <a:spcBef>
                <a:spcPts val="600"/>
              </a:spcBef>
              <a:buClr>
                <a:srgbClr val="ADCB28">
                  <a:lumMod val="50000"/>
                </a:srgbClr>
              </a:buClr>
              <a:buFont typeface="Georgia" panose="02040502050405020303" pitchFamily="18" charset="0"/>
              <a:buChar char="›"/>
            </a:pPr>
            <a:r>
              <a:rPr lang="en-US" sz="1200" dirty="0">
                <a:solidFill>
                  <a:srgbClr val="6A6A6A">
                    <a:lumMod val="50000"/>
                  </a:srgbClr>
                </a:solidFill>
              </a:rPr>
              <a:t>While inflation has remained under control and below 3.0%, inflation risks have increased as tight labor markets and tariffs put upward pressure on </a:t>
            </a:r>
            <a:r>
              <a:rPr lang="en-US" sz="1200" dirty="0" smtClean="0">
                <a:solidFill>
                  <a:srgbClr val="6A6A6A">
                    <a:lumMod val="50000"/>
                  </a:srgbClr>
                </a:solidFill>
              </a:rPr>
              <a:t>prices</a:t>
            </a:r>
            <a:endParaRPr lang="en-US" sz="1200" dirty="0">
              <a:solidFill>
                <a:srgbClr val="6A6A6A">
                  <a:lumMod val="50000"/>
                </a:srgbClr>
              </a:solidFill>
            </a:endParaRPr>
          </a:p>
          <a:p>
            <a:pPr marL="285750" indent="-285750">
              <a:spcBef>
                <a:spcPts val="600"/>
              </a:spcBef>
              <a:buClr>
                <a:srgbClr val="ADCB28">
                  <a:lumMod val="50000"/>
                </a:srgbClr>
              </a:buClr>
              <a:buFont typeface="Georgia" panose="02040502050405020303" pitchFamily="18" charset="0"/>
              <a:buChar char="›"/>
            </a:pPr>
            <a:r>
              <a:rPr lang="en-US" sz="1200" dirty="0">
                <a:solidFill>
                  <a:srgbClr val="6A6A6A">
                    <a:lumMod val="50000"/>
                  </a:srgbClr>
                </a:solidFill>
              </a:rPr>
              <a:t>China’s slowing economy and high debt levels remain a concern given authorities efforts to constrain credit growth </a:t>
            </a:r>
          </a:p>
          <a:p>
            <a:pPr marL="285750" indent="-285750">
              <a:spcBef>
                <a:spcPts val="600"/>
              </a:spcBef>
              <a:buClr>
                <a:srgbClr val="ADCB28">
                  <a:lumMod val="50000"/>
                </a:srgbClr>
              </a:buClr>
              <a:buFont typeface="Georgia" panose="02040502050405020303" pitchFamily="18" charset="0"/>
              <a:buChar char="›"/>
            </a:pPr>
            <a:r>
              <a:rPr lang="en-US" sz="1200" dirty="0">
                <a:solidFill>
                  <a:srgbClr val="6A6A6A">
                    <a:lumMod val="50000"/>
                  </a:srgbClr>
                </a:solidFill>
              </a:rPr>
              <a:t>There are risks of an escalating trade war which would likely impact the S&amp;P 500 earnings to an greater degree than GDP  </a:t>
            </a:r>
          </a:p>
          <a:p>
            <a:pPr marL="285750" indent="-285750">
              <a:spcBef>
                <a:spcPts val="600"/>
              </a:spcBef>
              <a:buClr>
                <a:srgbClr val="ADCB28">
                  <a:lumMod val="50000"/>
                </a:srgbClr>
              </a:buClr>
              <a:buFont typeface="Georgia" panose="02040502050405020303" pitchFamily="18" charset="0"/>
              <a:buChar char="›"/>
            </a:pPr>
            <a:r>
              <a:rPr lang="en-US" sz="1200" dirty="0">
                <a:solidFill>
                  <a:srgbClr val="6A6A6A">
                    <a:lumMod val="50000"/>
                  </a:srgbClr>
                </a:solidFill>
              </a:rPr>
              <a:t>Higher U.S. interest rates and stronger U.S. Dollar have been headwinds for emerging market economies, especially those that have substantial debt in U.S. Dollars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5152807" y="6670932"/>
            <a:ext cx="282733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00" b="1" i="1" dirty="0">
                <a:solidFill>
                  <a:srgbClr val="6A6A6A">
                    <a:lumMod val="50000"/>
                  </a:srgbClr>
                </a:solidFill>
              </a:rPr>
              <a:t>Information is current and believed to be accurate as of </a:t>
            </a:r>
            <a:r>
              <a:rPr lang="en-US" altLang="en-US" sz="800" b="1" i="1" dirty="0" smtClean="0">
                <a:solidFill>
                  <a:srgbClr val="6A6A6A">
                    <a:lumMod val="50000"/>
                  </a:srgbClr>
                </a:solidFill>
              </a:rPr>
              <a:t>12/31/2018</a:t>
            </a:r>
            <a:endParaRPr lang="en-US" altLang="en-US" sz="800" b="1" i="1" dirty="0">
              <a:solidFill>
                <a:srgbClr val="6A6A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34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687" y="274639"/>
            <a:ext cx="6438614" cy="683723"/>
          </a:xfrm>
        </p:spPr>
        <p:txBody>
          <a:bodyPr>
            <a:noAutofit/>
          </a:bodyPr>
          <a:lstStyle/>
          <a:p>
            <a:r>
              <a:rPr lang="en-US" altLang="en-US" dirty="0">
                <a:solidFill>
                  <a:schemeClr val="accent1"/>
                </a:solidFill>
              </a:rPr>
              <a:t>Return of Market Indices</a:t>
            </a:r>
            <a:endParaRPr lang="en-US" altLang="en-US" sz="2000" dirty="0">
              <a:solidFill>
                <a:schemeClr val="accent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3304" y="6324993"/>
            <a:ext cx="75715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6A6A6A"/>
                </a:solidFill>
              </a:rPr>
              <a:t>Source: Bloomberg. EAFE is MSCI EAFE Index, Emerging Markets is MSCI Emerging Markets and U.S. Bonds is Barclays U.S. Aggregate. REITs is the DJ US Select Real Estate Securities Index.  MLPs is </a:t>
            </a:r>
            <a:r>
              <a:rPr lang="en-US" sz="800" dirty="0" err="1">
                <a:solidFill>
                  <a:srgbClr val="6A6A6A"/>
                </a:solidFill>
              </a:rPr>
              <a:t>Alerian</a:t>
            </a:r>
            <a:r>
              <a:rPr lang="en-US" sz="800" dirty="0">
                <a:solidFill>
                  <a:srgbClr val="6A6A6A"/>
                </a:solidFill>
              </a:rPr>
              <a:t> MLP Index. The above information is through 12/31/2018.  See last page for important information.</a:t>
            </a:r>
          </a:p>
        </p:txBody>
      </p:sp>
      <p:sp>
        <p:nvSpPr>
          <p:cNvPr id="7" name="TextBox 25"/>
          <p:cNvSpPr txBox="1">
            <a:spLocks noChangeArrowheads="1"/>
          </p:cNvSpPr>
          <p:nvPr/>
        </p:nvSpPr>
        <p:spPr bwMode="auto">
          <a:xfrm>
            <a:off x="352562" y="4620939"/>
            <a:ext cx="8423128" cy="1623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285750" indent="-28575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indent="-168275" eaLnBrk="1" hangingPunct="1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2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Volatility in U.S. equity markets picked up over the </a:t>
            </a:r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fourth quarter, and we experienced the first 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down year for the S&amp;P 500 since 2008. While economic fundamentals remain </a:t>
            </a:r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healthy, uncertainty over slowing global growth and trade has driven broad market concerns.</a:t>
            </a:r>
            <a:endParaRPr lang="en-US" sz="1200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  <a:p>
            <a:pPr indent="-168275" eaLnBrk="1" hangingPunct="1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As the Fed appears to begin slowing rate increases, bond prices have held strong amidst the volatility in equity markets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as investors have sought less risky investments.  </a:t>
            </a:r>
            <a:endParaRPr lang="en-US" sz="1200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  <a:p>
            <a:pPr indent="-168275" eaLnBrk="1" hangingPunct="1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200" dirty="0">
                <a:solidFill>
                  <a:schemeClr val="accent4">
                    <a:lumMod val="50000"/>
                  </a:schemeClr>
                </a:solidFill>
                <a:latin typeface="+mn-lt"/>
                <a:sym typeface="Georgia"/>
              </a:rPr>
              <a:t>Maintaining a </a:t>
            </a:r>
            <a:r>
              <a:rPr lang="en-US" sz="1200" i="1" dirty="0">
                <a:solidFill>
                  <a:schemeClr val="accent4">
                    <a:lumMod val="50000"/>
                  </a:schemeClr>
                </a:solidFill>
                <a:latin typeface="+mn-lt"/>
                <a:sym typeface="Georgia"/>
              </a:rPr>
              <a:t>diversified portfolio of assets </a:t>
            </a:r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  <a:latin typeface="+mn-lt"/>
                <a:sym typeface="Georgia"/>
              </a:rPr>
              <a:t>has helped to mitigate 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  <a:latin typeface="+mn-lt"/>
                <a:sym typeface="Georgia"/>
              </a:rPr>
              <a:t>overall volatility with the intention of providing strong risk-adjusted returns over time.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85792" y="1365985"/>
            <a:ext cx="1445631" cy="116460"/>
          </a:xfrm>
          <a:prstGeom prst="rect">
            <a:avLst/>
          </a:prstGeom>
          <a:solidFill>
            <a:schemeClr val="bg1"/>
          </a:solidFill>
        </p:spPr>
        <p:txBody>
          <a:bodyPr rtlCol="0" anchor="ctr">
            <a:spAutoFit/>
          </a:bodyPr>
          <a:lstStyle/>
          <a:p>
            <a:pPr algn="ctr" defTabSz="457189">
              <a:spcBef>
                <a:spcPct val="20000"/>
              </a:spcBef>
            </a:pPr>
            <a:endParaRPr lang="en-US" sz="1600" b="1" dirty="0">
              <a:solidFill>
                <a:srgbClr val="EEECE1">
                  <a:lumMod val="25000"/>
                </a:srgbClr>
              </a:solidFill>
              <a:latin typeface="Georgia" panose="02040502050405020303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66769" y="1197500"/>
            <a:ext cx="1404208" cy="16848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 defTabSz="457189">
              <a:spcBef>
                <a:spcPct val="20000"/>
              </a:spcBef>
            </a:pPr>
            <a:endParaRPr lang="en-US" sz="1600" b="1" dirty="0">
              <a:solidFill>
                <a:srgbClr val="EEECE1">
                  <a:lumMod val="25000"/>
                </a:srgbClr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7A412F9-E66D-4795-A81D-4BCFF0337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72" y="1197500"/>
            <a:ext cx="8584855" cy="32062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BB19095-7B69-45E0-86F6-136A51493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101" y="1281742"/>
            <a:ext cx="1555453" cy="116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12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Asset Class Returns</a:t>
            </a:r>
            <a:br>
              <a:rPr lang="en-US" dirty="0" smtClean="0"/>
            </a:br>
            <a:r>
              <a:rPr lang="en-US" sz="2200" dirty="0" smtClean="0"/>
              <a:t>Tough year!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636" y="1174912"/>
            <a:ext cx="7218727" cy="565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71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5111262" y="6445081"/>
            <a:ext cx="2133600" cy="365125"/>
          </a:xfrm>
        </p:spPr>
        <p:txBody>
          <a:bodyPr/>
          <a:lstStyle/>
          <a:p>
            <a:fld id="{BA4111AF-6F6F-0643-B4DB-D5DDF114BF9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Bond markets</a:t>
            </a:r>
            <a:endParaRPr lang="en-US" dirty="0"/>
          </a:p>
        </p:txBody>
      </p:sp>
      <p:sp>
        <p:nvSpPr>
          <p:cNvPr id="10" name="TextBox 25"/>
          <p:cNvSpPr txBox="1">
            <a:spLocks noChangeArrowheads="1"/>
          </p:cNvSpPr>
          <p:nvPr/>
        </p:nvSpPr>
        <p:spPr bwMode="auto">
          <a:xfrm>
            <a:off x="540915" y="1260956"/>
            <a:ext cx="7583649" cy="103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285750" indent="-28575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marL="117475" indent="0" eaLnBrk="1" hangingPunct="1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None/>
              <a:defRPr sz="1800">
                <a:solidFill>
                  <a:srgbClr val="000000"/>
                </a:solidFill>
              </a:defRPr>
            </a:pPr>
            <a:endParaRPr lang="en-US" sz="1200" dirty="0">
              <a:solidFill>
                <a:srgbClr val="6A6A6A"/>
              </a:solidFill>
              <a:latin typeface="+mn-lt"/>
              <a:sym typeface="Georgia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Internal use only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15736" y="5625869"/>
            <a:ext cx="7008828" cy="67710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168275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400" dirty="0">
                <a:solidFill>
                  <a:srgbClr val="6A6A6A"/>
                </a:solidFill>
              </a:rPr>
              <a:t>Yields </a:t>
            </a:r>
            <a:r>
              <a:rPr lang="en-US" sz="1400" dirty="0" smtClean="0">
                <a:solidFill>
                  <a:srgbClr val="6A6A6A"/>
                </a:solidFill>
              </a:rPr>
              <a:t>fell at the end of 2018 as market volatility increased</a:t>
            </a:r>
            <a:endParaRPr lang="en-US" sz="1400" dirty="0">
              <a:solidFill>
                <a:srgbClr val="6A6A6A"/>
              </a:solidFill>
            </a:endParaRPr>
          </a:p>
          <a:p>
            <a:pPr marL="285750" indent="-168275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400" dirty="0">
                <a:solidFill>
                  <a:srgbClr val="6A6A6A"/>
                </a:solidFill>
              </a:rPr>
              <a:t>Our bond duration is 4.5 years, shorter than US Aggregate at 6.0 years </a:t>
            </a:r>
          </a:p>
        </p:txBody>
      </p:sp>
      <p:sp>
        <p:nvSpPr>
          <p:cNvPr id="9" name="Rectangle 8"/>
          <p:cNvSpPr/>
          <p:nvPr/>
        </p:nvSpPr>
        <p:spPr>
          <a:xfrm>
            <a:off x="2822331" y="1089732"/>
            <a:ext cx="329989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US Treasury 10-Year Yield</a:t>
            </a:r>
            <a:endParaRPr lang="en-US" sz="18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1843"/>
            <a:ext cx="9144000" cy="349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92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Bond market spreads (10y-2y)</a:t>
            </a:r>
            <a:br>
              <a:rPr lang="en-US" dirty="0"/>
            </a:br>
            <a:r>
              <a:rPr lang="en-US" dirty="0" smtClean="0"/>
              <a:t>Late cycle </a:t>
            </a:r>
            <a:endParaRPr lang="en-US" dirty="0"/>
          </a:p>
        </p:txBody>
      </p:sp>
      <p:sp>
        <p:nvSpPr>
          <p:cNvPr id="10" name="TextBox 25"/>
          <p:cNvSpPr txBox="1">
            <a:spLocks noChangeArrowheads="1"/>
          </p:cNvSpPr>
          <p:nvPr/>
        </p:nvSpPr>
        <p:spPr bwMode="auto">
          <a:xfrm>
            <a:off x="540915" y="1260956"/>
            <a:ext cx="7583649" cy="103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285750" indent="-28575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marL="117475" indent="0" eaLnBrk="1" hangingPunct="1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None/>
              <a:defRPr sz="1800">
                <a:solidFill>
                  <a:srgbClr val="000000"/>
                </a:solidFill>
              </a:defRPr>
            </a:pPr>
            <a:endParaRPr lang="en-US" sz="1200" dirty="0">
              <a:solidFill>
                <a:srgbClr val="6A6A6A"/>
              </a:solidFill>
              <a:latin typeface="+mn-lt"/>
              <a:sym typeface="Georgia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Internal use only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15736" y="5211740"/>
            <a:ext cx="7008828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168275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Flat yield curve has been a good predictor of recessions. Percentile has dropped from 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23rd 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to 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16th</a:t>
            </a:r>
            <a:endParaRPr lang="en-US" sz="14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8651"/>
            <a:ext cx="91440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80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Office Theme">
  <a:themeElements>
    <a:clrScheme name="CRESWOOD MASTE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87D2F"/>
      </a:accent1>
      <a:accent2>
        <a:srgbClr val="ADCB28"/>
      </a:accent2>
      <a:accent3>
        <a:srgbClr val="333043"/>
      </a:accent3>
      <a:accent4>
        <a:srgbClr val="6A6A6A"/>
      </a:accent4>
      <a:accent5>
        <a:srgbClr val="848484"/>
      </a:accent5>
      <a:accent6>
        <a:srgbClr val="FFFFFF"/>
      </a:accent6>
      <a:hlink>
        <a:srgbClr val="FFFFFF"/>
      </a:hlink>
      <a:folHlink>
        <a:srgbClr val="FFFFFF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spAutoFit/>
      </a:bodyPr>
      <a:lstStyle>
        <a:defPPr defTabSz="457189">
          <a:spcBef>
            <a:spcPct val="20000"/>
          </a:spcBef>
          <a:defRPr sz="1600" b="1" dirty="0">
            <a:solidFill>
              <a:srgbClr val="EEECE1">
                <a:lumMod val="25000"/>
              </a:srgbClr>
            </a:solidFill>
            <a:latin typeface="Georgia" panose="02040502050405020303" pitchFamily="18" charset="0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 marL="171450" indent="-171450" algn="l">
          <a:lnSpc>
            <a:spcPct val="70000"/>
          </a:lnSpc>
          <a:buSzPct val="80000"/>
          <a:buFontTx/>
          <a:buBlip>
            <a:blip xmlns:r="http://schemas.openxmlformats.org/officeDocument/2006/relationships" r:embed="rId1"/>
          </a:buBlip>
          <a:defRPr sz="1600" dirty="0" smtClean="0">
            <a:solidFill>
              <a:schemeClr val="accent4"/>
            </a:solidFill>
            <a:latin typeface="Georgia" panose="02040502050405020303" pitchFamily="18" charset="0"/>
            <a:cs typeface="Calibri Ligh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AB7C3DD4-0BAB-4187-AB0D-D62528DF1196}" vid="{C0705ABC-49CE-40E7-BDB5-49F5EA0AC14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15263</TotalTime>
  <Words>1451</Words>
  <Application>Microsoft Office PowerPoint</Application>
  <PresentationFormat>On-screen Show (4:3)</PresentationFormat>
  <Paragraphs>173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MS PGothic</vt:lpstr>
      <vt:lpstr>Arial</vt:lpstr>
      <vt:lpstr>Arial Narrow</vt:lpstr>
      <vt:lpstr>Calibri</vt:lpstr>
      <vt:lpstr>Calibri Light</vt:lpstr>
      <vt:lpstr>Georgia</vt:lpstr>
      <vt:lpstr>Wingdings</vt:lpstr>
      <vt:lpstr>Office Theme</vt:lpstr>
      <vt:lpstr>PowerPoint Presentation</vt:lpstr>
      <vt:lpstr>Forward P/E valuation</vt:lpstr>
      <vt:lpstr>Shiller P/E</vt:lpstr>
      <vt:lpstr>Valuation for EAFE </vt:lpstr>
      <vt:lpstr>Outlook 2019 Fundamentals are sound but risks remain</vt:lpstr>
      <vt:lpstr>Return of Market Indices</vt:lpstr>
      <vt:lpstr>Asset Class Returns Tough year!</vt:lpstr>
      <vt:lpstr>Bond markets</vt:lpstr>
      <vt:lpstr>Bond market spreads (10y-2y) Late cycle </vt:lpstr>
      <vt:lpstr>High Yield Spreads</vt:lpstr>
      <vt:lpstr>PowerPoint Presentation</vt:lpstr>
      <vt:lpstr>PowerPoint Presentation</vt:lpstr>
      <vt:lpstr>Active bond managers</vt:lpstr>
      <vt:lpstr>REITs have improved</vt:lpstr>
      <vt:lpstr>Vehicle performance  as of 12/31/18</vt:lpstr>
      <vt:lpstr>Growth Model attribution  Year-to-Date relative to 75% ACWI &amp; 25% US Aggregate</vt:lpstr>
      <vt:lpstr>Growth model changes</vt:lpstr>
      <vt:lpstr>S&amp;P 500 – What happened during 4Q 2018</vt:lpstr>
      <vt:lpstr>Sector Returns</vt:lpstr>
      <vt:lpstr>Focus Equity Highlights – 2018</vt:lpstr>
      <vt:lpstr>Attribution 2018</vt:lpstr>
      <vt:lpstr>FAANGS</vt:lpstr>
      <vt:lpstr>S&amp;P 500 Forward P/E Ratio</vt:lpstr>
      <vt:lpstr>Historical and Forecast S&amp;P Growth</vt:lpstr>
      <vt:lpstr>2019 Expected Revenue Growth by Sector</vt:lpstr>
      <vt:lpstr>2019 Expected Earnings Growth by Sector</vt:lpstr>
      <vt:lpstr>Why it Makes Sense to Diversify How to position for high valuations and looming volatility</vt:lpstr>
      <vt:lpstr>Global Asset Allocation Prudence and patience</vt:lpstr>
      <vt:lpstr>Global Asset Allocation How time horizon affects asset allocation</vt:lpstr>
    </vt:vector>
  </TitlesOfParts>
  <Company>External 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Alyson Nickse</dc:creator>
  <cp:lastModifiedBy>John Ingram</cp:lastModifiedBy>
  <cp:revision>749</cp:revision>
  <cp:lastPrinted>2019-01-08T13:41:01Z</cp:lastPrinted>
  <dcterms:created xsi:type="dcterms:W3CDTF">2016-04-14T18:06:49Z</dcterms:created>
  <dcterms:modified xsi:type="dcterms:W3CDTF">2019-01-08T18:05:39Z</dcterms:modified>
</cp:coreProperties>
</file>