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9" r:id="rId4"/>
    <p:sldId id="262" r:id="rId5"/>
    <p:sldId id="271" r:id="rId6"/>
    <p:sldId id="259" r:id="rId7"/>
    <p:sldId id="277" r:id="rId8"/>
    <p:sldId id="282" r:id="rId9"/>
    <p:sldId id="260" r:id="rId10"/>
    <p:sldId id="258" r:id="rId11"/>
    <p:sldId id="261" r:id="rId12"/>
    <p:sldId id="287" r:id="rId13"/>
    <p:sldId id="272" r:id="rId14"/>
    <p:sldId id="289" r:id="rId15"/>
    <p:sldId id="288" r:id="rId16"/>
    <p:sldId id="284" r:id="rId17"/>
    <p:sldId id="283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424" autoAdjust="0"/>
  </p:normalViewPr>
  <p:slideViewPr>
    <p:cSldViewPr snapToGrid="0">
      <p:cViewPr varScale="1">
        <p:scale>
          <a:sx n="84" d="100"/>
          <a:sy n="84" d="100"/>
        </p:scale>
        <p:origin x="15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BD7E1ACD-5E99-4409-88BE-0B3E3B5691AE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71BF0F22-EAA3-4C45-AD22-D03C53201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0F22-EAA3-4C45-AD22-D03C53201A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0F22-EAA3-4C45-AD22-D03C53201A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19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0F22-EAA3-4C45-AD22-D03C53201A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3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0F22-EAA3-4C45-AD22-D03C53201A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02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0F22-EAA3-4C45-AD22-D03C53201A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9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0F22-EAA3-4C45-AD22-D03C53201A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2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0F22-EAA3-4C45-AD22-D03C53201A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66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0F22-EAA3-4C45-AD22-D03C53201A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40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0F22-EAA3-4C45-AD22-D03C53201A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56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0F22-EAA3-4C45-AD22-D03C53201A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C3ED0-B3A0-4171-966C-8F85819B5B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97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0F22-EAA3-4C45-AD22-D03C53201A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23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0F22-EAA3-4C45-AD22-D03C53201A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C54B-DD55-4089-88BB-4743C3FF0D9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EED-3668-4B2B-8E5E-1ACA48B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5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C54B-DD55-4089-88BB-4743C3FF0D9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EED-3668-4B2B-8E5E-1ACA48B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C54B-DD55-4089-88BB-4743C3FF0D9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EED-3668-4B2B-8E5E-1ACA48B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6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C54B-DD55-4089-88BB-4743C3FF0D9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EED-3668-4B2B-8E5E-1ACA48B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C54B-DD55-4089-88BB-4743C3FF0D9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EED-3668-4B2B-8E5E-1ACA48B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1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C54B-DD55-4089-88BB-4743C3FF0D9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EED-3668-4B2B-8E5E-1ACA48B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1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C54B-DD55-4089-88BB-4743C3FF0D9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EED-3668-4B2B-8E5E-1ACA48B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6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C54B-DD55-4089-88BB-4743C3FF0D9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EED-3668-4B2B-8E5E-1ACA48B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C54B-DD55-4089-88BB-4743C3FF0D9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EED-3668-4B2B-8E5E-1ACA48B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8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C54B-DD55-4089-88BB-4743C3FF0D9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EED-3668-4B2B-8E5E-1ACA48B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5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C54B-DD55-4089-88BB-4743C3FF0D9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EED-3668-4B2B-8E5E-1ACA48B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4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CC54B-DD55-4089-88BB-4743C3FF0D9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BFEED-3668-4B2B-8E5E-1ACA48B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4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72" y="396885"/>
            <a:ext cx="11647518" cy="59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7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Media Networks </a:t>
            </a:r>
            <a:br>
              <a:rPr lang="en-US" sz="3600" dirty="0" smtClean="0">
                <a:latin typeface="Georgia" panose="02040502050405020303" pitchFamily="18" charset="0"/>
              </a:rPr>
            </a:br>
            <a:r>
              <a:rPr lang="en-US" sz="2000" dirty="0" smtClean="0">
                <a:latin typeface="Georgia" panose="02040502050405020303" pitchFamily="18" charset="0"/>
              </a:rPr>
              <a:t>Disney’s biggest segment and facing disruption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2090737"/>
            <a:ext cx="5120640" cy="4001453"/>
          </a:xfrm>
        </p:spPr>
        <p:txBody>
          <a:bodyPr/>
          <a:lstStyle/>
          <a:p>
            <a:r>
              <a:rPr lang="en-US" sz="1800" b="1" dirty="0" smtClean="0">
                <a:latin typeface="Georgia" panose="02040502050405020303" pitchFamily="18" charset="0"/>
              </a:rPr>
              <a:t>Cable</a:t>
            </a:r>
            <a:r>
              <a:rPr lang="en-US" sz="1800" dirty="0" smtClean="0">
                <a:latin typeface="Georgia" panose="02040502050405020303" pitchFamily="18" charset="0"/>
              </a:rPr>
              <a:t>: Disney, ESPN and Freeform</a:t>
            </a:r>
          </a:p>
          <a:p>
            <a:r>
              <a:rPr lang="en-US" sz="1800" b="1" dirty="0" smtClean="0">
                <a:latin typeface="Georgia" panose="02040502050405020303" pitchFamily="18" charset="0"/>
              </a:rPr>
              <a:t>Broadcasting</a:t>
            </a:r>
            <a:r>
              <a:rPr lang="en-US" sz="1800" dirty="0" smtClean="0">
                <a:latin typeface="Georgia" panose="02040502050405020303" pitchFamily="18" charset="0"/>
              </a:rPr>
              <a:t>: ABC</a:t>
            </a:r>
          </a:p>
          <a:p>
            <a:r>
              <a:rPr lang="en-US" sz="1800" b="1" dirty="0" smtClean="0">
                <a:latin typeface="Georgia" panose="02040502050405020303" pitchFamily="18" charset="0"/>
              </a:rPr>
              <a:t>Revenues:</a:t>
            </a:r>
            <a:r>
              <a:rPr lang="en-US" sz="1800" dirty="0" smtClean="0">
                <a:latin typeface="Georgia" panose="02040502050405020303" pitchFamily="18" charset="0"/>
              </a:rPr>
              <a:t> affiliate fees, advertising &amp; licensing </a:t>
            </a:r>
          </a:p>
          <a:p>
            <a:r>
              <a:rPr lang="en-US" sz="1800" b="1" dirty="0" smtClean="0">
                <a:latin typeface="Georgia" panose="02040502050405020303" pitchFamily="18" charset="0"/>
              </a:rPr>
              <a:t>Trends: </a:t>
            </a:r>
            <a:r>
              <a:rPr lang="en-US" sz="1800" dirty="0" smtClean="0">
                <a:latin typeface="Georgia" panose="02040502050405020303" pitchFamily="18" charset="0"/>
              </a:rPr>
              <a:t>Declining viewership and rising content costs (especially sports rights)</a:t>
            </a:r>
          </a:p>
          <a:p>
            <a:r>
              <a:rPr lang="en-US" sz="1800" b="1" dirty="0" smtClean="0">
                <a:latin typeface="Georgia" panose="02040502050405020303" pitchFamily="18" charset="0"/>
              </a:rPr>
              <a:t>Outlook: </a:t>
            </a:r>
            <a:r>
              <a:rPr lang="en-US" sz="1800" dirty="0" smtClean="0">
                <a:latin typeface="Georgia" panose="02040502050405020303" pitchFamily="18" charset="0"/>
              </a:rPr>
              <a:t>their</a:t>
            </a:r>
            <a:r>
              <a:rPr lang="en-US" sz="1800" b="1" dirty="0" smtClean="0">
                <a:latin typeface="Georgia" panose="02040502050405020303" pitchFamily="18" charset="0"/>
              </a:rPr>
              <a:t> </a:t>
            </a:r>
            <a:r>
              <a:rPr lang="en-US" sz="1800" dirty="0" smtClean="0">
                <a:latin typeface="Georgia" panose="02040502050405020303" pitchFamily="18" charset="0"/>
              </a:rPr>
              <a:t>DTC initiative counteracts some of this risk</a:t>
            </a:r>
          </a:p>
          <a:p>
            <a:r>
              <a:rPr lang="en-US" sz="1800" b="1" dirty="0">
                <a:latin typeface="Georgia" panose="02040502050405020303" pitchFamily="18" charset="0"/>
              </a:rPr>
              <a:t>ESPN </a:t>
            </a:r>
            <a:r>
              <a:rPr lang="en-US" sz="1800" dirty="0">
                <a:latin typeface="Georgia" panose="02040502050405020303" pitchFamily="18" charset="0"/>
              </a:rPr>
              <a:t>– profit driver and linchpin of cable bundle</a:t>
            </a:r>
            <a:endParaRPr lang="en-US" sz="18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18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1800" b="1" dirty="0" smtClean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19" y="260374"/>
            <a:ext cx="4878480" cy="2947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19" y="3611880"/>
            <a:ext cx="4878480" cy="29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7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20" y="-14990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Disney’s DTC Future</a:t>
            </a:r>
            <a:endParaRPr lang="en-US" sz="3600" dirty="0">
              <a:latin typeface="Georgia" panose="02040502050405020303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59713"/>
              </p:ext>
            </p:extLst>
          </p:nvPr>
        </p:nvGraphicFramePr>
        <p:xfrm>
          <a:off x="464696" y="1817747"/>
          <a:ext cx="1146747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869"/>
                <a:gridCol w="2866869"/>
                <a:gridCol w="2866869"/>
                <a:gridCol w="2866869"/>
              </a:tblGrid>
              <a:tr h="433666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Disney +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$6.99/month SVOD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Global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Disney,</a:t>
                      </a:r>
                      <a:r>
                        <a:rPr lang="en-US" b="0" baseline="0" dirty="0" smtClean="0"/>
                        <a:t> Pixar, Marvel, Star Wars, National Geographic</a:t>
                      </a:r>
                      <a:endParaRPr lang="en-US" b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/>
                        <a:t>Not taking </a:t>
                      </a:r>
                      <a:r>
                        <a:rPr lang="en-US" b="0" i="1" baseline="0" dirty="0" smtClean="0"/>
                        <a:t>any</a:t>
                      </a:r>
                      <a:r>
                        <a:rPr lang="en-US" b="0" baseline="0" dirty="0" smtClean="0"/>
                        <a:t> programming off the Disney Channel.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sng" baseline="0" dirty="0" smtClean="0"/>
                        <a:t>Massive content library: </a:t>
                      </a:r>
                      <a:r>
                        <a:rPr lang="en-US" b="0" baseline="0" dirty="0" smtClean="0"/>
                        <a:t>&gt;500 films, &gt;7,000 TV episodes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sng" baseline="0" dirty="0" smtClean="0"/>
                        <a:t>New original content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="0" baseline="0" dirty="0" smtClean="0"/>
                        <a:t>movies and TV shows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u="sng" baseline="0" dirty="0" smtClean="0"/>
                        <a:t>2024 Target</a:t>
                      </a:r>
                      <a:r>
                        <a:rPr lang="en-US" b="1" baseline="0" dirty="0" smtClean="0"/>
                        <a:t>: </a:t>
                      </a:r>
                      <a:r>
                        <a:rPr lang="en-US" b="0" baseline="0" dirty="0" smtClean="0"/>
                        <a:t>60-90 million subs</a:t>
                      </a:r>
                      <a:endParaRPr lang="en-US" b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ESPN+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$4.99/month, &gt;</a:t>
                      </a:r>
                      <a:r>
                        <a:rPr lang="en-US" b="0" baseline="0" dirty="0" smtClean="0"/>
                        <a:t>2 million subs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/>
                        <a:t>SVOD + advertising</a:t>
                      </a:r>
                      <a:endParaRPr lang="en-US" b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US &amp; expanding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Augments</a:t>
                      </a:r>
                      <a:r>
                        <a:rPr lang="en-US" b="0" baseline="0" dirty="0" smtClean="0"/>
                        <a:t> cable TV channel, does not overlap/replace.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/>
                        <a:t>Will launch in Latin America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u="sng" baseline="0" dirty="0" smtClean="0"/>
                        <a:t>2024 Target</a:t>
                      </a:r>
                      <a:r>
                        <a:rPr lang="en-US" b="0" baseline="0" dirty="0" smtClean="0"/>
                        <a:t>: 8-12m subs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/>
                        <a:t>Profitable in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Hulu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Disney</a:t>
                      </a:r>
                      <a:r>
                        <a:rPr lang="en-US" b="0" baseline="0" dirty="0" smtClean="0"/>
                        <a:t> owns 60%</a:t>
                      </a:r>
                      <a:endParaRPr lang="en-US" b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SVOD, ad-supported and </a:t>
                      </a:r>
                      <a:r>
                        <a:rPr lang="en-US" b="0" dirty="0" err="1" smtClean="0"/>
                        <a:t>vMVPD</a:t>
                      </a:r>
                      <a:endParaRPr lang="en-US" b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4 subscriber</a:t>
                      </a:r>
                      <a:r>
                        <a:rPr lang="en-US" b="0" baseline="0" dirty="0" smtClean="0"/>
                        <a:t> levels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/>
                        <a:t>&gt;25 million subs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/>
                        <a:t>Not yet profitable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/>
                        <a:t>Evaluating international rollout strategy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u="sng" baseline="0" dirty="0" smtClean="0"/>
                        <a:t>2024 Target</a:t>
                      </a:r>
                      <a:r>
                        <a:rPr lang="en-US" b="0" baseline="0" dirty="0" smtClean="0"/>
                        <a:t>: 40-60m subs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/>
                        <a:t>Profitable in 2023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1" u="sng" dirty="0" err="1" smtClean="0"/>
                        <a:t>Hotstar</a:t>
                      </a:r>
                      <a:endParaRPr lang="en-US" b="1" u="sng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b="1" u="sng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u="none" dirty="0" smtClean="0"/>
                        <a:t>&gt;300 million MAU’s in India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u="none" dirty="0" smtClean="0"/>
                        <a:t>SVOD &amp; ad-supported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u="none" dirty="0" smtClean="0"/>
                        <a:t>Asia focused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u="none" dirty="0" smtClean="0"/>
                        <a:t>Technology excels at delivering high quality</a:t>
                      </a:r>
                      <a:r>
                        <a:rPr lang="en-US" b="0" u="none" baseline="0" dirty="0" smtClean="0"/>
                        <a:t> video in low bandwidth environments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37" y="849452"/>
            <a:ext cx="11460735" cy="158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Capital Allocation</a:t>
            </a:r>
            <a:br>
              <a:rPr lang="en-US" dirty="0" smtClean="0">
                <a:latin typeface="Georgia" panose="02040502050405020303" pitchFamily="18" charset="0"/>
              </a:rPr>
            </a:br>
            <a:r>
              <a:rPr lang="en-US" sz="2200" dirty="0" smtClean="0">
                <a:latin typeface="Georgia" panose="02040502050405020303" pitchFamily="18" charset="0"/>
              </a:rPr>
              <a:t>Since 2013 they’ve bought back 23% of their share count</a:t>
            </a:r>
            <a:endParaRPr lang="en-US" sz="2200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39" y="1744203"/>
            <a:ext cx="8766811" cy="46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22796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DCF Valuation</a:t>
            </a:r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771" y="2385614"/>
            <a:ext cx="8593930" cy="27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15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854" y="800100"/>
            <a:ext cx="10117180" cy="491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3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59" y="881955"/>
            <a:ext cx="10389657" cy="3153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97180"/>
            <a:ext cx="840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eorgia" panose="02040502050405020303" pitchFamily="18" charset="0"/>
              </a:rPr>
              <a:t>Analysis of street sum-of-the-parts valuation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944" y="4035236"/>
            <a:ext cx="433463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30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Risks: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ESPN subscriber losses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Inability to attract DTC subscribers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Content no longer resonates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Decline in global travel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94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ESG Rating: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8" y="1690688"/>
            <a:ext cx="12102882" cy="478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5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80" y="121397"/>
            <a:ext cx="10515600" cy="1325563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Built on world class brands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198" y="4485879"/>
            <a:ext cx="1206484" cy="1932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254" y="2733440"/>
            <a:ext cx="1166213" cy="1803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178" y="2733441"/>
            <a:ext cx="1247172" cy="1803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146" y="1112585"/>
            <a:ext cx="4529014" cy="1606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7498" y="4549135"/>
            <a:ext cx="1345331" cy="1868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422" y="4549136"/>
            <a:ext cx="1334021" cy="1868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4579" y="4549137"/>
            <a:ext cx="1346726" cy="18688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5671" y="4531283"/>
            <a:ext cx="1349179" cy="18866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0509" y="2740407"/>
            <a:ext cx="1221033" cy="18085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8568" y="2694852"/>
            <a:ext cx="1527024" cy="18393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00162" y="2699239"/>
            <a:ext cx="1330644" cy="18571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5444" y="2695363"/>
            <a:ext cx="1323975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2262" y="2729006"/>
            <a:ext cx="1475781" cy="18201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27037" y="4556396"/>
            <a:ext cx="1222277" cy="18741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49313" y="4541613"/>
            <a:ext cx="1250885" cy="18763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13034" y="2614126"/>
            <a:ext cx="1323348" cy="2057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06681" y="4481145"/>
            <a:ext cx="1324479" cy="19494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0422" y="1089415"/>
            <a:ext cx="5786502" cy="16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1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Investment Thesis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000" b="1" dirty="0">
                <a:latin typeface="Georgia" panose="02040502050405020303" pitchFamily="18" charset="0"/>
              </a:rPr>
              <a:t>Evergreen brands</a:t>
            </a:r>
            <a:r>
              <a:rPr lang="en-US" sz="2000" dirty="0">
                <a:latin typeface="Georgia" panose="02040502050405020303" pitchFamily="18" charset="0"/>
              </a:rPr>
              <a:t> and </a:t>
            </a:r>
            <a:r>
              <a:rPr lang="en-US" sz="2000" b="1" dirty="0">
                <a:latin typeface="Georgia" panose="02040502050405020303" pitchFamily="18" charset="0"/>
              </a:rPr>
              <a:t>synergistic business model </a:t>
            </a:r>
            <a:r>
              <a:rPr lang="en-US" sz="2000" dirty="0">
                <a:latin typeface="Georgia" panose="02040502050405020303" pitchFamily="18" charset="0"/>
              </a:rPr>
              <a:t>results in better yield on content spend and ability to create higher budget, quality content.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Georgia" panose="02040502050405020303" pitchFamily="18" charset="0"/>
              </a:rPr>
              <a:t>New </a:t>
            </a:r>
            <a:r>
              <a:rPr lang="en-US" sz="2000" b="1" dirty="0" smtClean="0">
                <a:latin typeface="Georgia" panose="02040502050405020303" pitchFamily="18" charset="0"/>
              </a:rPr>
              <a:t>direct-to-consumer (DTC) initiative </a:t>
            </a:r>
            <a:r>
              <a:rPr lang="en-US" sz="2000" dirty="0">
                <a:latin typeface="Georgia" panose="02040502050405020303" pitchFamily="18" charset="0"/>
              </a:rPr>
              <a:t>w</a:t>
            </a:r>
            <a:r>
              <a:rPr lang="en-US" sz="2000" dirty="0" smtClean="0">
                <a:latin typeface="Georgia" panose="02040502050405020303" pitchFamily="18" charset="0"/>
              </a:rPr>
              <a:t>ill strengthen synergies between businesses and lead to structurally higher margins and higher multiple on recurring revenue business.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Georgia" panose="02040502050405020303" pitchFamily="18" charset="0"/>
              </a:rPr>
              <a:t>Recent </a:t>
            </a:r>
            <a:r>
              <a:rPr lang="en-US" sz="2000" b="1" dirty="0">
                <a:latin typeface="Georgia" panose="02040502050405020303" pitchFamily="18" charset="0"/>
              </a:rPr>
              <a:t>Fox acquisition</a:t>
            </a:r>
            <a:r>
              <a:rPr lang="en-US" sz="2000" dirty="0">
                <a:latin typeface="Georgia" panose="02040502050405020303" pitchFamily="18" charset="0"/>
              </a:rPr>
              <a:t> improves their content positioning and global growth opportunities. 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Georgia" panose="02040502050405020303" pitchFamily="18" charset="0"/>
              </a:rPr>
              <a:t>High quality company with solid balance sheet, strong FCF generation and ROIC. </a:t>
            </a:r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000" dirty="0" smtClean="0">
              <a:latin typeface="Georgia" panose="02040502050405020303" pitchFamily="18" charset="0"/>
            </a:endParaRP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endParaRPr lang="en-US" sz="20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2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eorgia" panose="02040502050405020303" pitchFamily="18" charset="0"/>
              </a:rPr>
              <a:t>Fox Acquisition closed in March</a:t>
            </a:r>
            <a:r>
              <a:rPr lang="en-US" sz="3600" dirty="0" smtClean="0">
                <a:latin typeface="Georgia" panose="02040502050405020303" pitchFamily="18" charset="0"/>
              </a:rPr>
              <a:t/>
            </a:r>
            <a:br>
              <a:rPr lang="en-US" sz="3600" dirty="0" smtClean="0">
                <a:latin typeface="Georgia" panose="02040502050405020303" pitchFamily="18" charset="0"/>
              </a:rPr>
            </a:br>
            <a:r>
              <a:rPr lang="en-US" sz="2200" dirty="0" smtClean="0">
                <a:latin typeface="Georgia" panose="02040502050405020303" pitchFamily="18" charset="0"/>
              </a:rPr>
              <a:t>Scale advantages, content diversity and geographic growth opportunities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68" y="2020497"/>
            <a:ext cx="3435282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sz="1800" dirty="0" smtClean="0">
                <a:latin typeface="Georgia" panose="02040502050405020303" pitchFamily="18" charset="0"/>
              </a:rPr>
              <a:t>Acquired part of Fox for ~$70B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latin typeface="Georgia" panose="02040502050405020303" pitchFamily="18" charset="0"/>
              </a:rPr>
              <a:t>21</a:t>
            </a:r>
            <a:r>
              <a:rPr lang="en-US" sz="1800" baseline="30000" dirty="0" smtClean="0">
                <a:latin typeface="Georgia" panose="02040502050405020303" pitchFamily="18" charset="0"/>
              </a:rPr>
              <a:t>st</a:t>
            </a:r>
            <a:r>
              <a:rPr lang="en-US" sz="1800" dirty="0" smtClean="0">
                <a:latin typeface="Georgia" panose="02040502050405020303" pitchFamily="18" charset="0"/>
              </a:rPr>
              <a:t> </a:t>
            </a:r>
            <a:r>
              <a:rPr lang="en-US" sz="1800" dirty="0">
                <a:latin typeface="Georgia" panose="02040502050405020303" pitchFamily="18" charset="0"/>
              </a:rPr>
              <a:t>Century Fox, Fox Searchlight, National Geographic, Star India, Hulu</a:t>
            </a:r>
          </a:p>
          <a:p>
            <a:pPr>
              <a:lnSpc>
                <a:spcPct val="200000"/>
              </a:lnSpc>
            </a:pPr>
            <a:r>
              <a:rPr lang="en-US" sz="1800" dirty="0">
                <a:latin typeface="Georgia" panose="02040502050405020303" pitchFamily="18" charset="0"/>
              </a:rPr>
              <a:t>Selling Sky &amp; </a:t>
            </a:r>
            <a:r>
              <a:rPr lang="en-US" sz="1800" dirty="0" smtClean="0">
                <a:latin typeface="Georgia" panose="02040502050405020303" pitchFamily="18" charset="0"/>
              </a:rPr>
              <a:t>RSNs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latin typeface="Georgia" panose="02040502050405020303" pitchFamily="18" charset="0"/>
              </a:rPr>
              <a:t>50% stock, 50% cash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latin typeface="Georgia" panose="02040502050405020303" pitchFamily="18" charset="0"/>
              </a:rPr>
              <a:t>Leverage ratio increasing to 2.4x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latin typeface="Georgia" panose="02040502050405020303" pitchFamily="18" charset="0"/>
              </a:rPr>
              <a:t>Will be accretive after 2 years assuming $2B in synergies.</a:t>
            </a:r>
          </a:p>
          <a:p>
            <a:pPr>
              <a:lnSpc>
                <a:spcPct val="200000"/>
              </a:lnSpc>
            </a:pPr>
            <a:endParaRPr lang="en-US" sz="1800" dirty="0">
              <a:latin typeface="Georgia" panose="02040502050405020303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1800" dirty="0" smtClean="0">
              <a:latin typeface="Georgia" panose="02040502050405020303" pitchFamily="18" charset="0"/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0" y="1690688"/>
            <a:ext cx="8510276" cy="451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7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3959" y="35745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Disney’s </a:t>
            </a:r>
            <a:r>
              <a:rPr lang="en-US" sz="3600" dirty="0">
                <a:latin typeface="Georgia" panose="02040502050405020303" pitchFamily="18" charset="0"/>
              </a:rPr>
              <a:t>revenue </a:t>
            </a:r>
            <a:r>
              <a:rPr lang="en-US" sz="3600" dirty="0" smtClean="0">
                <a:latin typeface="Georgia" panose="02040502050405020303" pitchFamily="18" charset="0"/>
              </a:rPr>
              <a:t>composition…</a:t>
            </a:r>
            <a:r>
              <a:rPr lang="en-US" dirty="0" smtClean="0">
                <a:latin typeface="Georgia" panose="02040502050405020303" pitchFamily="18" charset="0"/>
              </a:rPr>
              <a:t/>
            </a:r>
            <a:br>
              <a:rPr lang="en-US" dirty="0" smtClean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D</a:t>
            </a:r>
            <a:r>
              <a:rPr lang="en-US" sz="2000" dirty="0" smtClean="0">
                <a:latin typeface="Georgia" panose="02040502050405020303" pitchFamily="18" charset="0"/>
              </a:rPr>
              <a:t>ominated by TV and Parks, but DTC will be a growing piece over time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37" y="1829142"/>
            <a:ext cx="5890826" cy="3565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363" y="1829142"/>
            <a:ext cx="57721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5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23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Studio Entertainment</a:t>
            </a:r>
            <a:br>
              <a:rPr lang="en-US" sz="3600" dirty="0" smtClean="0">
                <a:latin typeface="Georgia" panose="02040502050405020303" pitchFamily="18" charset="0"/>
              </a:rPr>
            </a:br>
            <a:r>
              <a:rPr lang="en-US" sz="2000" dirty="0" smtClean="0">
                <a:latin typeface="Georgia" panose="02040502050405020303" pitchFamily="18" charset="0"/>
              </a:rPr>
              <a:t>Disney’s R&amp;D engine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427798"/>
            <a:ext cx="10077450" cy="4068505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Georgia" panose="02040502050405020303" pitchFamily="18" charset="0"/>
              </a:rPr>
              <a:t>Comprised of:  </a:t>
            </a:r>
            <a:r>
              <a:rPr lang="en-US" sz="1400" dirty="0" smtClean="0">
                <a:latin typeface="Georgia" panose="02040502050405020303" pitchFamily="18" charset="0"/>
              </a:rPr>
              <a:t>Walt Disney Pictures, Pixar, Marvel, </a:t>
            </a:r>
            <a:r>
              <a:rPr lang="en-US" sz="1400" dirty="0" err="1" smtClean="0">
                <a:latin typeface="Georgia" panose="02040502050405020303" pitchFamily="18" charset="0"/>
              </a:rPr>
              <a:t>Lucasfilm</a:t>
            </a:r>
            <a:r>
              <a:rPr lang="en-US" sz="1400" dirty="0" smtClean="0">
                <a:latin typeface="Georgia" panose="02040502050405020303" pitchFamily="18" charset="0"/>
              </a:rPr>
              <a:t>, 21</a:t>
            </a:r>
            <a:r>
              <a:rPr lang="en-US" sz="1400" baseline="30000" dirty="0" smtClean="0">
                <a:latin typeface="Georgia" panose="02040502050405020303" pitchFamily="18" charset="0"/>
              </a:rPr>
              <a:t>st</a:t>
            </a:r>
            <a:r>
              <a:rPr lang="en-US" sz="1400" dirty="0" smtClean="0">
                <a:latin typeface="Georgia" panose="02040502050405020303" pitchFamily="18" charset="0"/>
              </a:rPr>
              <a:t> Century Fox, Fox Searchlight</a:t>
            </a:r>
          </a:p>
          <a:p>
            <a:r>
              <a:rPr lang="en-US" sz="1400" b="1" dirty="0">
                <a:latin typeface="Georgia" panose="02040502050405020303" pitchFamily="18" charset="0"/>
              </a:rPr>
              <a:t>R&amp;D Factory: </a:t>
            </a:r>
            <a:r>
              <a:rPr lang="en-US" sz="1400" dirty="0">
                <a:latin typeface="Georgia" panose="02040502050405020303" pitchFamily="18" charset="0"/>
              </a:rPr>
              <a:t>the studios create content that drives revenue for ancillary products across the company</a:t>
            </a:r>
            <a:r>
              <a:rPr lang="en-US" sz="1400" dirty="0" smtClean="0">
                <a:latin typeface="Georgia" panose="02040502050405020303" pitchFamily="18" charset="0"/>
              </a:rPr>
              <a:t>.</a:t>
            </a:r>
            <a:endParaRPr lang="en-US" sz="1400" b="1" dirty="0" smtClean="0">
              <a:latin typeface="Georgia" panose="02040502050405020303" pitchFamily="18" charset="0"/>
            </a:endParaRPr>
          </a:p>
          <a:p>
            <a:r>
              <a:rPr lang="en-US" sz="1400" b="1" dirty="0" smtClean="0">
                <a:latin typeface="Georgia" panose="02040502050405020303" pitchFamily="18" charset="0"/>
              </a:rPr>
              <a:t>Revenue: </a:t>
            </a:r>
            <a:r>
              <a:rPr lang="en-US" sz="1400" dirty="0" smtClean="0">
                <a:latin typeface="Georgia" panose="02040502050405020303" pitchFamily="18" charset="0"/>
              </a:rPr>
              <a:t>theatrical distribution, </a:t>
            </a:r>
            <a:r>
              <a:rPr lang="en-US" sz="1400" dirty="0">
                <a:latin typeface="Georgia" panose="02040502050405020303" pitchFamily="18" charset="0"/>
              </a:rPr>
              <a:t>home entertainment, licensing </a:t>
            </a:r>
            <a:r>
              <a:rPr lang="en-US" sz="1400" dirty="0" smtClean="0">
                <a:latin typeface="Georgia" panose="02040502050405020303" pitchFamily="18" charset="0"/>
              </a:rPr>
              <a:t>fees</a:t>
            </a:r>
          </a:p>
          <a:p>
            <a:r>
              <a:rPr lang="en-US" sz="1400" b="1" dirty="0">
                <a:latin typeface="Georgia" panose="02040502050405020303" pitchFamily="18" charset="0"/>
              </a:rPr>
              <a:t>Market share leader: </a:t>
            </a:r>
            <a:r>
              <a:rPr lang="en-US" sz="1400" dirty="0">
                <a:latin typeface="Georgia" panose="02040502050405020303" pitchFamily="18" charset="0"/>
              </a:rPr>
              <a:t>35-40% of the US box </a:t>
            </a:r>
            <a:r>
              <a:rPr lang="en-US" sz="1400" dirty="0" smtClean="0">
                <a:latin typeface="Georgia" panose="02040502050405020303" pitchFamily="18" charset="0"/>
              </a:rPr>
              <a:t>office</a:t>
            </a:r>
          </a:p>
          <a:p>
            <a:r>
              <a:rPr lang="en-US" sz="1400" b="1" dirty="0">
                <a:latin typeface="Georgia" panose="02040502050405020303" pitchFamily="18" charset="0"/>
              </a:rPr>
              <a:t>Blockbuster strategy – </a:t>
            </a:r>
            <a:r>
              <a:rPr lang="en-US" sz="1400" dirty="0">
                <a:latin typeface="Georgia" panose="02040502050405020303" pitchFamily="18" charset="0"/>
              </a:rPr>
              <a:t>fewer films, better take rates, high ROI sequels, ripple effect across the </a:t>
            </a:r>
            <a:r>
              <a:rPr lang="en-US" sz="1400" dirty="0" smtClean="0">
                <a:latin typeface="Georgia" panose="02040502050405020303" pitchFamily="18" charset="0"/>
              </a:rPr>
              <a:t>company</a:t>
            </a:r>
          </a:p>
          <a:p>
            <a:endParaRPr lang="en-US" sz="1400" b="1" dirty="0">
              <a:latin typeface="Georgia" panose="02040502050405020303" pitchFamily="18" charset="0"/>
            </a:endParaRPr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0" y="3043004"/>
            <a:ext cx="6415544" cy="362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9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Studio Entertainment</a:t>
            </a:r>
            <a:br>
              <a:rPr lang="en-US" sz="3600" dirty="0" smtClean="0">
                <a:latin typeface="Georgia" panose="02040502050405020303" pitchFamily="18" charset="0"/>
              </a:rPr>
            </a:br>
            <a:r>
              <a:rPr lang="en-US" sz="2200" dirty="0" smtClean="0">
                <a:latin typeface="Georgia" panose="02040502050405020303" pitchFamily="18" charset="0"/>
              </a:rPr>
              <a:t>Blockbuster strategy = fewer films, higher share and margin expansion…</a:t>
            </a:r>
            <a:endParaRPr lang="en-US" sz="2200" dirty="0"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94228"/>
            <a:ext cx="4097067" cy="24767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10851"/>
            <a:ext cx="4123308" cy="2514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528" y="1977390"/>
            <a:ext cx="6252331" cy="41408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56338" y="1565131"/>
            <a:ext cx="645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Average domestic box office (DBO) per film for major studios</a:t>
            </a:r>
          </a:p>
        </p:txBody>
      </p:sp>
    </p:spTree>
    <p:extLst>
      <p:ext uri="{BB962C8B-B14F-4D97-AF65-F5344CB8AC3E}">
        <p14:creationId xmlns:p14="http://schemas.microsoft.com/office/powerpoint/2010/main" val="275336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Studio Entertainment</a:t>
            </a:r>
            <a:br>
              <a:rPr lang="en-US" sz="3600" dirty="0" smtClean="0">
                <a:latin typeface="Georgia" panose="02040502050405020303" pitchFamily="18" charset="0"/>
              </a:rPr>
            </a:br>
            <a:r>
              <a:rPr lang="en-US" sz="2200" dirty="0" smtClean="0">
                <a:latin typeface="Georgia" panose="02040502050405020303" pitchFamily="18" charset="0"/>
              </a:rPr>
              <a:t>FY19-FY22 </a:t>
            </a:r>
            <a:r>
              <a:rPr lang="en-US" sz="2200" dirty="0">
                <a:latin typeface="Georgia" panose="02040502050405020303" pitchFamily="18" charset="0"/>
              </a:rPr>
              <a:t>&amp; beyond announced film slate and release dates by genre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93" y="1554480"/>
            <a:ext cx="10599614" cy="504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Parks, Experiences &amp; Consumer Products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18361"/>
            <a:ext cx="8645305" cy="143914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Georgia" panose="02040502050405020303" pitchFamily="18" charset="0"/>
              </a:rPr>
              <a:t>Parks: </a:t>
            </a:r>
            <a:r>
              <a:rPr lang="en-US" sz="1400" dirty="0" smtClean="0">
                <a:latin typeface="Georgia" panose="02040502050405020303" pitchFamily="18" charset="0"/>
              </a:rPr>
              <a:t>revenues from admissions,</a:t>
            </a:r>
            <a:r>
              <a:rPr lang="en-US" sz="1400" baseline="0" dirty="0" smtClean="0">
                <a:latin typeface="Georgia" panose="02040502050405020303" pitchFamily="18" charset="0"/>
              </a:rPr>
              <a:t> </a:t>
            </a:r>
            <a:r>
              <a:rPr lang="en-US" sz="1400" dirty="0" smtClean="0">
                <a:latin typeface="Georgia" panose="02040502050405020303" pitchFamily="18" charset="0"/>
              </a:rPr>
              <a:t>merchandise, food and beverages</a:t>
            </a:r>
          </a:p>
          <a:p>
            <a:r>
              <a:rPr lang="en-US" sz="1400" b="1" dirty="0" smtClean="0">
                <a:latin typeface="Georgia" panose="02040502050405020303" pitchFamily="18" charset="0"/>
              </a:rPr>
              <a:t>Revenue: </a:t>
            </a:r>
            <a:r>
              <a:rPr lang="en-US" sz="1400" dirty="0" smtClean="0">
                <a:latin typeface="Georgia" panose="02040502050405020303" pitchFamily="18" charset="0"/>
              </a:rPr>
              <a:t>65% domestic parks; 17% int’l parks; 18% </a:t>
            </a:r>
            <a:r>
              <a:rPr lang="en-US" sz="1400" dirty="0">
                <a:latin typeface="Georgia" panose="02040502050405020303" pitchFamily="18" charset="0"/>
              </a:rPr>
              <a:t>c</a:t>
            </a:r>
            <a:r>
              <a:rPr lang="en-US" sz="1400" dirty="0" smtClean="0">
                <a:latin typeface="Georgia" panose="02040502050405020303" pitchFamily="18" charset="0"/>
              </a:rPr>
              <a:t>onsumer products</a:t>
            </a:r>
          </a:p>
          <a:p>
            <a:r>
              <a:rPr lang="en-US" sz="1400" dirty="0" smtClean="0">
                <a:latin typeface="Georgia" panose="02040502050405020303" pitchFamily="18" charset="0"/>
              </a:rPr>
              <a:t>Highly </a:t>
            </a:r>
            <a:r>
              <a:rPr lang="en-US" sz="1400" dirty="0">
                <a:latin typeface="Georgia" panose="02040502050405020303" pitchFamily="18" charset="0"/>
              </a:rPr>
              <a:t>capital </a:t>
            </a:r>
            <a:r>
              <a:rPr lang="en-US" sz="1400" dirty="0" smtClean="0">
                <a:latin typeface="Georgia" panose="02040502050405020303" pitchFamily="18" charset="0"/>
              </a:rPr>
              <a:t>intensive, high fixed cost, high incremental margins</a:t>
            </a:r>
          </a:p>
          <a:p>
            <a:r>
              <a:rPr lang="en-US" sz="1400" b="1" dirty="0" smtClean="0">
                <a:latin typeface="Georgia" panose="02040502050405020303" pitchFamily="18" charset="0"/>
              </a:rPr>
              <a:t>Consumer products: </a:t>
            </a:r>
            <a:r>
              <a:rPr lang="en-US" sz="1400" dirty="0" smtClean="0">
                <a:latin typeface="Georgia" panose="02040502050405020303" pitchFamily="18" charset="0"/>
              </a:rPr>
              <a:t>revenues from royalties and IP licensing, 342 retail stores globally</a:t>
            </a:r>
          </a:p>
          <a:p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954" y="1334789"/>
            <a:ext cx="1352136" cy="1463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01" y="3086475"/>
            <a:ext cx="5408899" cy="3289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3660" y="2818100"/>
            <a:ext cx="5040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eorgia" panose="02040502050405020303" pitchFamily="18" charset="0"/>
              </a:rPr>
              <a:t>Disney theme park prices have steadily increased....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660" y="3145536"/>
            <a:ext cx="54768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43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10009</TotalTime>
  <Words>542</Words>
  <Application>Microsoft Office PowerPoint</Application>
  <PresentationFormat>Widescreen</PresentationFormat>
  <Paragraphs>99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Office Theme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Built on world class brands</vt:lpstr>
      <vt:lpstr>Investment Thesis</vt:lpstr>
      <vt:lpstr>Fox Acquisition closed in March Scale advantages, content diversity and geographic growth opportunities</vt:lpstr>
      <vt:lpstr>Disney’s revenue composition… Dominated by TV and Parks, but DTC will be a growing piece over time</vt:lpstr>
      <vt:lpstr>Studio Entertainment Disney’s R&amp;D engine</vt:lpstr>
      <vt:lpstr>Studio Entertainment Blockbuster strategy = fewer films, higher share and margin expansion…</vt:lpstr>
      <vt:lpstr>Studio Entertainment FY19-FY22 &amp; beyond announced film slate and release dates by genre</vt:lpstr>
      <vt:lpstr>Parks, Experiences &amp; Consumer Products</vt:lpstr>
      <vt:lpstr>Media Networks  Disney’s biggest segment and facing disruption</vt:lpstr>
      <vt:lpstr>Disney’s DTC Future</vt:lpstr>
      <vt:lpstr>Capital Allocation Since 2013 they’ve bought back 23% of their share count</vt:lpstr>
      <vt:lpstr>DCF Valuation</vt:lpstr>
      <vt:lpstr>PowerPoint Presentation</vt:lpstr>
      <vt:lpstr>PowerPoint Presentation</vt:lpstr>
      <vt:lpstr>Risks:</vt:lpstr>
      <vt:lpstr>ESG Rating:</vt:lpstr>
    </vt:vector>
  </TitlesOfParts>
  <Company>External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Kanwal</dc:creator>
  <cp:lastModifiedBy>Sarah Kanwal</cp:lastModifiedBy>
  <cp:revision>218</cp:revision>
  <cp:lastPrinted>2019-04-29T22:26:43Z</cp:lastPrinted>
  <dcterms:created xsi:type="dcterms:W3CDTF">2019-03-20T15:04:52Z</dcterms:created>
  <dcterms:modified xsi:type="dcterms:W3CDTF">2019-04-30T12:35:36Z</dcterms:modified>
</cp:coreProperties>
</file>