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7" r:id="rId2"/>
    <p:sldMasterId id="2147483682" r:id="rId3"/>
  </p:sldMasterIdLst>
  <p:notesMasterIdLst>
    <p:notesMasterId r:id="rId12"/>
  </p:notesMasterIdLst>
  <p:sldIdLst>
    <p:sldId id="262" r:id="rId4"/>
    <p:sldId id="266" r:id="rId5"/>
    <p:sldId id="257" r:id="rId6"/>
    <p:sldId id="260" r:id="rId7"/>
    <p:sldId id="264" r:id="rId8"/>
    <p:sldId id="265" r:id="rId9"/>
    <p:sldId id="267" r:id="rId10"/>
    <p:sldId id="268"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showGuides="1">
      <p:cViewPr varScale="1">
        <p:scale>
          <a:sx n="112" d="100"/>
          <a:sy n="112" d="100"/>
        </p:scale>
        <p:origin x="85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FBA80DF-96E6-4E03-A0ED-D61220DB4623}" type="datetimeFigureOut">
              <a:rPr lang="en-US" smtClean="0"/>
              <a:t>4/29/2019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5A5BF43-F561-4EA0-8351-8BC6C9903A80}" type="slidenum">
              <a:rPr lang="en-US" smtClean="0"/>
              <a:t>‹#›</a:t>
            </a:fld>
            <a:endParaRPr lang="en-US"/>
          </a:p>
        </p:txBody>
      </p:sp>
    </p:spTree>
    <p:extLst>
      <p:ext uri="{BB962C8B-B14F-4D97-AF65-F5344CB8AC3E}">
        <p14:creationId xmlns:p14="http://schemas.microsoft.com/office/powerpoint/2010/main" val="2121350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5352454F-B8C5-455B-A4DD-2644173274A8}"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031895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2" name="Picture 11" descr="Graphic_ArrowsOnly.ai"/>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0" y="1894702"/>
            <a:ext cx="9144000" cy="4963297"/>
          </a:xfrm>
          <a:prstGeom prst="rect">
            <a:avLst/>
          </a:prstGeom>
        </p:spPr>
      </p:pic>
      <p:pic>
        <p:nvPicPr>
          <p:cNvPr id="2" name="Picture 1" descr="CA 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61202" y="110016"/>
            <a:ext cx="1892300" cy="866548"/>
          </a:xfrm>
          <a:prstGeom prst="rect">
            <a:avLst/>
          </a:prstGeom>
        </p:spPr>
      </p:pic>
      <p:sp>
        <p:nvSpPr>
          <p:cNvPr id="13" name="Slide Number Placeholder 12"/>
          <p:cNvSpPr>
            <a:spLocks noGrp="1"/>
          </p:cNvSpPr>
          <p:nvPr>
            <p:ph type="sldNum" sz="quarter" idx="12"/>
          </p:nvPr>
        </p:nvSpPr>
        <p:spPr/>
        <p:txBody>
          <a:bodyPr/>
          <a:lstStyle/>
          <a:p>
            <a:fld id="{BA4111AF-6F6F-0643-B4DB-D5DDF114BF9E}" type="slidenum">
              <a:rPr lang="en-US" smtClean="0">
                <a:solidFill>
                  <a:srgbClr val="FFFFFF">
                    <a:lumMod val="50000"/>
                  </a:srgbClr>
                </a:solidFill>
              </a:rPr>
              <a:pPr/>
              <a:t>‹#›</a:t>
            </a:fld>
            <a:endParaRPr lang="en-US" dirty="0">
              <a:solidFill>
                <a:srgbClr val="FFFFFF">
                  <a:lumMod val="50000"/>
                </a:srgbClr>
              </a:solidFill>
            </a:endParaRPr>
          </a:p>
        </p:txBody>
      </p:sp>
      <p:cxnSp>
        <p:nvCxnSpPr>
          <p:cNvPr id="8" name="Straight Connector 7"/>
          <p:cNvCxnSpPr/>
          <p:nvPr userDrawn="1"/>
        </p:nvCxnSpPr>
        <p:spPr>
          <a:xfrm flipH="1">
            <a:off x="543212" y="1082637"/>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sp>
        <p:nvSpPr>
          <p:cNvPr id="9" name="Shape 42"/>
          <p:cNvSpPr txBox="1">
            <a:spLocks/>
          </p:cNvSpPr>
          <p:nvPr userDrawn="1"/>
        </p:nvSpPr>
        <p:spPr>
          <a:xfrm>
            <a:off x="598130" y="1318085"/>
            <a:ext cx="8824452"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endParaRPr lang="en-US" sz="2600" spc="40" dirty="0">
              <a:solidFill>
                <a:srgbClr val="487D2F"/>
              </a:solidFill>
              <a:cs typeface="Georgia"/>
            </a:endParaRPr>
          </a:p>
        </p:txBody>
      </p:sp>
      <p:sp>
        <p:nvSpPr>
          <p:cNvPr id="5" name="Title 4"/>
          <p:cNvSpPr>
            <a:spLocks noGrp="1"/>
          </p:cNvSpPr>
          <p:nvPr>
            <p:ph type="title"/>
          </p:nvPr>
        </p:nvSpPr>
        <p:spPr>
          <a:xfrm>
            <a:off x="543212" y="274639"/>
            <a:ext cx="6701650" cy="683723"/>
          </a:xfrm>
        </p:spPr>
        <p:txBody>
          <a:bodyPr/>
          <a:lstStyle/>
          <a:p>
            <a:r>
              <a:rPr lang="en-US" dirty="0" smtClean="0"/>
              <a:t>Click to edit Master title style</a:t>
            </a:r>
            <a:endParaRPr lang="en-US" dirty="0"/>
          </a:p>
        </p:txBody>
      </p:sp>
      <p:sp>
        <p:nvSpPr>
          <p:cNvPr id="11" name="Text Placeholder 10"/>
          <p:cNvSpPr>
            <a:spLocks noGrp="1"/>
          </p:cNvSpPr>
          <p:nvPr>
            <p:ph type="body" sz="quarter" idx="13"/>
          </p:nvPr>
        </p:nvSpPr>
        <p:spPr>
          <a:xfrm>
            <a:off x="298450" y="1317625"/>
            <a:ext cx="4088023" cy="2197100"/>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4"/>
          </p:nvPr>
        </p:nvSpPr>
        <p:spPr>
          <a:xfrm>
            <a:off x="4776424" y="3798888"/>
            <a:ext cx="4097947" cy="2197466"/>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hart Placeholder 15"/>
          <p:cNvSpPr>
            <a:spLocks noGrp="1"/>
          </p:cNvSpPr>
          <p:nvPr>
            <p:ph type="chart" sz="quarter" idx="15"/>
          </p:nvPr>
        </p:nvSpPr>
        <p:spPr>
          <a:xfrm>
            <a:off x="298450" y="3798888"/>
            <a:ext cx="4088023" cy="2197100"/>
          </a:xfrm>
        </p:spPr>
        <p:txBody>
          <a:bodyPr/>
          <a:lstStyle>
            <a:lvl1pPr algn="ctr">
              <a:defRPr>
                <a:solidFill>
                  <a:schemeClr val="accent5">
                    <a:lumMod val="75000"/>
                  </a:schemeClr>
                </a:solidFill>
              </a:defRPr>
            </a:lvl1pPr>
          </a:lstStyle>
          <a:p>
            <a:endParaRPr lang="en-US" dirty="0"/>
          </a:p>
        </p:txBody>
      </p:sp>
      <p:sp>
        <p:nvSpPr>
          <p:cNvPr id="17" name="Chart Placeholder 15"/>
          <p:cNvSpPr>
            <a:spLocks noGrp="1"/>
          </p:cNvSpPr>
          <p:nvPr>
            <p:ph type="chart" sz="quarter" idx="16"/>
          </p:nvPr>
        </p:nvSpPr>
        <p:spPr>
          <a:xfrm>
            <a:off x="4776424" y="1317625"/>
            <a:ext cx="4097948" cy="2197100"/>
          </a:xfrm>
        </p:spPr>
        <p:txBody>
          <a:bodyPr/>
          <a:lstStyle>
            <a:lvl1pPr algn="ctr">
              <a:defRPr>
                <a:solidFill>
                  <a:schemeClr val="accent5">
                    <a:lumMod val="75000"/>
                  </a:schemeClr>
                </a:solidFill>
              </a:defRPr>
            </a:lvl1pPr>
          </a:lstStyle>
          <a:p>
            <a:endParaRPr lang="en-US" dirty="0"/>
          </a:p>
        </p:txBody>
      </p:sp>
    </p:spTree>
    <p:extLst>
      <p:ext uri="{BB962C8B-B14F-4D97-AF65-F5344CB8AC3E}">
        <p14:creationId xmlns:p14="http://schemas.microsoft.com/office/powerpoint/2010/main" val="27567687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s">
    <p:spTree>
      <p:nvGrpSpPr>
        <p:cNvPr id="1" name=""/>
        <p:cNvGrpSpPr/>
        <p:nvPr/>
      </p:nvGrpSpPr>
      <p:grpSpPr>
        <a:xfrm>
          <a:off x="0" y="0"/>
          <a:ext cx="0" cy="0"/>
          <a:chOff x="0" y="0"/>
          <a:chExt cx="0" cy="0"/>
        </a:xfrm>
      </p:grpSpPr>
      <p:sp>
        <p:nvSpPr>
          <p:cNvPr id="4" name="Shape 42"/>
          <p:cNvSpPr txBox="1">
            <a:spLocks/>
          </p:cNvSpPr>
          <p:nvPr userDrawn="1"/>
        </p:nvSpPr>
        <p:spPr>
          <a:xfrm>
            <a:off x="-129552" y="5144196"/>
            <a:ext cx="8744959"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r">
              <a:defRPr sz="1800">
                <a:solidFill>
                  <a:srgbClr val="000000"/>
                </a:solidFill>
              </a:defRPr>
            </a:pPr>
            <a:endParaRPr lang="en-US" sz="2600" spc="40" dirty="0">
              <a:solidFill>
                <a:srgbClr val="487D2F"/>
              </a:solidFill>
              <a:cs typeface="Georgia"/>
            </a:endParaRPr>
          </a:p>
        </p:txBody>
      </p:sp>
      <p:pic>
        <p:nvPicPr>
          <p:cNvPr id="5" name="Picture 4" descr="Graphic_TitlePag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91783"/>
            <a:ext cx="9144000" cy="2447925"/>
          </a:xfrm>
          <a:prstGeom prst="rect">
            <a:avLst/>
          </a:prstGeom>
        </p:spPr>
      </p:pic>
      <p:cxnSp>
        <p:nvCxnSpPr>
          <p:cNvPr id="7" name="Straight Connector 6"/>
          <p:cNvCxnSpPr/>
          <p:nvPr userDrawn="1"/>
        </p:nvCxnSpPr>
        <p:spPr>
          <a:xfrm flipH="1">
            <a:off x="543212" y="5654308"/>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pic>
        <p:nvPicPr>
          <p:cNvPr id="2" name="Picture 1"/>
          <p:cNvPicPr>
            <a:picLocks noChangeAspect="1"/>
          </p:cNvPicPr>
          <p:nvPr userDrawn="1"/>
        </p:nvPicPr>
        <p:blipFill>
          <a:blip r:embed="rId3"/>
          <a:stretch>
            <a:fillRect/>
          </a:stretch>
        </p:blipFill>
        <p:spPr>
          <a:xfrm>
            <a:off x="3507884" y="1412575"/>
            <a:ext cx="2011854" cy="774259"/>
          </a:xfrm>
          <a:prstGeom prst="rect">
            <a:avLst/>
          </a:prstGeom>
        </p:spPr>
      </p:pic>
    </p:spTree>
    <p:extLst>
      <p:ext uri="{BB962C8B-B14F-4D97-AF65-F5344CB8AC3E}">
        <p14:creationId xmlns:p14="http://schemas.microsoft.com/office/powerpoint/2010/main" val="4095667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6488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pic>
        <p:nvPicPr>
          <p:cNvPr id="7" name="Picture 6" descr="Graphic_ArrowsOnly.ai"/>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0" y="1894702"/>
            <a:ext cx="9144000" cy="4963297"/>
          </a:xfrm>
          <a:prstGeom prst="rect">
            <a:avLst/>
          </a:prstGeom>
        </p:spPr>
      </p:pic>
      <p:sp>
        <p:nvSpPr>
          <p:cNvPr id="13" name="Slide Number Placeholder 12"/>
          <p:cNvSpPr>
            <a:spLocks noGrp="1"/>
          </p:cNvSpPr>
          <p:nvPr>
            <p:ph type="sldNum" sz="quarter" idx="12"/>
          </p:nvPr>
        </p:nvSpPr>
        <p:spPr/>
        <p:txBody>
          <a:bodyPr/>
          <a:lstStyle/>
          <a:p>
            <a:fld id="{BA4111AF-6F6F-0643-B4DB-D5DDF114BF9E}" type="slidenum">
              <a:rPr lang="en-US" smtClean="0">
                <a:solidFill>
                  <a:srgbClr val="FFFFFF">
                    <a:lumMod val="50000"/>
                  </a:srgbClr>
                </a:solidFill>
              </a:rPr>
              <a:pPr/>
              <a:t>‹#›</a:t>
            </a:fld>
            <a:endParaRPr lang="en-US" dirty="0">
              <a:solidFill>
                <a:srgbClr val="FFFFFF">
                  <a:lumMod val="50000"/>
                </a:srgbClr>
              </a:solidFill>
            </a:endParaRPr>
          </a:p>
        </p:txBody>
      </p:sp>
      <p:sp>
        <p:nvSpPr>
          <p:cNvPr id="9" name="Shape 42"/>
          <p:cNvSpPr txBox="1">
            <a:spLocks/>
          </p:cNvSpPr>
          <p:nvPr userDrawn="1"/>
        </p:nvSpPr>
        <p:spPr>
          <a:xfrm>
            <a:off x="598130" y="1318085"/>
            <a:ext cx="8824452"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endParaRPr lang="en-US" sz="2600" spc="40" dirty="0">
              <a:solidFill>
                <a:srgbClr val="487D2F"/>
              </a:solidFill>
              <a:cs typeface="Georgia"/>
            </a:endParaRPr>
          </a:p>
        </p:txBody>
      </p:sp>
      <p:sp>
        <p:nvSpPr>
          <p:cNvPr id="10" name="Shape 42"/>
          <p:cNvSpPr txBox="1">
            <a:spLocks/>
          </p:cNvSpPr>
          <p:nvPr userDrawn="1"/>
        </p:nvSpPr>
        <p:spPr>
          <a:xfrm>
            <a:off x="598130" y="2502292"/>
            <a:ext cx="7352271" cy="2332488"/>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lnSpc>
                <a:spcPct val="80000"/>
              </a:lnSpc>
              <a:buSzPct val="80000"/>
              <a:defRPr sz="1800">
                <a:solidFill>
                  <a:srgbClr val="000000"/>
                </a:solidFill>
              </a:defRPr>
            </a:pPr>
            <a:endParaRPr lang="en-US" sz="1600" dirty="0">
              <a:solidFill>
                <a:srgbClr val="FFFFFF">
                  <a:lumMod val="50000"/>
                </a:srgbClr>
              </a:solidFill>
              <a:cs typeface="Calibri Light"/>
            </a:endParaRPr>
          </a:p>
        </p:txBody>
      </p:sp>
      <p:pic>
        <p:nvPicPr>
          <p:cNvPr id="11" name="Picture 10" descr="CA 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61202" y="110016"/>
            <a:ext cx="1892300" cy="866548"/>
          </a:xfrm>
          <a:prstGeom prst="rect">
            <a:avLst/>
          </a:prstGeom>
        </p:spPr>
      </p:pic>
      <p:cxnSp>
        <p:nvCxnSpPr>
          <p:cNvPr id="12" name="Straight Connector 11"/>
          <p:cNvCxnSpPr/>
          <p:nvPr userDrawn="1"/>
        </p:nvCxnSpPr>
        <p:spPr>
          <a:xfrm flipH="1">
            <a:off x="543212" y="1082637"/>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sp>
        <p:nvSpPr>
          <p:cNvPr id="14" name="Title 4"/>
          <p:cNvSpPr>
            <a:spLocks noGrp="1"/>
          </p:cNvSpPr>
          <p:nvPr>
            <p:ph type="title"/>
          </p:nvPr>
        </p:nvSpPr>
        <p:spPr>
          <a:xfrm>
            <a:off x="543212" y="274639"/>
            <a:ext cx="6701650" cy="683723"/>
          </a:xfrm>
        </p:spPr>
        <p:txBody>
          <a:bodyPr/>
          <a:lstStyle/>
          <a:p>
            <a:r>
              <a:rPr lang="en-US" dirty="0"/>
              <a:t>Click to edit Master title style</a:t>
            </a:r>
          </a:p>
        </p:txBody>
      </p:sp>
    </p:spTree>
    <p:extLst>
      <p:ext uri="{BB962C8B-B14F-4D97-AF65-F5344CB8AC3E}">
        <p14:creationId xmlns:p14="http://schemas.microsoft.com/office/powerpoint/2010/main" val="2225818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buFontTx/>
              <a:buChar char="•"/>
              <a:defRPr>
                <a:latin typeface="Arial" charset="0"/>
              </a:defRPr>
            </a:lvl1pPr>
          </a:lstStyle>
          <a:p>
            <a:pPr>
              <a:defRPr/>
            </a:pPr>
            <a:fld id="{D8575076-EECF-476C-A4E7-835E4E381E62}" type="datetime1">
              <a:rPr lang="en-US">
                <a:solidFill>
                  <a:prstClr val="black">
                    <a:tint val="75000"/>
                  </a:prstClr>
                </a:solidFill>
              </a:rPr>
              <a:pPr>
                <a:defRPr/>
              </a:pPr>
              <a:t>4/29/2019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fontAlgn="base">
              <a:spcBef>
                <a:spcPct val="0"/>
              </a:spcBef>
              <a:spcAft>
                <a:spcPct val="0"/>
              </a:spcAft>
              <a:buFontTx/>
              <a:buChar char="•"/>
              <a:defRPr>
                <a:latin typeface="Arial" charset="0"/>
              </a:defRPr>
            </a:lvl1pPr>
          </a:lstStyle>
          <a:p>
            <a:pPr>
              <a:defRPr/>
            </a:pPr>
            <a:endParaRPr lang="en-US">
              <a:solidFill>
                <a:srgbClr val="FFFFFF">
                  <a:lumMod val="50000"/>
                </a:srgbClr>
              </a:solidFill>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buFontTx/>
              <a:buChar char="•"/>
              <a:defRPr>
                <a:solidFill>
                  <a:srgbClr val="FFFFFF"/>
                </a:solidFill>
                <a:latin typeface="Arial" charset="0"/>
              </a:defRPr>
            </a:lvl1pPr>
          </a:lstStyle>
          <a:p>
            <a:pPr>
              <a:defRPr/>
            </a:pPr>
            <a:fld id="{21C3A931-4CB5-4C46-BDAD-18B5FF32E748}" type="slidenum">
              <a:rPr lang="en-US"/>
              <a:pPr>
                <a:defRPr/>
              </a:pPr>
              <a:t>‹#›</a:t>
            </a:fld>
            <a:endParaRPr lang="en-US" dirty="0"/>
          </a:p>
        </p:txBody>
      </p:sp>
    </p:spTree>
    <p:extLst>
      <p:ext uri="{BB962C8B-B14F-4D97-AF65-F5344CB8AC3E}">
        <p14:creationId xmlns:p14="http://schemas.microsoft.com/office/powerpoint/2010/main" val="1302277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s">
    <p:spTree>
      <p:nvGrpSpPr>
        <p:cNvPr id="1" name=""/>
        <p:cNvGrpSpPr/>
        <p:nvPr/>
      </p:nvGrpSpPr>
      <p:grpSpPr>
        <a:xfrm>
          <a:off x="0" y="0"/>
          <a:ext cx="0" cy="0"/>
          <a:chOff x="0" y="0"/>
          <a:chExt cx="0" cy="0"/>
        </a:xfrm>
      </p:grpSpPr>
      <p:sp>
        <p:nvSpPr>
          <p:cNvPr id="4" name="Shape 42"/>
          <p:cNvSpPr txBox="1">
            <a:spLocks/>
          </p:cNvSpPr>
          <p:nvPr userDrawn="1"/>
        </p:nvSpPr>
        <p:spPr>
          <a:xfrm>
            <a:off x="-129552" y="5144196"/>
            <a:ext cx="8744959"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r">
              <a:defRPr sz="1800">
                <a:solidFill>
                  <a:srgbClr val="000000"/>
                </a:solidFill>
              </a:defRPr>
            </a:pPr>
            <a:endParaRPr lang="en-US" sz="2600" spc="40" dirty="0">
              <a:solidFill>
                <a:srgbClr val="487D2F"/>
              </a:solidFill>
              <a:cs typeface="Georgia"/>
            </a:endParaRPr>
          </a:p>
        </p:txBody>
      </p:sp>
      <p:pic>
        <p:nvPicPr>
          <p:cNvPr id="5" name="Picture 4" descr="Graphic_TitlePag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91783"/>
            <a:ext cx="9144000" cy="2447925"/>
          </a:xfrm>
          <a:prstGeom prst="rect">
            <a:avLst/>
          </a:prstGeom>
        </p:spPr>
      </p:pic>
      <p:pic>
        <p:nvPicPr>
          <p:cNvPr id="6" name="Picture 5" descr="CA 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5315" y="1041401"/>
            <a:ext cx="3548271" cy="1333500"/>
          </a:xfrm>
          <a:prstGeom prst="rect">
            <a:avLst/>
          </a:prstGeom>
        </p:spPr>
      </p:pic>
      <p:cxnSp>
        <p:nvCxnSpPr>
          <p:cNvPr id="7" name="Straight Connector 6"/>
          <p:cNvCxnSpPr/>
          <p:nvPr userDrawn="1"/>
        </p:nvCxnSpPr>
        <p:spPr>
          <a:xfrm flipH="1">
            <a:off x="543212" y="5654308"/>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0135091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4120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bg1"/>
        </a:solidFill>
        <a:effectLst/>
      </p:bgPr>
    </p:bg>
    <p:spTree>
      <p:nvGrpSpPr>
        <p:cNvPr id="1" name=""/>
        <p:cNvGrpSpPr/>
        <p:nvPr/>
      </p:nvGrpSpPr>
      <p:grpSpPr>
        <a:xfrm>
          <a:off x="0" y="0"/>
          <a:ext cx="0" cy="0"/>
          <a:chOff x="0" y="0"/>
          <a:chExt cx="0" cy="0"/>
        </a:xfrm>
      </p:grpSpPr>
      <p:pic>
        <p:nvPicPr>
          <p:cNvPr id="7" name="Picture 6" descr="Graphic_ArrowsOnly.ai"/>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0" y="1894702"/>
            <a:ext cx="9144000" cy="4963297"/>
          </a:xfrm>
          <a:prstGeom prst="rect">
            <a:avLst/>
          </a:prstGeom>
        </p:spPr>
      </p:pic>
      <p:sp>
        <p:nvSpPr>
          <p:cNvPr id="13" name="Slide Number Placeholder 12"/>
          <p:cNvSpPr>
            <a:spLocks noGrp="1"/>
          </p:cNvSpPr>
          <p:nvPr>
            <p:ph type="sldNum" sz="quarter" idx="12"/>
          </p:nvPr>
        </p:nvSpPr>
        <p:spPr/>
        <p:txBody>
          <a:bodyPr/>
          <a:lstStyle/>
          <a:p>
            <a:fld id="{BA4111AF-6F6F-0643-B4DB-D5DDF114BF9E}" type="slidenum">
              <a:rPr lang="en-US" smtClean="0">
                <a:solidFill>
                  <a:srgbClr val="FFFFFF">
                    <a:lumMod val="50000"/>
                  </a:srgbClr>
                </a:solidFill>
              </a:rPr>
              <a:pPr/>
              <a:t>‹#›</a:t>
            </a:fld>
            <a:endParaRPr lang="en-US" dirty="0">
              <a:solidFill>
                <a:srgbClr val="FFFFFF">
                  <a:lumMod val="50000"/>
                </a:srgbClr>
              </a:solidFill>
            </a:endParaRPr>
          </a:p>
        </p:txBody>
      </p:sp>
      <p:sp>
        <p:nvSpPr>
          <p:cNvPr id="9" name="Shape 42"/>
          <p:cNvSpPr txBox="1">
            <a:spLocks/>
          </p:cNvSpPr>
          <p:nvPr userDrawn="1"/>
        </p:nvSpPr>
        <p:spPr>
          <a:xfrm>
            <a:off x="598130" y="1318085"/>
            <a:ext cx="8824452"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endParaRPr lang="en-US" sz="2600" spc="40" dirty="0">
              <a:solidFill>
                <a:srgbClr val="487D2F"/>
              </a:solidFill>
              <a:cs typeface="Georgia"/>
            </a:endParaRPr>
          </a:p>
        </p:txBody>
      </p:sp>
      <p:sp>
        <p:nvSpPr>
          <p:cNvPr id="10" name="Shape 42"/>
          <p:cNvSpPr txBox="1">
            <a:spLocks/>
          </p:cNvSpPr>
          <p:nvPr userDrawn="1"/>
        </p:nvSpPr>
        <p:spPr>
          <a:xfrm>
            <a:off x="598130" y="2502292"/>
            <a:ext cx="7352271" cy="2332488"/>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lnSpc>
                <a:spcPct val="80000"/>
              </a:lnSpc>
              <a:buSzPct val="80000"/>
              <a:defRPr sz="1800">
                <a:solidFill>
                  <a:srgbClr val="000000"/>
                </a:solidFill>
              </a:defRPr>
            </a:pPr>
            <a:endParaRPr lang="en-US" sz="1600" dirty="0">
              <a:solidFill>
                <a:srgbClr val="FFFFFF">
                  <a:lumMod val="50000"/>
                </a:srgbClr>
              </a:solidFill>
              <a:cs typeface="Calibri Light"/>
            </a:endParaRPr>
          </a:p>
        </p:txBody>
      </p:sp>
      <p:pic>
        <p:nvPicPr>
          <p:cNvPr id="11" name="Picture 10" descr="CA 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61202" y="110016"/>
            <a:ext cx="1892300" cy="866548"/>
          </a:xfrm>
          <a:prstGeom prst="rect">
            <a:avLst/>
          </a:prstGeom>
        </p:spPr>
      </p:pic>
      <p:cxnSp>
        <p:nvCxnSpPr>
          <p:cNvPr id="12" name="Straight Connector 11"/>
          <p:cNvCxnSpPr/>
          <p:nvPr userDrawn="1"/>
        </p:nvCxnSpPr>
        <p:spPr>
          <a:xfrm flipH="1">
            <a:off x="543212" y="1082637"/>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sp>
        <p:nvSpPr>
          <p:cNvPr id="14" name="Title 4"/>
          <p:cNvSpPr>
            <a:spLocks noGrp="1"/>
          </p:cNvSpPr>
          <p:nvPr>
            <p:ph type="title"/>
          </p:nvPr>
        </p:nvSpPr>
        <p:spPr>
          <a:xfrm>
            <a:off x="543212" y="274639"/>
            <a:ext cx="6701650" cy="683723"/>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866117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2" name="Picture 11" descr="Graphic_ArrowsOnly.ai"/>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0" y="1894702"/>
            <a:ext cx="9144000" cy="4963297"/>
          </a:xfrm>
          <a:prstGeom prst="rect">
            <a:avLst/>
          </a:prstGeom>
        </p:spPr>
      </p:pic>
      <p:pic>
        <p:nvPicPr>
          <p:cNvPr id="2" name="Picture 1" descr="CA 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61202" y="110016"/>
            <a:ext cx="1892300" cy="866548"/>
          </a:xfrm>
          <a:prstGeom prst="rect">
            <a:avLst/>
          </a:prstGeom>
        </p:spPr>
      </p:pic>
      <p:sp>
        <p:nvSpPr>
          <p:cNvPr id="13" name="Slide Number Placeholder 12"/>
          <p:cNvSpPr>
            <a:spLocks noGrp="1"/>
          </p:cNvSpPr>
          <p:nvPr>
            <p:ph type="sldNum" sz="quarter" idx="12"/>
          </p:nvPr>
        </p:nvSpPr>
        <p:spPr/>
        <p:txBody>
          <a:bodyPr/>
          <a:lstStyle/>
          <a:p>
            <a:fld id="{BA4111AF-6F6F-0643-B4DB-D5DDF114BF9E}" type="slidenum">
              <a:rPr lang="en-US" smtClean="0">
                <a:solidFill>
                  <a:srgbClr val="FFFFFF">
                    <a:lumMod val="50000"/>
                  </a:srgbClr>
                </a:solidFill>
              </a:rPr>
              <a:pPr/>
              <a:t>‹#›</a:t>
            </a:fld>
            <a:endParaRPr lang="en-US" dirty="0">
              <a:solidFill>
                <a:srgbClr val="FFFFFF">
                  <a:lumMod val="50000"/>
                </a:srgbClr>
              </a:solidFill>
            </a:endParaRPr>
          </a:p>
        </p:txBody>
      </p:sp>
      <p:cxnSp>
        <p:nvCxnSpPr>
          <p:cNvPr id="8" name="Straight Connector 7"/>
          <p:cNvCxnSpPr/>
          <p:nvPr userDrawn="1"/>
        </p:nvCxnSpPr>
        <p:spPr>
          <a:xfrm flipH="1">
            <a:off x="543212" y="1082637"/>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sp>
        <p:nvSpPr>
          <p:cNvPr id="9" name="Shape 42"/>
          <p:cNvSpPr txBox="1">
            <a:spLocks/>
          </p:cNvSpPr>
          <p:nvPr userDrawn="1"/>
        </p:nvSpPr>
        <p:spPr>
          <a:xfrm>
            <a:off x="598130" y="1318085"/>
            <a:ext cx="8824452"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endParaRPr lang="en-US" sz="2600" spc="40" dirty="0">
              <a:solidFill>
                <a:srgbClr val="487D2F"/>
              </a:solidFill>
              <a:cs typeface="Georgia"/>
            </a:endParaRPr>
          </a:p>
        </p:txBody>
      </p:sp>
      <p:sp>
        <p:nvSpPr>
          <p:cNvPr id="5" name="Title 4"/>
          <p:cNvSpPr>
            <a:spLocks noGrp="1"/>
          </p:cNvSpPr>
          <p:nvPr>
            <p:ph type="title"/>
          </p:nvPr>
        </p:nvSpPr>
        <p:spPr>
          <a:xfrm>
            <a:off x="543212" y="274639"/>
            <a:ext cx="6701650" cy="683723"/>
          </a:xfrm>
        </p:spPr>
        <p:txBody>
          <a:bodyPr/>
          <a:lstStyle/>
          <a:p>
            <a:r>
              <a:rPr lang="en-US" dirty="0"/>
              <a:t>Click to edit Master title style</a:t>
            </a:r>
          </a:p>
        </p:txBody>
      </p:sp>
      <p:sp>
        <p:nvSpPr>
          <p:cNvPr id="11" name="Text Placeholder 10"/>
          <p:cNvSpPr>
            <a:spLocks noGrp="1"/>
          </p:cNvSpPr>
          <p:nvPr>
            <p:ph type="body" sz="quarter" idx="13"/>
          </p:nvPr>
        </p:nvSpPr>
        <p:spPr>
          <a:xfrm>
            <a:off x="298450" y="1317625"/>
            <a:ext cx="4088023" cy="2197100"/>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p:cNvSpPr>
            <a:spLocks noGrp="1"/>
          </p:cNvSpPr>
          <p:nvPr>
            <p:ph type="body" sz="quarter" idx="14"/>
          </p:nvPr>
        </p:nvSpPr>
        <p:spPr>
          <a:xfrm>
            <a:off x="4776424" y="3798888"/>
            <a:ext cx="4097947" cy="2197466"/>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hart Placeholder 15"/>
          <p:cNvSpPr>
            <a:spLocks noGrp="1"/>
          </p:cNvSpPr>
          <p:nvPr>
            <p:ph type="chart" sz="quarter" idx="15"/>
          </p:nvPr>
        </p:nvSpPr>
        <p:spPr>
          <a:xfrm>
            <a:off x="298450" y="3798888"/>
            <a:ext cx="4088023" cy="2197100"/>
          </a:xfrm>
        </p:spPr>
        <p:txBody>
          <a:bodyPr/>
          <a:lstStyle>
            <a:lvl1pPr algn="ctr">
              <a:defRPr>
                <a:solidFill>
                  <a:schemeClr val="accent5">
                    <a:lumMod val="75000"/>
                  </a:schemeClr>
                </a:solidFill>
              </a:defRPr>
            </a:lvl1pPr>
          </a:lstStyle>
          <a:p>
            <a:endParaRPr lang="en-US" dirty="0"/>
          </a:p>
        </p:txBody>
      </p:sp>
      <p:sp>
        <p:nvSpPr>
          <p:cNvPr id="17" name="Chart Placeholder 15"/>
          <p:cNvSpPr>
            <a:spLocks noGrp="1"/>
          </p:cNvSpPr>
          <p:nvPr>
            <p:ph type="chart" sz="quarter" idx="16"/>
          </p:nvPr>
        </p:nvSpPr>
        <p:spPr>
          <a:xfrm>
            <a:off x="4776424" y="1317625"/>
            <a:ext cx="4097948" cy="2197100"/>
          </a:xfrm>
        </p:spPr>
        <p:txBody>
          <a:bodyPr/>
          <a:lstStyle>
            <a:lvl1pPr algn="ctr">
              <a:defRPr>
                <a:solidFill>
                  <a:schemeClr val="accent5">
                    <a:lumMod val="75000"/>
                  </a:schemeClr>
                </a:solidFill>
              </a:defRPr>
            </a:lvl1pPr>
          </a:lstStyle>
          <a:p>
            <a:endParaRPr lang="en-US" dirty="0"/>
          </a:p>
        </p:txBody>
      </p:sp>
    </p:spTree>
    <p:extLst>
      <p:ext uri="{BB962C8B-B14F-4D97-AF65-F5344CB8AC3E}">
        <p14:creationId xmlns:p14="http://schemas.microsoft.com/office/powerpoint/2010/main" val="398342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s">
    <p:spTree>
      <p:nvGrpSpPr>
        <p:cNvPr id="1" name=""/>
        <p:cNvGrpSpPr/>
        <p:nvPr/>
      </p:nvGrpSpPr>
      <p:grpSpPr>
        <a:xfrm>
          <a:off x="0" y="0"/>
          <a:ext cx="0" cy="0"/>
          <a:chOff x="0" y="0"/>
          <a:chExt cx="0" cy="0"/>
        </a:xfrm>
      </p:grpSpPr>
      <p:sp>
        <p:nvSpPr>
          <p:cNvPr id="4" name="Shape 42"/>
          <p:cNvSpPr txBox="1">
            <a:spLocks/>
          </p:cNvSpPr>
          <p:nvPr userDrawn="1"/>
        </p:nvSpPr>
        <p:spPr>
          <a:xfrm>
            <a:off x="-129552" y="5144196"/>
            <a:ext cx="8744959"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r">
              <a:defRPr sz="1800">
                <a:solidFill>
                  <a:srgbClr val="000000"/>
                </a:solidFill>
              </a:defRPr>
            </a:pPr>
            <a:endParaRPr lang="en-US" sz="2600" spc="40" dirty="0">
              <a:solidFill>
                <a:srgbClr val="487D2F"/>
              </a:solidFill>
              <a:cs typeface="Georgia"/>
            </a:endParaRPr>
          </a:p>
        </p:txBody>
      </p:sp>
      <p:pic>
        <p:nvPicPr>
          <p:cNvPr id="5" name="Picture 4" descr="Graphic_TitlePag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91783"/>
            <a:ext cx="9144000" cy="2447925"/>
          </a:xfrm>
          <a:prstGeom prst="rect">
            <a:avLst/>
          </a:prstGeom>
        </p:spPr>
      </p:pic>
      <p:cxnSp>
        <p:nvCxnSpPr>
          <p:cNvPr id="7" name="Straight Connector 6"/>
          <p:cNvCxnSpPr/>
          <p:nvPr userDrawn="1"/>
        </p:nvCxnSpPr>
        <p:spPr>
          <a:xfrm flipH="1">
            <a:off x="543212" y="5654308"/>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pic>
        <p:nvPicPr>
          <p:cNvPr id="2" name="Picture 1"/>
          <p:cNvPicPr>
            <a:picLocks noChangeAspect="1"/>
          </p:cNvPicPr>
          <p:nvPr userDrawn="1"/>
        </p:nvPicPr>
        <p:blipFill>
          <a:blip r:embed="rId3"/>
          <a:stretch>
            <a:fillRect/>
          </a:stretch>
        </p:blipFill>
        <p:spPr>
          <a:xfrm>
            <a:off x="3507884" y="1412575"/>
            <a:ext cx="2011854" cy="774259"/>
          </a:xfrm>
          <a:prstGeom prst="rect">
            <a:avLst/>
          </a:prstGeom>
        </p:spPr>
      </p:pic>
    </p:spTree>
    <p:extLst>
      <p:ext uri="{BB962C8B-B14F-4D97-AF65-F5344CB8AC3E}">
        <p14:creationId xmlns:p14="http://schemas.microsoft.com/office/powerpoint/2010/main" val="448271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2679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bg1"/>
        </a:solidFill>
        <a:effectLst/>
      </p:bgPr>
    </p:bg>
    <p:spTree>
      <p:nvGrpSpPr>
        <p:cNvPr id="1" name=""/>
        <p:cNvGrpSpPr/>
        <p:nvPr/>
      </p:nvGrpSpPr>
      <p:grpSpPr>
        <a:xfrm>
          <a:off x="0" y="0"/>
          <a:ext cx="0" cy="0"/>
          <a:chOff x="0" y="0"/>
          <a:chExt cx="0" cy="0"/>
        </a:xfrm>
      </p:grpSpPr>
      <p:pic>
        <p:nvPicPr>
          <p:cNvPr id="7" name="Picture 6" descr="Graphic_ArrowsOnly.ai"/>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0" y="1894702"/>
            <a:ext cx="9144000" cy="4963297"/>
          </a:xfrm>
          <a:prstGeom prst="rect">
            <a:avLst/>
          </a:prstGeom>
        </p:spPr>
      </p:pic>
      <p:sp>
        <p:nvSpPr>
          <p:cNvPr id="13" name="Slide Number Placeholder 12"/>
          <p:cNvSpPr>
            <a:spLocks noGrp="1"/>
          </p:cNvSpPr>
          <p:nvPr>
            <p:ph type="sldNum" sz="quarter" idx="12"/>
          </p:nvPr>
        </p:nvSpPr>
        <p:spPr/>
        <p:txBody>
          <a:bodyPr/>
          <a:lstStyle/>
          <a:p>
            <a:fld id="{BA4111AF-6F6F-0643-B4DB-D5DDF114BF9E}" type="slidenum">
              <a:rPr lang="en-US" smtClean="0">
                <a:solidFill>
                  <a:srgbClr val="FFFFFF">
                    <a:lumMod val="50000"/>
                  </a:srgbClr>
                </a:solidFill>
              </a:rPr>
              <a:pPr/>
              <a:t>‹#›</a:t>
            </a:fld>
            <a:endParaRPr lang="en-US" dirty="0">
              <a:solidFill>
                <a:srgbClr val="FFFFFF">
                  <a:lumMod val="50000"/>
                </a:srgbClr>
              </a:solidFill>
            </a:endParaRPr>
          </a:p>
        </p:txBody>
      </p:sp>
      <p:sp>
        <p:nvSpPr>
          <p:cNvPr id="9" name="Shape 42"/>
          <p:cNvSpPr txBox="1">
            <a:spLocks/>
          </p:cNvSpPr>
          <p:nvPr userDrawn="1"/>
        </p:nvSpPr>
        <p:spPr>
          <a:xfrm>
            <a:off x="598130" y="1318085"/>
            <a:ext cx="8824452"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endParaRPr lang="en-US" sz="2600" spc="40" dirty="0">
              <a:solidFill>
                <a:srgbClr val="487D2F"/>
              </a:solidFill>
              <a:cs typeface="Georgia"/>
            </a:endParaRPr>
          </a:p>
        </p:txBody>
      </p:sp>
      <p:sp>
        <p:nvSpPr>
          <p:cNvPr id="10" name="Shape 42"/>
          <p:cNvSpPr txBox="1">
            <a:spLocks/>
          </p:cNvSpPr>
          <p:nvPr userDrawn="1"/>
        </p:nvSpPr>
        <p:spPr>
          <a:xfrm>
            <a:off x="598130" y="2502292"/>
            <a:ext cx="7352271" cy="2332488"/>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lnSpc>
                <a:spcPct val="80000"/>
              </a:lnSpc>
              <a:buSzPct val="80000"/>
              <a:defRPr sz="1800">
                <a:solidFill>
                  <a:srgbClr val="000000"/>
                </a:solidFill>
              </a:defRPr>
            </a:pPr>
            <a:endParaRPr lang="en-US" sz="1600" dirty="0">
              <a:solidFill>
                <a:srgbClr val="FFFFFF">
                  <a:lumMod val="50000"/>
                </a:srgbClr>
              </a:solidFill>
              <a:cs typeface="Calibri Light"/>
            </a:endParaRPr>
          </a:p>
        </p:txBody>
      </p:sp>
      <p:pic>
        <p:nvPicPr>
          <p:cNvPr id="11" name="Picture 10" descr="CA 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61202" y="110016"/>
            <a:ext cx="1892300" cy="866548"/>
          </a:xfrm>
          <a:prstGeom prst="rect">
            <a:avLst/>
          </a:prstGeom>
        </p:spPr>
      </p:pic>
      <p:cxnSp>
        <p:nvCxnSpPr>
          <p:cNvPr id="12" name="Straight Connector 11"/>
          <p:cNvCxnSpPr/>
          <p:nvPr userDrawn="1"/>
        </p:nvCxnSpPr>
        <p:spPr>
          <a:xfrm flipH="1">
            <a:off x="543212" y="1082637"/>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sp>
        <p:nvSpPr>
          <p:cNvPr id="14" name="Title 4"/>
          <p:cNvSpPr>
            <a:spLocks noGrp="1"/>
          </p:cNvSpPr>
          <p:nvPr>
            <p:ph type="title"/>
          </p:nvPr>
        </p:nvSpPr>
        <p:spPr>
          <a:xfrm>
            <a:off x="543212" y="274639"/>
            <a:ext cx="6701650" cy="683723"/>
          </a:xfrm>
        </p:spPr>
        <p:txBody>
          <a:bodyPr/>
          <a:lstStyle/>
          <a:p>
            <a:r>
              <a:rPr lang="en-US" dirty="0"/>
              <a:t>Click to edit Master title style</a:t>
            </a:r>
          </a:p>
        </p:txBody>
      </p:sp>
    </p:spTree>
    <p:extLst>
      <p:ext uri="{BB962C8B-B14F-4D97-AF65-F5344CB8AC3E}">
        <p14:creationId xmlns:p14="http://schemas.microsoft.com/office/powerpoint/2010/main" val="314320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Graphic_ArrowsOnly.ai"/>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0" y="1894702"/>
            <a:ext cx="9144000" cy="4963297"/>
          </a:xfrm>
          <a:prstGeom prst="rect">
            <a:avLst/>
          </a:prstGeom>
        </p:spPr>
      </p:pic>
      <p:pic>
        <p:nvPicPr>
          <p:cNvPr id="2" name="Picture 1" descr="CA 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61202" y="110016"/>
            <a:ext cx="1892300" cy="866548"/>
          </a:xfrm>
          <a:prstGeom prst="rect">
            <a:avLst/>
          </a:prstGeom>
        </p:spPr>
      </p:pic>
      <p:sp>
        <p:nvSpPr>
          <p:cNvPr id="13" name="Slide Number Placeholder 12"/>
          <p:cNvSpPr>
            <a:spLocks noGrp="1"/>
          </p:cNvSpPr>
          <p:nvPr>
            <p:ph type="sldNum" sz="quarter" idx="12"/>
          </p:nvPr>
        </p:nvSpPr>
        <p:spPr/>
        <p:txBody>
          <a:bodyPr/>
          <a:lstStyle/>
          <a:p>
            <a:fld id="{BA4111AF-6F6F-0643-B4DB-D5DDF114BF9E}" type="slidenum">
              <a:rPr lang="en-US" smtClean="0">
                <a:solidFill>
                  <a:srgbClr val="FFFFFF">
                    <a:lumMod val="50000"/>
                  </a:srgbClr>
                </a:solidFill>
              </a:rPr>
              <a:pPr/>
              <a:t>‹#›</a:t>
            </a:fld>
            <a:endParaRPr lang="en-US" dirty="0">
              <a:solidFill>
                <a:srgbClr val="FFFFFF">
                  <a:lumMod val="50000"/>
                </a:srgbClr>
              </a:solidFill>
            </a:endParaRPr>
          </a:p>
        </p:txBody>
      </p:sp>
      <p:cxnSp>
        <p:nvCxnSpPr>
          <p:cNvPr id="8" name="Straight Connector 7"/>
          <p:cNvCxnSpPr/>
          <p:nvPr userDrawn="1"/>
        </p:nvCxnSpPr>
        <p:spPr>
          <a:xfrm flipH="1">
            <a:off x="543212" y="1082637"/>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sp>
        <p:nvSpPr>
          <p:cNvPr id="9" name="Shape 42"/>
          <p:cNvSpPr txBox="1">
            <a:spLocks/>
          </p:cNvSpPr>
          <p:nvPr userDrawn="1"/>
        </p:nvSpPr>
        <p:spPr>
          <a:xfrm>
            <a:off x="598130" y="1318085"/>
            <a:ext cx="8824452"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endParaRPr lang="en-US" sz="2600" spc="40" dirty="0">
              <a:solidFill>
                <a:srgbClr val="487D2F"/>
              </a:solidFill>
              <a:cs typeface="Georgia"/>
            </a:endParaRPr>
          </a:p>
        </p:txBody>
      </p:sp>
      <p:sp>
        <p:nvSpPr>
          <p:cNvPr id="5" name="Title 4"/>
          <p:cNvSpPr>
            <a:spLocks noGrp="1"/>
          </p:cNvSpPr>
          <p:nvPr>
            <p:ph type="title"/>
          </p:nvPr>
        </p:nvSpPr>
        <p:spPr>
          <a:xfrm>
            <a:off x="543212" y="274639"/>
            <a:ext cx="6701650" cy="683723"/>
          </a:xfrm>
        </p:spPr>
        <p:txBody>
          <a:bodyPr/>
          <a:lstStyle/>
          <a:p>
            <a:r>
              <a:rPr lang="en-US" dirty="0"/>
              <a:t>Click to edit Master title style</a:t>
            </a:r>
          </a:p>
        </p:txBody>
      </p:sp>
      <p:sp>
        <p:nvSpPr>
          <p:cNvPr id="11" name="Text Placeholder 10"/>
          <p:cNvSpPr>
            <a:spLocks noGrp="1"/>
          </p:cNvSpPr>
          <p:nvPr>
            <p:ph type="body" sz="quarter" idx="13"/>
          </p:nvPr>
        </p:nvSpPr>
        <p:spPr>
          <a:xfrm>
            <a:off x="298450" y="1317625"/>
            <a:ext cx="4088023" cy="2197100"/>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p:cNvSpPr>
            <a:spLocks noGrp="1"/>
          </p:cNvSpPr>
          <p:nvPr>
            <p:ph type="body" sz="quarter" idx="14"/>
          </p:nvPr>
        </p:nvSpPr>
        <p:spPr>
          <a:xfrm>
            <a:off x="4776424" y="3798888"/>
            <a:ext cx="4097947" cy="2197466"/>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hart Placeholder 15"/>
          <p:cNvSpPr>
            <a:spLocks noGrp="1"/>
          </p:cNvSpPr>
          <p:nvPr>
            <p:ph type="chart" sz="quarter" idx="15"/>
          </p:nvPr>
        </p:nvSpPr>
        <p:spPr>
          <a:xfrm>
            <a:off x="298450" y="3798888"/>
            <a:ext cx="4088023" cy="2197100"/>
          </a:xfrm>
        </p:spPr>
        <p:txBody>
          <a:bodyPr/>
          <a:lstStyle>
            <a:lvl1pPr algn="ctr">
              <a:defRPr>
                <a:solidFill>
                  <a:schemeClr val="accent5">
                    <a:lumMod val="75000"/>
                  </a:schemeClr>
                </a:solidFill>
              </a:defRPr>
            </a:lvl1pPr>
          </a:lstStyle>
          <a:p>
            <a:endParaRPr lang="en-US" dirty="0"/>
          </a:p>
        </p:txBody>
      </p:sp>
      <p:sp>
        <p:nvSpPr>
          <p:cNvPr id="17" name="Chart Placeholder 15"/>
          <p:cNvSpPr>
            <a:spLocks noGrp="1"/>
          </p:cNvSpPr>
          <p:nvPr>
            <p:ph type="chart" sz="quarter" idx="16"/>
          </p:nvPr>
        </p:nvSpPr>
        <p:spPr>
          <a:xfrm>
            <a:off x="4776424" y="1317625"/>
            <a:ext cx="4097948" cy="2197100"/>
          </a:xfrm>
        </p:spPr>
        <p:txBody>
          <a:bodyPr/>
          <a:lstStyle>
            <a:lvl1pPr algn="ctr">
              <a:defRPr>
                <a:solidFill>
                  <a:schemeClr val="accent5">
                    <a:lumMod val="75000"/>
                  </a:schemeClr>
                </a:solidFill>
              </a:defRPr>
            </a:lvl1pPr>
          </a:lstStyle>
          <a:p>
            <a:endParaRPr lang="en-US" dirty="0"/>
          </a:p>
        </p:txBody>
      </p:sp>
    </p:spTree>
    <p:extLst>
      <p:ext uri="{BB962C8B-B14F-4D97-AF65-F5344CB8AC3E}">
        <p14:creationId xmlns:p14="http://schemas.microsoft.com/office/powerpoint/2010/main" val="5121057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6787662" cy="68372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22131"/>
            <a:ext cx="8229600" cy="490403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baseline="0">
                <a:solidFill>
                  <a:schemeClr val="tx1">
                    <a:tint val="75000"/>
                  </a:schemeClr>
                </a:solidFill>
                <a:latin typeface="Georgia" panose="02040502050405020303" pitchFamily="18" charset="0"/>
              </a:defRPr>
            </a:lvl1pPr>
          </a:lstStyle>
          <a:p>
            <a:pPr defTabSz="609585"/>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pPr defTabSz="609585"/>
            <a:endParaRPr lang="en-US" dirty="0">
              <a:solidFill>
                <a:srgbClr val="FFFFFF">
                  <a:lumMod val="50000"/>
                </a:srgb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accent6">
                    <a:lumMod val="50000"/>
                  </a:schemeClr>
                </a:solidFill>
                <a:latin typeface="Georgia" panose="02040502050405020303" pitchFamily="18" charset="0"/>
              </a:defRPr>
            </a:lvl1pPr>
          </a:lstStyle>
          <a:p>
            <a:pPr defTabSz="609585"/>
            <a:fld id="{BA4111AF-6F6F-0643-B4DB-D5DDF114BF9E}" type="slidenum">
              <a:rPr lang="en-US" smtClean="0">
                <a:solidFill>
                  <a:srgbClr val="FFFFFF">
                    <a:lumMod val="50000"/>
                  </a:srgbClr>
                </a:solidFill>
              </a:rPr>
              <a:pPr defTabSz="609585"/>
              <a:t>‹#›</a:t>
            </a:fld>
            <a:endParaRPr lang="en-US" dirty="0">
              <a:solidFill>
                <a:srgbClr val="FFFFFF">
                  <a:lumMod val="50000"/>
                </a:srgbClr>
              </a:solidFill>
            </a:endParaRPr>
          </a:p>
        </p:txBody>
      </p:sp>
    </p:spTree>
    <p:extLst>
      <p:ext uri="{BB962C8B-B14F-4D97-AF65-F5344CB8AC3E}">
        <p14:creationId xmlns:p14="http://schemas.microsoft.com/office/powerpoint/2010/main" val="20593004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iming>
    <p:tnLst>
      <p:par>
        <p:cTn id="1" dur="indefinite" restart="never" nodeType="tmRoot"/>
      </p:par>
    </p:tnLst>
  </p:timing>
  <p:hf hdr="0" ftr="0" dt="0"/>
  <p:txStyles>
    <p:titleStyle>
      <a:lvl1pPr algn="l" defTabSz="457189" rtl="0" eaLnBrk="1" latinLnBrk="0" hangingPunct="1">
        <a:spcBef>
          <a:spcPct val="0"/>
        </a:spcBef>
        <a:buNone/>
        <a:defRPr sz="2600" kern="1200">
          <a:solidFill>
            <a:schemeClr val="accent2"/>
          </a:solidFill>
          <a:latin typeface="Georgia" panose="02040502050405020303" pitchFamily="18" charset="0"/>
          <a:ea typeface="+mj-ea"/>
          <a:cs typeface="+mj-cs"/>
        </a:defRPr>
      </a:lvl1pPr>
    </p:titleStyle>
    <p:bodyStyle>
      <a:lvl1pPr marL="0" indent="0" algn="l" defTabSz="457189" rtl="0" eaLnBrk="1" latinLnBrk="0" hangingPunct="1">
        <a:spcBef>
          <a:spcPct val="20000"/>
        </a:spcBef>
        <a:buFont typeface="Arial"/>
        <a:buNone/>
        <a:defRPr sz="1600" b="1" kern="1200" baseline="0">
          <a:solidFill>
            <a:schemeClr val="accent5">
              <a:lumMod val="75000"/>
            </a:schemeClr>
          </a:solidFill>
          <a:latin typeface="Georgia" panose="02040502050405020303" pitchFamily="18" charset="0"/>
          <a:ea typeface="+mn-ea"/>
          <a:cs typeface="+mn-cs"/>
        </a:defRPr>
      </a:lvl1pPr>
      <a:lvl2pPr marL="742932" indent="-285744" algn="l" defTabSz="457189" rtl="0" eaLnBrk="1" latinLnBrk="0" hangingPunct="1">
        <a:spcBef>
          <a:spcPct val="20000"/>
        </a:spcBef>
        <a:buClr>
          <a:schemeClr val="accent1">
            <a:lumMod val="60000"/>
            <a:lumOff val="40000"/>
          </a:schemeClr>
        </a:buClr>
        <a:buFont typeface="Georgia" panose="02040502050405020303" pitchFamily="18" charset="0"/>
        <a:buChar char="›"/>
        <a:defRPr sz="1400" kern="1200" baseline="0">
          <a:solidFill>
            <a:schemeClr val="accent5">
              <a:lumMod val="75000"/>
            </a:schemeClr>
          </a:solidFill>
          <a:latin typeface="Georgia" panose="02040502050405020303" pitchFamily="18" charset="0"/>
          <a:ea typeface="+mn-ea"/>
          <a:cs typeface="+mn-cs"/>
        </a:defRPr>
      </a:lvl2pPr>
      <a:lvl3pPr marL="1142971" indent="-228594" algn="l" defTabSz="457189" rtl="0" eaLnBrk="1" latinLnBrk="0" hangingPunct="1">
        <a:spcBef>
          <a:spcPct val="20000"/>
        </a:spcBef>
        <a:buClr>
          <a:schemeClr val="accent1">
            <a:lumMod val="60000"/>
            <a:lumOff val="40000"/>
          </a:schemeClr>
        </a:buClr>
        <a:buSzPct val="100000"/>
        <a:buFont typeface="Georgia" panose="02040502050405020303" pitchFamily="18" charset="0"/>
        <a:buChar char="›"/>
        <a:defRPr sz="1200" kern="1200" baseline="0">
          <a:solidFill>
            <a:schemeClr val="accent5">
              <a:lumMod val="75000"/>
            </a:schemeClr>
          </a:solidFill>
          <a:latin typeface="Georgia" panose="02040502050405020303" pitchFamily="18" charset="0"/>
          <a:ea typeface="+mn-ea"/>
          <a:cs typeface="+mn-cs"/>
        </a:defRPr>
      </a:lvl3pPr>
      <a:lvl4pPr marL="1600160" indent="-228594" algn="l" defTabSz="457189" rtl="0" eaLnBrk="1" latinLnBrk="0" hangingPunct="1">
        <a:spcBef>
          <a:spcPct val="20000"/>
        </a:spcBef>
        <a:buClr>
          <a:schemeClr val="accent1">
            <a:lumMod val="60000"/>
            <a:lumOff val="40000"/>
          </a:schemeClr>
        </a:buClr>
        <a:buSzPct val="100000"/>
        <a:buFont typeface="Georgia" panose="02040502050405020303" pitchFamily="18" charset="0"/>
        <a:buChar char="›"/>
        <a:defRPr sz="1200" kern="1200" baseline="0">
          <a:solidFill>
            <a:schemeClr val="accent5">
              <a:lumMod val="75000"/>
            </a:schemeClr>
          </a:solidFill>
          <a:latin typeface="Georgia" panose="02040502050405020303" pitchFamily="18" charset="0"/>
          <a:ea typeface="+mn-ea"/>
          <a:cs typeface="+mn-cs"/>
        </a:defRPr>
      </a:lvl4pPr>
      <a:lvl5pPr marL="2057349" indent="-228594" algn="l" defTabSz="457189" rtl="0" eaLnBrk="1" latinLnBrk="0" hangingPunct="1">
        <a:spcBef>
          <a:spcPct val="20000"/>
        </a:spcBef>
        <a:buClr>
          <a:schemeClr val="accent1">
            <a:lumMod val="60000"/>
            <a:lumOff val="40000"/>
          </a:schemeClr>
        </a:buClr>
        <a:buSzPct val="100000"/>
        <a:buFont typeface="Georgia" panose="02040502050405020303" pitchFamily="18" charset="0"/>
        <a:buChar char="›"/>
        <a:defRPr sz="1200" kern="1200" baseline="0">
          <a:solidFill>
            <a:schemeClr val="accent5">
              <a:lumMod val="75000"/>
            </a:schemeClr>
          </a:solidFill>
          <a:latin typeface="Georgia" panose="02040502050405020303" pitchFamily="18"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6787662" cy="68372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22131"/>
            <a:ext cx="8229600" cy="49040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baseline="0">
                <a:solidFill>
                  <a:schemeClr val="tx1">
                    <a:tint val="75000"/>
                  </a:schemeClr>
                </a:solidFill>
                <a:latin typeface="Georgia" panose="02040502050405020303" pitchFamily="18" charset="0"/>
              </a:defRPr>
            </a:lvl1pPr>
          </a:lstStyle>
          <a:p>
            <a:pPr defTabSz="609585"/>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pPr defTabSz="609585"/>
            <a:endParaRPr lang="en-US" dirty="0">
              <a:solidFill>
                <a:srgbClr val="FFFFFF">
                  <a:lumMod val="50000"/>
                </a:srgb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accent6">
                    <a:lumMod val="50000"/>
                  </a:schemeClr>
                </a:solidFill>
                <a:latin typeface="Georgia" panose="02040502050405020303" pitchFamily="18" charset="0"/>
              </a:defRPr>
            </a:lvl1pPr>
          </a:lstStyle>
          <a:p>
            <a:pPr defTabSz="609585"/>
            <a:fld id="{BA4111AF-6F6F-0643-B4DB-D5DDF114BF9E}" type="slidenum">
              <a:rPr lang="en-US" smtClean="0">
                <a:solidFill>
                  <a:srgbClr val="FFFFFF">
                    <a:lumMod val="50000"/>
                  </a:srgbClr>
                </a:solidFill>
              </a:rPr>
              <a:pPr defTabSz="609585"/>
              <a:t>‹#›</a:t>
            </a:fld>
            <a:endParaRPr lang="en-US" dirty="0">
              <a:solidFill>
                <a:srgbClr val="FFFFFF">
                  <a:lumMod val="50000"/>
                </a:srgbClr>
              </a:solidFill>
            </a:endParaRPr>
          </a:p>
        </p:txBody>
      </p:sp>
    </p:spTree>
    <p:extLst>
      <p:ext uri="{BB962C8B-B14F-4D97-AF65-F5344CB8AC3E}">
        <p14:creationId xmlns:p14="http://schemas.microsoft.com/office/powerpoint/2010/main" val="87754160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l" defTabSz="457189" rtl="0" eaLnBrk="1" latinLnBrk="0" hangingPunct="1">
        <a:spcBef>
          <a:spcPct val="0"/>
        </a:spcBef>
        <a:buNone/>
        <a:defRPr sz="2600" kern="1200">
          <a:solidFill>
            <a:schemeClr val="accent1"/>
          </a:solidFill>
          <a:latin typeface="Georgia" panose="02040502050405020303" pitchFamily="18" charset="0"/>
          <a:ea typeface="+mj-ea"/>
          <a:cs typeface="+mj-cs"/>
        </a:defRPr>
      </a:lvl1pPr>
    </p:titleStyle>
    <p:bodyStyle>
      <a:lvl1pPr marL="0" indent="0" algn="l" defTabSz="457189" rtl="0" eaLnBrk="1" latinLnBrk="0" hangingPunct="1">
        <a:spcBef>
          <a:spcPts val="600"/>
        </a:spcBef>
        <a:buFont typeface="Arial"/>
        <a:buNone/>
        <a:defRPr sz="1600" b="1" kern="1200" baseline="0">
          <a:solidFill>
            <a:schemeClr val="accent5">
              <a:lumMod val="75000"/>
            </a:schemeClr>
          </a:solidFill>
          <a:latin typeface="Georgia" panose="02040502050405020303" pitchFamily="18" charset="0"/>
          <a:ea typeface="+mn-ea"/>
          <a:cs typeface="+mn-cs"/>
        </a:defRPr>
      </a:lvl1pPr>
      <a:lvl2pPr marL="742932" indent="-285744" algn="l" defTabSz="457189" rtl="0" eaLnBrk="1" latinLnBrk="0" hangingPunct="1">
        <a:spcBef>
          <a:spcPts val="600"/>
        </a:spcBef>
        <a:buClr>
          <a:schemeClr val="accent1">
            <a:lumMod val="60000"/>
            <a:lumOff val="40000"/>
          </a:schemeClr>
        </a:buClr>
        <a:buFont typeface="Georgia" panose="02040502050405020303" pitchFamily="18" charset="0"/>
        <a:buChar char="›"/>
        <a:defRPr sz="1400" kern="1200" baseline="0">
          <a:solidFill>
            <a:schemeClr val="accent5">
              <a:lumMod val="75000"/>
            </a:schemeClr>
          </a:solidFill>
          <a:latin typeface="Georgia" panose="02040502050405020303" pitchFamily="18" charset="0"/>
          <a:ea typeface="+mn-ea"/>
          <a:cs typeface="+mn-cs"/>
        </a:defRPr>
      </a:lvl2pPr>
      <a:lvl3pPr marL="1142971" indent="-228594" algn="l" defTabSz="457189" rtl="0" eaLnBrk="1" latinLnBrk="0" hangingPunct="1">
        <a:spcBef>
          <a:spcPts val="600"/>
        </a:spcBef>
        <a:buClr>
          <a:schemeClr val="accent1">
            <a:lumMod val="60000"/>
            <a:lumOff val="40000"/>
          </a:schemeClr>
        </a:buClr>
        <a:buSzPct val="100000"/>
        <a:buFont typeface="Georgia" panose="02040502050405020303" pitchFamily="18" charset="0"/>
        <a:buChar char="›"/>
        <a:defRPr sz="1200" kern="1200" baseline="0">
          <a:solidFill>
            <a:schemeClr val="accent5">
              <a:lumMod val="75000"/>
            </a:schemeClr>
          </a:solidFill>
          <a:latin typeface="Georgia" panose="02040502050405020303" pitchFamily="18" charset="0"/>
          <a:ea typeface="+mn-ea"/>
          <a:cs typeface="+mn-cs"/>
        </a:defRPr>
      </a:lvl3pPr>
      <a:lvl4pPr marL="1600160" indent="-228594" algn="l" defTabSz="457189" rtl="0" eaLnBrk="1" latinLnBrk="0" hangingPunct="1">
        <a:spcBef>
          <a:spcPts val="600"/>
        </a:spcBef>
        <a:buClr>
          <a:schemeClr val="accent1">
            <a:lumMod val="60000"/>
            <a:lumOff val="40000"/>
          </a:schemeClr>
        </a:buClr>
        <a:buSzPct val="100000"/>
        <a:buFont typeface="Georgia" panose="02040502050405020303" pitchFamily="18" charset="0"/>
        <a:buChar char="›"/>
        <a:defRPr sz="1200" kern="1200" baseline="0">
          <a:solidFill>
            <a:schemeClr val="accent5">
              <a:lumMod val="75000"/>
            </a:schemeClr>
          </a:solidFill>
          <a:latin typeface="Georgia" panose="02040502050405020303" pitchFamily="18" charset="0"/>
          <a:ea typeface="+mn-ea"/>
          <a:cs typeface="+mn-cs"/>
        </a:defRPr>
      </a:lvl4pPr>
      <a:lvl5pPr marL="2057349" indent="-228594" algn="l" defTabSz="457189" rtl="0" eaLnBrk="1" latinLnBrk="0" hangingPunct="1">
        <a:spcBef>
          <a:spcPts val="600"/>
        </a:spcBef>
        <a:buClr>
          <a:schemeClr val="accent1">
            <a:lumMod val="60000"/>
            <a:lumOff val="40000"/>
          </a:schemeClr>
        </a:buClr>
        <a:buSzPct val="100000"/>
        <a:buFont typeface="Georgia" panose="02040502050405020303" pitchFamily="18" charset="0"/>
        <a:buChar char="›"/>
        <a:defRPr sz="1200" kern="1200" baseline="0">
          <a:solidFill>
            <a:schemeClr val="accent5">
              <a:lumMod val="75000"/>
            </a:schemeClr>
          </a:solidFill>
          <a:latin typeface="Georgia" panose="02040502050405020303" pitchFamily="18"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6787662" cy="68372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22131"/>
            <a:ext cx="8229600" cy="49040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baseline="0">
                <a:solidFill>
                  <a:schemeClr val="tx1">
                    <a:tint val="75000"/>
                  </a:schemeClr>
                </a:solidFill>
                <a:latin typeface="Georgia" panose="02040502050405020303" pitchFamily="18" charset="0"/>
              </a:defRPr>
            </a:lvl1pPr>
          </a:lstStyle>
          <a:p>
            <a:pPr defTabSz="609585"/>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pPr defTabSz="609585"/>
            <a:endParaRPr lang="en-US" dirty="0">
              <a:solidFill>
                <a:srgbClr val="FFFFFF">
                  <a:lumMod val="50000"/>
                </a:srgb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accent6">
                    <a:lumMod val="50000"/>
                  </a:schemeClr>
                </a:solidFill>
                <a:latin typeface="Georgia" panose="02040502050405020303" pitchFamily="18" charset="0"/>
              </a:defRPr>
            </a:lvl1pPr>
          </a:lstStyle>
          <a:p>
            <a:pPr defTabSz="609585"/>
            <a:fld id="{BA4111AF-6F6F-0643-B4DB-D5DDF114BF9E}" type="slidenum">
              <a:rPr lang="en-US" smtClean="0">
                <a:solidFill>
                  <a:srgbClr val="FFFFFF">
                    <a:lumMod val="50000"/>
                  </a:srgbClr>
                </a:solidFill>
              </a:rPr>
              <a:pPr defTabSz="609585"/>
              <a:t>‹#›</a:t>
            </a:fld>
            <a:endParaRPr lang="en-US" dirty="0">
              <a:solidFill>
                <a:srgbClr val="FFFFFF">
                  <a:lumMod val="50000"/>
                </a:srgbClr>
              </a:solidFill>
            </a:endParaRPr>
          </a:p>
        </p:txBody>
      </p:sp>
    </p:spTree>
    <p:extLst>
      <p:ext uri="{BB962C8B-B14F-4D97-AF65-F5344CB8AC3E}">
        <p14:creationId xmlns:p14="http://schemas.microsoft.com/office/powerpoint/2010/main" val="242183102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hf hdr="0" ftr="0" dt="0"/>
  <p:txStyles>
    <p:titleStyle>
      <a:lvl1pPr algn="l" defTabSz="457189" rtl="0" eaLnBrk="1" latinLnBrk="0" hangingPunct="1">
        <a:spcBef>
          <a:spcPct val="0"/>
        </a:spcBef>
        <a:buNone/>
        <a:defRPr sz="2600" kern="1200">
          <a:solidFill>
            <a:schemeClr val="accent1"/>
          </a:solidFill>
          <a:latin typeface="Georgia" panose="02040502050405020303" pitchFamily="18" charset="0"/>
          <a:ea typeface="+mj-ea"/>
          <a:cs typeface="+mj-cs"/>
        </a:defRPr>
      </a:lvl1pPr>
    </p:titleStyle>
    <p:bodyStyle>
      <a:lvl1pPr marL="0" indent="0" algn="l" defTabSz="457189" rtl="0" eaLnBrk="1" latinLnBrk="0" hangingPunct="1">
        <a:spcBef>
          <a:spcPts val="600"/>
        </a:spcBef>
        <a:buFont typeface="Arial"/>
        <a:buNone/>
        <a:defRPr sz="1600" b="1" kern="1200" baseline="0">
          <a:solidFill>
            <a:schemeClr val="accent5">
              <a:lumMod val="75000"/>
            </a:schemeClr>
          </a:solidFill>
          <a:latin typeface="Georgia" panose="02040502050405020303" pitchFamily="18" charset="0"/>
          <a:ea typeface="+mn-ea"/>
          <a:cs typeface="+mn-cs"/>
        </a:defRPr>
      </a:lvl1pPr>
      <a:lvl2pPr marL="742932" indent="-285744" algn="l" defTabSz="457189" rtl="0" eaLnBrk="1" latinLnBrk="0" hangingPunct="1">
        <a:spcBef>
          <a:spcPts val="600"/>
        </a:spcBef>
        <a:buClr>
          <a:schemeClr val="accent1">
            <a:lumMod val="60000"/>
            <a:lumOff val="40000"/>
          </a:schemeClr>
        </a:buClr>
        <a:buFont typeface="Georgia" panose="02040502050405020303" pitchFamily="18" charset="0"/>
        <a:buChar char="›"/>
        <a:defRPr sz="1400" kern="1200" baseline="0">
          <a:solidFill>
            <a:schemeClr val="accent5">
              <a:lumMod val="75000"/>
            </a:schemeClr>
          </a:solidFill>
          <a:latin typeface="Georgia" panose="02040502050405020303" pitchFamily="18" charset="0"/>
          <a:ea typeface="+mn-ea"/>
          <a:cs typeface="+mn-cs"/>
        </a:defRPr>
      </a:lvl2pPr>
      <a:lvl3pPr marL="1142971" indent="-228594" algn="l" defTabSz="457189" rtl="0" eaLnBrk="1" latinLnBrk="0" hangingPunct="1">
        <a:spcBef>
          <a:spcPts val="600"/>
        </a:spcBef>
        <a:buClr>
          <a:schemeClr val="accent1">
            <a:lumMod val="60000"/>
            <a:lumOff val="40000"/>
          </a:schemeClr>
        </a:buClr>
        <a:buSzPct val="100000"/>
        <a:buFont typeface="Georgia" panose="02040502050405020303" pitchFamily="18" charset="0"/>
        <a:buChar char="›"/>
        <a:defRPr sz="1200" kern="1200" baseline="0">
          <a:solidFill>
            <a:schemeClr val="accent5">
              <a:lumMod val="75000"/>
            </a:schemeClr>
          </a:solidFill>
          <a:latin typeface="Georgia" panose="02040502050405020303" pitchFamily="18" charset="0"/>
          <a:ea typeface="+mn-ea"/>
          <a:cs typeface="+mn-cs"/>
        </a:defRPr>
      </a:lvl3pPr>
      <a:lvl4pPr marL="1600160" indent="-228594" algn="l" defTabSz="457189" rtl="0" eaLnBrk="1" latinLnBrk="0" hangingPunct="1">
        <a:spcBef>
          <a:spcPts val="600"/>
        </a:spcBef>
        <a:buClr>
          <a:schemeClr val="accent1">
            <a:lumMod val="60000"/>
            <a:lumOff val="40000"/>
          </a:schemeClr>
        </a:buClr>
        <a:buSzPct val="100000"/>
        <a:buFont typeface="Georgia" panose="02040502050405020303" pitchFamily="18" charset="0"/>
        <a:buChar char="›"/>
        <a:defRPr sz="1200" kern="1200" baseline="0">
          <a:solidFill>
            <a:schemeClr val="accent5">
              <a:lumMod val="75000"/>
            </a:schemeClr>
          </a:solidFill>
          <a:latin typeface="Georgia" panose="02040502050405020303" pitchFamily="18" charset="0"/>
          <a:ea typeface="+mn-ea"/>
          <a:cs typeface="+mn-cs"/>
        </a:defRPr>
      </a:lvl4pPr>
      <a:lvl5pPr marL="2057349" indent="-228594" algn="l" defTabSz="457189" rtl="0" eaLnBrk="1" latinLnBrk="0" hangingPunct="1">
        <a:spcBef>
          <a:spcPts val="600"/>
        </a:spcBef>
        <a:buClr>
          <a:schemeClr val="accent1">
            <a:lumMod val="60000"/>
            <a:lumOff val="40000"/>
          </a:schemeClr>
        </a:buClr>
        <a:buSzPct val="100000"/>
        <a:buFont typeface="Georgia" panose="02040502050405020303" pitchFamily="18" charset="0"/>
        <a:buChar char="›"/>
        <a:defRPr sz="1200" kern="1200" baseline="0">
          <a:solidFill>
            <a:schemeClr val="accent5">
              <a:lumMod val="75000"/>
            </a:schemeClr>
          </a:solidFill>
          <a:latin typeface="Georgia" panose="02040502050405020303" pitchFamily="18"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42"/>
          <p:cNvSpPr txBox="1">
            <a:spLocks/>
          </p:cNvSpPr>
          <p:nvPr/>
        </p:nvSpPr>
        <p:spPr>
          <a:xfrm>
            <a:off x="543212" y="5144196"/>
            <a:ext cx="8198116"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r">
              <a:defRPr sz="1800">
                <a:solidFill>
                  <a:srgbClr val="000000"/>
                </a:solidFill>
              </a:defRPr>
            </a:pPr>
            <a:r>
              <a:rPr lang="en-US" sz="2600" spc="40" dirty="0" smtClean="0">
                <a:solidFill>
                  <a:srgbClr val="487D2F"/>
                </a:solidFill>
                <a:cs typeface="Georgia"/>
              </a:rPr>
              <a:t>Decreasing MLP Exposure</a:t>
            </a:r>
            <a:endParaRPr lang="en-US" sz="2600" spc="40" dirty="0">
              <a:solidFill>
                <a:srgbClr val="487D2F"/>
              </a:solidFill>
              <a:cs typeface="Georgia"/>
            </a:endParaRPr>
          </a:p>
        </p:txBody>
      </p:sp>
      <p:pic>
        <p:nvPicPr>
          <p:cNvPr id="12" name="Picture 11" descr="Graphic_TitlePage.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91783"/>
            <a:ext cx="9144000" cy="2447925"/>
          </a:xfrm>
          <a:prstGeom prst="rect">
            <a:avLst/>
          </a:prstGeom>
        </p:spPr>
      </p:pic>
      <p:cxnSp>
        <p:nvCxnSpPr>
          <p:cNvPr id="15" name="Straight Connector 14"/>
          <p:cNvCxnSpPr/>
          <p:nvPr/>
        </p:nvCxnSpPr>
        <p:spPr>
          <a:xfrm flipH="1">
            <a:off x="543212" y="5654308"/>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6160" y="1371600"/>
            <a:ext cx="2011680" cy="773722"/>
          </a:xfrm>
          <a:prstGeom prst="rect">
            <a:avLst/>
          </a:prstGeom>
        </p:spPr>
      </p:pic>
    </p:spTree>
    <p:extLst>
      <p:ext uri="{BB962C8B-B14F-4D97-AF65-F5344CB8AC3E}">
        <p14:creationId xmlns:p14="http://schemas.microsoft.com/office/powerpoint/2010/main" val="2605015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74785" y="274639"/>
            <a:ext cx="6770077" cy="683723"/>
          </a:xfrm>
        </p:spPr>
        <p:txBody>
          <a:bodyPr>
            <a:normAutofit fontScale="90000"/>
          </a:bodyPr>
          <a:lstStyle/>
          <a:p>
            <a:pPr>
              <a:defRPr/>
            </a:pPr>
            <a:r>
              <a:rPr lang="en-US" spc="40" dirty="0" smtClean="0">
                <a:solidFill>
                  <a:srgbClr val="487D2F"/>
                </a:solidFill>
                <a:cs typeface="Georgia"/>
              </a:rPr>
              <a:t>MLP Sale Rationale</a:t>
            </a:r>
            <a:r>
              <a:rPr lang="en-US" spc="40" dirty="0">
                <a:solidFill>
                  <a:srgbClr val="487D2F"/>
                </a:solidFill>
                <a:cs typeface="Georgia"/>
              </a:rPr>
              <a:t/>
            </a:r>
            <a:br>
              <a:rPr lang="en-US" spc="40" dirty="0">
                <a:solidFill>
                  <a:srgbClr val="487D2F"/>
                </a:solidFill>
                <a:cs typeface="Georgia"/>
              </a:rPr>
            </a:br>
            <a:endParaRPr lang="en-US" sz="2200" dirty="0"/>
          </a:p>
        </p:txBody>
      </p:sp>
      <p:sp>
        <p:nvSpPr>
          <p:cNvPr id="14" name="TextBox 9"/>
          <p:cNvSpPr txBox="1">
            <a:spLocks noChangeArrowheads="1"/>
          </p:cNvSpPr>
          <p:nvPr/>
        </p:nvSpPr>
        <p:spPr bwMode="auto">
          <a:xfrm>
            <a:off x="184150" y="1676400"/>
            <a:ext cx="8458200" cy="293798"/>
          </a:xfrm>
          <a:prstGeom prst="rect">
            <a:avLst/>
          </a:prstGeom>
          <a:solidFill>
            <a:schemeClr val="bg1"/>
          </a:solidFill>
          <a:ln>
            <a:noFill/>
          </a:ln>
          <a:extLst>
            <a:ext uri="{91240B29-F687-4F45-9708-019B960494DF}">
              <a14:hiddenLine xmlns:a14="http://schemas.microsoft.com/office/drawing/2010/main" w="317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102870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fontAlgn="base" hangingPunct="1">
              <a:lnSpc>
                <a:spcPts val="1500"/>
              </a:lnSpc>
              <a:spcBef>
                <a:spcPts val="600"/>
              </a:spcBef>
              <a:spcAft>
                <a:spcPts val="600"/>
              </a:spcAft>
              <a:buClr>
                <a:srgbClr val="BAD80A"/>
              </a:buClr>
              <a:buSzPct val="90000"/>
              <a:defRPr/>
            </a:pPr>
            <a:endParaRPr lang="en-US" sz="2000" dirty="0">
              <a:solidFill>
                <a:srgbClr val="000000"/>
              </a:solidFill>
              <a:latin typeface="Arial Narrow" pitchFamily="34" charset="0"/>
            </a:endParaRPr>
          </a:p>
        </p:txBody>
      </p:sp>
      <p:sp>
        <p:nvSpPr>
          <p:cNvPr id="8" name="TextBox 7"/>
          <p:cNvSpPr txBox="1">
            <a:spLocks noChangeArrowheads="1"/>
          </p:cNvSpPr>
          <p:nvPr/>
        </p:nvSpPr>
        <p:spPr bwMode="auto">
          <a:xfrm>
            <a:off x="474785" y="1219287"/>
            <a:ext cx="8233379" cy="4008790"/>
          </a:xfrm>
          <a:prstGeom prst="rect">
            <a:avLst/>
          </a:prstGeom>
          <a:solidFill>
            <a:schemeClr val="bg1"/>
          </a:solidFill>
          <a:ln>
            <a:noFill/>
          </a:ln>
          <a:extLst>
            <a:ext uri="{91240B29-F687-4F45-9708-019B960494DF}">
              <a14:hiddenLine xmlns:a14="http://schemas.microsoft.com/office/drawing/2010/main" w="317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102870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indent="0" eaLnBrk="1" fontAlgn="base" hangingPunct="1">
              <a:lnSpc>
                <a:spcPts val="1500"/>
              </a:lnSpc>
              <a:spcBef>
                <a:spcPts val="600"/>
              </a:spcBef>
              <a:spcAft>
                <a:spcPts val="600"/>
              </a:spcAft>
              <a:buClr>
                <a:srgbClr val="BAD80A"/>
              </a:buClr>
              <a:buSzPct val="90000"/>
              <a:defRPr/>
            </a:pPr>
            <a:r>
              <a:rPr lang="en-US" sz="1400" b="1" dirty="0" smtClean="0">
                <a:solidFill>
                  <a:srgbClr val="636363"/>
                </a:solidFill>
                <a:latin typeface="Georgia" panose="02040502050405020303"/>
              </a:rPr>
              <a:t>What are we proposing?</a:t>
            </a:r>
            <a:endParaRPr lang="en-US" sz="1400" b="1" dirty="0">
              <a:solidFill>
                <a:srgbClr val="636363"/>
              </a:solidFill>
              <a:latin typeface="Georgia" panose="02040502050405020303"/>
            </a:endParaRPr>
          </a:p>
          <a:p>
            <a:pPr marL="285750" lvl="1" defTabSz="457189" eaLnBrk="1" fontAlgn="base" hangingPunct="1">
              <a:spcBef>
                <a:spcPts val="600"/>
              </a:spcBef>
              <a:spcAft>
                <a:spcPts val="600"/>
              </a:spcAft>
              <a:buClr>
                <a:srgbClr val="ADCB28">
                  <a:lumMod val="50000"/>
                </a:srgbClr>
              </a:buClr>
              <a:buSzPct val="100000"/>
              <a:buFont typeface="Georgia" panose="02040502050405020303" pitchFamily="18" charset="0"/>
              <a:buChar char="›"/>
              <a:defRPr/>
            </a:pPr>
            <a:r>
              <a:rPr lang="en-US" sz="1200" dirty="0" smtClean="0">
                <a:solidFill>
                  <a:srgbClr val="636363"/>
                </a:solidFill>
                <a:latin typeface="Georgia" panose="02040502050405020303"/>
              </a:rPr>
              <a:t>We are proposing to eliminate our allocation to the MLP sector and increase our exposure to U.S. equities for the time being.</a:t>
            </a:r>
            <a:endParaRPr lang="en-US" sz="1200" dirty="0" smtClean="0">
              <a:solidFill>
                <a:srgbClr val="636363"/>
              </a:solidFill>
              <a:latin typeface="Georgia" panose="02040502050405020303"/>
            </a:endParaRPr>
          </a:p>
          <a:p>
            <a:pPr marL="0" lvl="1" indent="0" defTabSz="457189" eaLnBrk="1" fontAlgn="base" hangingPunct="1">
              <a:spcBef>
                <a:spcPts val="600"/>
              </a:spcBef>
              <a:spcAft>
                <a:spcPts val="600"/>
              </a:spcAft>
              <a:buClr>
                <a:srgbClr val="ADCB28">
                  <a:lumMod val="50000"/>
                </a:srgbClr>
              </a:buClr>
              <a:buSzPct val="100000"/>
              <a:defRPr/>
            </a:pPr>
            <a:r>
              <a:rPr lang="en-US" sz="1400" b="1" dirty="0">
                <a:solidFill>
                  <a:srgbClr val="636363"/>
                </a:solidFill>
                <a:latin typeface="Georgia" panose="02040502050405020303"/>
              </a:rPr>
              <a:t>Why are we making this change?</a:t>
            </a:r>
            <a:endParaRPr lang="en-US" sz="1400" dirty="0">
              <a:solidFill>
                <a:srgbClr val="636363"/>
              </a:solidFill>
              <a:latin typeface="Georgia" panose="02040502050405020303"/>
            </a:endParaRPr>
          </a:p>
          <a:p>
            <a:pPr marL="285750" lvl="1" defTabSz="457189" eaLnBrk="1" fontAlgn="base" hangingPunct="1">
              <a:spcBef>
                <a:spcPts val="600"/>
              </a:spcBef>
              <a:spcAft>
                <a:spcPts val="600"/>
              </a:spcAft>
              <a:buClr>
                <a:srgbClr val="ADCB28">
                  <a:lumMod val="50000"/>
                </a:srgbClr>
              </a:buClr>
              <a:buSzPct val="100000"/>
              <a:buFont typeface="Georgia" panose="02040502050405020303" pitchFamily="18" charset="0"/>
              <a:buChar char="›"/>
              <a:defRPr/>
            </a:pPr>
            <a:r>
              <a:rPr lang="en-US" sz="1200" dirty="0" smtClean="0">
                <a:solidFill>
                  <a:srgbClr val="636363"/>
                </a:solidFill>
                <a:latin typeface="Georgia" panose="02040502050405020303"/>
              </a:rPr>
              <a:t>We consider MLPs to be a tactical asset class rather than a long term, strategic holding (like REITs) within our diversified asset allocation.  Elements of our broad investment thesis have not held up and we believe this is a proper time to exit the investment.  </a:t>
            </a:r>
            <a:endParaRPr lang="en-US" sz="1200" dirty="0">
              <a:solidFill>
                <a:srgbClr val="636363"/>
              </a:solidFill>
              <a:latin typeface="Georgia" panose="02040502050405020303"/>
            </a:endParaRPr>
          </a:p>
          <a:p>
            <a:pPr marL="228600" lvl="1" indent="-228600" defTabSz="457189" eaLnBrk="1" fontAlgn="base" hangingPunct="1">
              <a:spcBef>
                <a:spcPts val="600"/>
              </a:spcBef>
              <a:spcAft>
                <a:spcPts val="600"/>
              </a:spcAft>
              <a:buClr>
                <a:srgbClr val="ADCB28">
                  <a:lumMod val="50000"/>
                </a:srgbClr>
              </a:buClr>
              <a:buSzPct val="100000"/>
              <a:buFont typeface="+mj-lt"/>
              <a:buAutoNum type="arabicPeriod"/>
              <a:defRPr/>
            </a:pPr>
            <a:r>
              <a:rPr lang="en-US" sz="1200" b="1" dirty="0" smtClean="0">
                <a:solidFill>
                  <a:srgbClr val="636363"/>
                </a:solidFill>
                <a:latin typeface="Georgia" panose="02040502050405020303"/>
              </a:rPr>
              <a:t>Valuation and Income Component</a:t>
            </a:r>
            <a:r>
              <a:rPr lang="en-US" sz="1200" dirty="0" smtClean="0">
                <a:solidFill>
                  <a:srgbClr val="636363"/>
                </a:solidFill>
                <a:latin typeface="Georgia" panose="02040502050405020303"/>
              </a:rPr>
              <a:t>: Using dividend yield as an indicator of valuation and forward looking performance, MLPs are not currently cheap. As some of the largest MLP companies have cut distributions, the absolute level of dividend payouts for the index has fallen.</a:t>
            </a:r>
          </a:p>
          <a:p>
            <a:pPr marL="228600" lvl="1" indent="-228600" defTabSz="457189" eaLnBrk="1" fontAlgn="base" hangingPunct="1">
              <a:spcBef>
                <a:spcPts val="600"/>
              </a:spcBef>
              <a:spcAft>
                <a:spcPts val="600"/>
              </a:spcAft>
              <a:buClr>
                <a:srgbClr val="ADCB28">
                  <a:lumMod val="50000"/>
                </a:srgbClr>
              </a:buClr>
              <a:buSzPct val="100000"/>
              <a:buFont typeface="+mj-lt"/>
              <a:buAutoNum type="arabicPeriod"/>
              <a:defRPr/>
            </a:pPr>
            <a:r>
              <a:rPr lang="en-US" sz="1200" b="1" dirty="0" smtClean="0">
                <a:solidFill>
                  <a:srgbClr val="636363"/>
                </a:solidFill>
                <a:latin typeface="Georgia" panose="02040502050405020303"/>
              </a:rPr>
              <a:t>Risk/Return Profile</a:t>
            </a:r>
            <a:r>
              <a:rPr lang="en-US" sz="1200" dirty="0" smtClean="0">
                <a:solidFill>
                  <a:srgbClr val="636363"/>
                </a:solidFill>
                <a:latin typeface="Georgia" panose="02040502050405020303"/>
              </a:rPr>
              <a:t>:  MLPs are a more risky asset class than broad U.S. equities and total returns have not adequately compensated us for the amount of risk taken.  As a tactical asset class, entry point becomes very important due to the volatile return profile.</a:t>
            </a:r>
          </a:p>
          <a:p>
            <a:pPr marL="228600" lvl="1" indent="-228600" defTabSz="457189" eaLnBrk="1" fontAlgn="base" hangingPunct="1">
              <a:spcBef>
                <a:spcPts val="600"/>
              </a:spcBef>
              <a:spcAft>
                <a:spcPts val="600"/>
              </a:spcAft>
              <a:buClr>
                <a:srgbClr val="ADCB28">
                  <a:lumMod val="50000"/>
                </a:srgbClr>
              </a:buClr>
              <a:buSzPct val="100000"/>
              <a:buFont typeface="+mj-lt"/>
              <a:buAutoNum type="arabicPeriod"/>
              <a:defRPr/>
            </a:pPr>
            <a:r>
              <a:rPr lang="en-US" sz="1200" b="1" dirty="0" smtClean="0">
                <a:solidFill>
                  <a:srgbClr val="636363"/>
                </a:solidFill>
                <a:latin typeface="Georgia" panose="02040502050405020303"/>
              </a:rPr>
              <a:t>Exposure to Energy</a:t>
            </a:r>
            <a:r>
              <a:rPr lang="en-US" sz="1000" dirty="0" smtClean="0">
                <a:solidFill>
                  <a:srgbClr val="636363"/>
                </a:solidFill>
                <a:latin typeface="Georgia" panose="02040502050405020303"/>
              </a:rPr>
              <a:t>:  </a:t>
            </a:r>
            <a:r>
              <a:rPr lang="en-US" sz="1200" dirty="0" smtClean="0">
                <a:solidFill>
                  <a:srgbClr val="636363"/>
                </a:solidFill>
                <a:latin typeface="Georgia" panose="02040502050405020303"/>
              </a:rPr>
              <a:t>The correlation of MLPs to the energy sector has moved upward and we anticipate this relationship to continue.  The correlation to energy prices on the downside is more than double that on the upside since our original investment.  </a:t>
            </a:r>
          </a:p>
        </p:txBody>
      </p:sp>
    </p:spTree>
    <p:extLst>
      <p:ext uri="{BB962C8B-B14F-4D97-AF65-F5344CB8AC3E}">
        <p14:creationId xmlns:p14="http://schemas.microsoft.com/office/powerpoint/2010/main" val="244341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3</a:t>
            </a:fld>
            <a:endParaRPr lang="en-US" dirty="0">
              <a:solidFill>
                <a:srgbClr val="FFFFFF">
                  <a:lumMod val="50000"/>
                </a:srgbClr>
              </a:solidFill>
            </a:endParaRPr>
          </a:p>
        </p:txBody>
      </p:sp>
      <p:sp>
        <p:nvSpPr>
          <p:cNvPr id="3" name="Title 2"/>
          <p:cNvSpPr>
            <a:spLocks noGrp="1"/>
          </p:cNvSpPr>
          <p:nvPr>
            <p:ph type="title"/>
          </p:nvPr>
        </p:nvSpPr>
        <p:spPr>
          <a:xfrm>
            <a:off x="668216" y="274639"/>
            <a:ext cx="6611816" cy="683723"/>
          </a:xfrm>
        </p:spPr>
        <p:txBody>
          <a:bodyPr>
            <a:noAutofit/>
          </a:bodyPr>
          <a:lstStyle/>
          <a:p>
            <a:r>
              <a:rPr lang="en-US" dirty="0" smtClean="0">
                <a:solidFill>
                  <a:schemeClr val="accent1"/>
                </a:solidFill>
              </a:rPr>
              <a:t>Relative Forward Returns vs. MLP Yield</a:t>
            </a:r>
            <a:endParaRPr lang="en-US" altLang="en-US" sz="2000" dirty="0">
              <a:solidFill>
                <a:schemeClr val="accent1"/>
              </a:solidFill>
            </a:endParaRPr>
          </a:p>
        </p:txBody>
      </p:sp>
      <p:sp>
        <p:nvSpPr>
          <p:cNvPr id="8" name="TextBox 7"/>
          <p:cNvSpPr txBox="1"/>
          <p:nvPr/>
        </p:nvSpPr>
        <p:spPr>
          <a:xfrm>
            <a:off x="416825" y="1185737"/>
            <a:ext cx="8433444" cy="860748"/>
          </a:xfrm>
          <a:prstGeom prst="rect">
            <a:avLst/>
          </a:prstGeom>
          <a:noFill/>
        </p:spPr>
        <p:txBody>
          <a:bodyPr wrap="square" rtlCol="0">
            <a:spAutoFit/>
          </a:bodyPr>
          <a:lstStyle/>
          <a:p>
            <a:pPr marL="114300" lvl="1" indent="-285744" defTabSz="609585">
              <a:lnSpc>
                <a:spcPct val="90000"/>
              </a:lnSpc>
              <a:spcBef>
                <a:spcPts val="600"/>
              </a:spcBef>
              <a:spcAft>
                <a:spcPts val="200"/>
              </a:spcAft>
              <a:buClr>
                <a:srgbClr val="BAD80A"/>
              </a:buClr>
              <a:defRPr/>
            </a:pPr>
            <a:r>
              <a:rPr lang="en-US" sz="1400" b="1" dirty="0" smtClean="0">
                <a:solidFill>
                  <a:schemeClr val="accent5">
                    <a:lumMod val="75000"/>
                  </a:schemeClr>
                </a:solidFill>
              </a:rPr>
              <a:t>Comparison of MLP dividend yield and relative return versus S&amp;P 500</a:t>
            </a:r>
            <a:endParaRPr lang="en-US" sz="1400" b="1" dirty="0">
              <a:solidFill>
                <a:schemeClr val="accent5">
                  <a:lumMod val="75000"/>
                </a:schemeClr>
              </a:solidFill>
            </a:endParaRPr>
          </a:p>
          <a:p>
            <a:pPr marL="285750" lvl="1" indent="-285750" defTabSz="457189">
              <a:spcBef>
                <a:spcPts val="600"/>
              </a:spcBef>
              <a:spcAft>
                <a:spcPts val="200"/>
              </a:spcAft>
              <a:buClr>
                <a:srgbClr val="487D2F">
                  <a:lumMod val="75000"/>
                </a:srgbClr>
              </a:buClr>
              <a:buSzPct val="100000"/>
              <a:buFont typeface="Arial Narrow" panose="020B0606020202030204" pitchFamily="34" charset="0"/>
              <a:buChar char="›"/>
              <a:defRPr/>
            </a:pPr>
            <a:r>
              <a:rPr lang="en-US" sz="1200" dirty="0" smtClean="0">
                <a:solidFill>
                  <a:schemeClr val="accent5">
                    <a:lumMod val="75000"/>
                  </a:schemeClr>
                </a:solidFill>
              </a:rPr>
              <a:t>Current Dividend Yield is </a:t>
            </a:r>
            <a:r>
              <a:rPr lang="en-US" sz="1200" dirty="0" smtClean="0">
                <a:solidFill>
                  <a:schemeClr val="accent5">
                    <a:lumMod val="75000"/>
                  </a:schemeClr>
                </a:solidFill>
              </a:rPr>
              <a:t>approximately 7.8%; </a:t>
            </a:r>
            <a:r>
              <a:rPr lang="en-US" sz="1200" dirty="0" smtClean="0">
                <a:solidFill>
                  <a:schemeClr val="accent5">
                    <a:lumMod val="75000"/>
                  </a:schemeClr>
                </a:solidFill>
              </a:rPr>
              <a:t>outperformance generally </a:t>
            </a:r>
            <a:r>
              <a:rPr lang="en-US" sz="1200" dirty="0" smtClean="0">
                <a:solidFill>
                  <a:schemeClr val="accent5">
                    <a:lumMod val="75000"/>
                  </a:schemeClr>
                </a:solidFill>
              </a:rPr>
              <a:t>seen following yield of 8.5% or greater</a:t>
            </a:r>
          </a:p>
          <a:p>
            <a:pPr marL="285750" lvl="1" indent="-285750" defTabSz="457189">
              <a:spcBef>
                <a:spcPts val="600"/>
              </a:spcBef>
              <a:spcAft>
                <a:spcPts val="200"/>
              </a:spcAft>
              <a:buClr>
                <a:srgbClr val="487D2F">
                  <a:lumMod val="75000"/>
                </a:srgbClr>
              </a:buClr>
              <a:buSzPct val="100000"/>
              <a:buFont typeface="Arial Narrow" panose="020B0606020202030204" pitchFamily="34" charset="0"/>
              <a:buChar char="›"/>
              <a:defRPr/>
            </a:pPr>
            <a:r>
              <a:rPr lang="en-US" sz="1200" dirty="0" smtClean="0">
                <a:solidFill>
                  <a:schemeClr val="accent5">
                    <a:lumMod val="75000"/>
                  </a:schemeClr>
                </a:solidFill>
              </a:rPr>
              <a:t>We are in a territory of uncertainty using yield as our valuation metric</a:t>
            </a:r>
            <a:endParaRPr lang="en-US" sz="1200" dirty="0" smtClean="0">
              <a:solidFill>
                <a:schemeClr val="accent5">
                  <a:lumMod val="75000"/>
                </a:schemeClr>
              </a:solidFill>
            </a:endParaRPr>
          </a:p>
        </p:txBody>
      </p:sp>
      <p:sp>
        <p:nvSpPr>
          <p:cNvPr id="10" name="TextBox 9"/>
          <p:cNvSpPr txBox="1"/>
          <p:nvPr/>
        </p:nvSpPr>
        <p:spPr>
          <a:xfrm>
            <a:off x="3136361" y="6614498"/>
            <a:ext cx="2994371" cy="286232"/>
          </a:xfrm>
          <a:prstGeom prst="rect">
            <a:avLst/>
          </a:prstGeom>
          <a:noFill/>
        </p:spPr>
        <p:txBody>
          <a:bodyPr wrap="square" rtlCol="0">
            <a:spAutoFit/>
          </a:bodyPr>
          <a:lstStyle/>
          <a:p>
            <a:pPr marL="114300" lvl="1" indent="-285744" algn="ctr" defTabSz="609585">
              <a:lnSpc>
                <a:spcPct val="90000"/>
              </a:lnSpc>
              <a:spcBef>
                <a:spcPts val="600"/>
              </a:spcBef>
              <a:spcAft>
                <a:spcPts val="200"/>
              </a:spcAft>
              <a:buClr>
                <a:srgbClr val="BAD80A"/>
              </a:buClr>
              <a:defRPr/>
            </a:pPr>
            <a:r>
              <a:rPr lang="en-US" sz="1400" b="1" dirty="0" smtClean="0">
                <a:solidFill>
                  <a:schemeClr val="accent5">
                    <a:lumMod val="75000"/>
                  </a:schemeClr>
                </a:solidFill>
              </a:rPr>
              <a:t>Yield</a:t>
            </a:r>
            <a:endParaRPr lang="en-US" sz="1400" b="1" dirty="0">
              <a:solidFill>
                <a:schemeClr val="accent5">
                  <a:lumMod val="75000"/>
                </a:schemeClr>
              </a:solidFill>
            </a:endParaRPr>
          </a:p>
        </p:txBody>
      </p:sp>
      <p:sp>
        <p:nvSpPr>
          <p:cNvPr id="12" name="TextBox 11"/>
          <p:cNvSpPr txBox="1"/>
          <p:nvPr/>
        </p:nvSpPr>
        <p:spPr>
          <a:xfrm rot="16200000">
            <a:off x="-1080598" y="4042863"/>
            <a:ext cx="2994371" cy="286232"/>
          </a:xfrm>
          <a:prstGeom prst="rect">
            <a:avLst/>
          </a:prstGeom>
          <a:noFill/>
        </p:spPr>
        <p:txBody>
          <a:bodyPr wrap="square" rtlCol="0">
            <a:spAutoFit/>
          </a:bodyPr>
          <a:lstStyle/>
          <a:p>
            <a:pPr marL="114300" lvl="1" indent="-285744" algn="ctr" defTabSz="609585">
              <a:lnSpc>
                <a:spcPct val="90000"/>
              </a:lnSpc>
              <a:spcBef>
                <a:spcPts val="600"/>
              </a:spcBef>
              <a:spcAft>
                <a:spcPts val="200"/>
              </a:spcAft>
              <a:buClr>
                <a:srgbClr val="BAD80A"/>
              </a:buClr>
              <a:defRPr/>
            </a:pPr>
            <a:r>
              <a:rPr lang="en-US" sz="1400" b="1" dirty="0" smtClean="0">
                <a:solidFill>
                  <a:schemeClr val="accent5">
                    <a:lumMod val="75000"/>
                  </a:schemeClr>
                </a:solidFill>
              </a:rPr>
              <a:t>Relative Returns</a:t>
            </a:r>
            <a:endParaRPr lang="en-US" sz="1400" b="1" dirty="0">
              <a:solidFill>
                <a:schemeClr val="accent5">
                  <a:lumMod val="75000"/>
                </a:schemeClr>
              </a:solidFill>
            </a:endParaRPr>
          </a:p>
        </p:txBody>
      </p:sp>
      <p:pic>
        <p:nvPicPr>
          <p:cNvPr id="6" name="Picture 5"/>
          <p:cNvPicPr>
            <a:picLocks noChangeAspect="1"/>
          </p:cNvPicPr>
          <p:nvPr/>
        </p:nvPicPr>
        <p:blipFill>
          <a:blip r:embed="rId2"/>
          <a:stretch>
            <a:fillRect/>
          </a:stretch>
        </p:blipFill>
        <p:spPr>
          <a:xfrm>
            <a:off x="789411" y="2167732"/>
            <a:ext cx="7688269" cy="4293127"/>
          </a:xfrm>
          <a:prstGeom prst="rect">
            <a:avLst/>
          </a:prstGeom>
        </p:spPr>
      </p:pic>
      <p:sp>
        <p:nvSpPr>
          <p:cNvPr id="5" name="Multiply 4"/>
          <p:cNvSpPr/>
          <p:nvPr/>
        </p:nvSpPr>
        <p:spPr>
          <a:xfrm>
            <a:off x="3743876" y="4539770"/>
            <a:ext cx="512749" cy="478565"/>
          </a:xfrm>
          <a:prstGeom prst="mathMultiply">
            <a:avLst/>
          </a:prstGeom>
          <a:solidFill>
            <a:srgbClr val="FF0000"/>
          </a:solidFill>
        </p:spPr>
        <p:txBody>
          <a:bodyPr rtlCol="0" anchor="ctr">
            <a:spAutoFit/>
          </a:bodyPr>
          <a:lstStyle/>
          <a:p>
            <a:pPr algn="ctr" defTabSz="457189">
              <a:spcBef>
                <a:spcPct val="20000"/>
              </a:spcBef>
            </a:pPr>
            <a:endParaRPr lang="en-US" sz="1600" b="1" dirty="0">
              <a:solidFill>
                <a:srgbClr val="FF0000"/>
              </a:solidFill>
              <a:latin typeface="Georgia" panose="02040502050405020303" pitchFamily="18" charset="0"/>
            </a:endParaRPr>
          </a:p>
        </p:txBody>
      </p:sp>
    </p:spTree>
    <p:extLst>
      <p:ext uri="{BB962C8B-B14F-4D97-AF65-F5344CB8AC3E}">
        <p14:creationId xmlns:p14="http://schemas.microsoft.com/office/powerpoint/2010/main" val="3347552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4</a:t>
            </a:fld>
            <a:endParaRPr lang="en-US" dirty="0">
              <a:solidFill>
                <a:srgbClr val="FFFFFF">
                  <a:lumMod val="50000"/>
                </a:srgbClr>
              </a:solidFill>
            </a:endParaRPr>
          </a:p>
        </p:txBody>
      </p:sp>
      <p:sp>
        <p:nvSpPr>
          <p:cNvPr id="3" name="Title 2"/>
          <p:cNvSpPr>
            <a:spLocks noGrp="1"/>
          </p:cNvSpPr>
          <p:nvPr>
            <p:ph type="title"/>
          </p:nvPr>
        </p:nvSpPr>
        <p:spPr>
          <a:xfrm>
            <a:off x="668216" y="274639"/>
            <a:ext cx="6611816" cy="683723"/>
          </a:xfrm>
        </p:spPr>
        <p:txBody>
          <a:bodyPr>
            <a:noAutofit/>
          </a:bodyPr>
          <a:lstStyle/>
          <a:p>
            <a:r>
              <a:rPr lang="en-US" altLang="en-US" dirty="0" smtClean="0">
                <a:solidFill>
                  <a:schemeClr val="accent1"/>
                </a:solidFill>
              </a:rPr>
              <a:t>MLP Dividends Per Share</a:t>
            </a:r>
            <a:endParaRPr lang="en-US" altLang="en-US" sz="2000" dirty="0">
              <a:solidFill>
                <a:schemeClr val="accent1"/>
              </a:solidFill>
            </a:endParaRPr>
          </a:p>
        </p:txBody>
      </p:sp>
      <p:sp>
        <p:nvSpPr>
          <p:cNvPr id="15" name="TextBox 5"/>
          <p:cNvSpPr txBox="1">
            <a:spLocks noChangeArrowheads="1"/>
          </p:cNvSpPr>
          <p:nvPr/>
        </p:nvSpPr>
        <p:spPr bwMode="auto">
          <a:xfrm>
            <a:off x="6721271" y="6668575"/>
            <a:ext cx="15808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9pPr>
          </a:lstStyle>
          <a:p>
            <a:pPr eaLnBrk="1" fontAlgn="auto" hangingPunct="1">
              <a:spcBef>
                <a:spcPct val="50000"/>
              </a:spcBef>
              <a:spcAft>
                <a:spcPts val="0"/>
              </a:spcAft>
              <a:buClrTx/>
              <a:buSzTx/>
              <a:buFontTx/>
              <a:buNone/>
            </a:pPr>
            <a:r>
              <a:rPr lang="en-US" altLang="en-US" sz="800" dirty="0">
                <a:solidFill>
                  <a:schemeClr val="accent6">
                    <a:lumMod val="50000"/>
                  </a:schemeClr>
                </a:solidFill>
                <a:ea typeface="MS PGothic" pitchFamily="34" charset="-128"/>
              </a:rPr>
              <a:t>Source: </a:t>
            </a:r>
            <a:r>
              <a:rPr lang="en-US" altLang="en-US" sz="800" dirty="0" smtClean="0">
                <a:solidFill>
                  <a:schemeClr val="accent6">
                    <a:lumMod val="50000"/>
                  </a:schemeClr>
                </a:solidFill>
                <a:ea typeface="MS PGothic" pitchFamily="34" charset="-128"/>
              </a:rPr>
              <a:t>FactSet; Crestwood Advisors</a:t>
            </a:r>
            <a:endParaRPr lang="en-US" altLang="en-US" sz="600" dirty="0">
              <a:solidFill>
                <a:schemeClr val="accent6">
                  <a:lumMod val="50000"/>
                </a:schemeClr>
              </a:solidFill>
              <a:ea typeface="MS PGothic" pitchFamily="34" charset="-128"/>
            </a:endParaRPr>
          </a:p>
        </p:txBody>
      </p:sp>
      <p:pic>
        <p:nvPicPr>
          <p:cNvPr id="5" name="Picture 4"/>
          <p:cNvPicPr>
            <a:picLocks noChangeAspect="1"/>
          </p:cNvPicPr>
          <p:nvPr/>
        </p:nvPicPr>
        <p:blipFill>
          <a:blip r:embed="rId2"/>
          <a:stretch>
            <a:fillRect/>
          </a:stretch>
        </p:blipFill>
        <p:spPr>
          <a:xfrm>
            <a:off x="916747" y="2257464"/>
            <a:ext cx="7433598" cy="4192218"/>
          </a:xfrm>
          <a:prstGeom prst="rect">
            <a:avLst/>
          </a:prstGeom>
        </p:spPr>
      </p:pic>
      <p:sp>
        <p:nvSpPr>
          <p:cNvPr id="8" name="TextBox 7"/>
          <p:cNvSpPr txBox="1"/>
          <p:nvPr/>
        </p:nvSpPr>
        <p:spPr>
          <a:xfrm>
            <a:off x="416825" y="1185737"/>
            <a:ext cx="8433444" cy="1045414"/>
          </a:xfrm>
          <a:prstGeom prst="rect">
            <a:avLst/>
          </a:prstGeom>
          <a:noFill/>
        </p:spPr>
        <p:txBody>
          <a:bodyPr wrap="square" rtlCol="0">
            <a:spAutoFit/>
          </a:bodyPr>
          <a:lstStyle/>
          <a:p>
            <a:pPr marL="114300" lvl="1" indent="-285744" defTabSz="609585">
              <a:lnSpc>
                <a:spcPct val="90000"/>
              </a:lnSpc>
              <a:spcBef>
                <a:spcPts val="600"/>
              </a:spcBef>
              <a:spcAft>
                <a:spcPts val="200"/>
              </a:spcAft>
              <a:buClr>
                <a:srgbClr val="BAD80A"/>
              </a:buClr>
              <a:defRPr/>
            </a:pPr>
            <a:r>
              <a:rPr lang="en-US" sz="1400" b="1" dirty="0" smtClean="0">
                <a:solidFill>
                  <a:schemeClr val="accent5">
                    <a:lumMod val="75000"/>
                  </a:schemeClr>
                </a:solidFill>
              </a:rPr>
              <a:t>Absolute dividend per share since 2013</a:t>
            </a:r>
            <a:endParaRPr lang="en-US" sz="1400" b="1" dirty="0">
              <a:solidFill>
                <a:schemeClr val="accent5">
                  <a:lumMod val="75000"/>
                </a:schemeClr>
              </a:solidFill>
            </a:endParaRPr>
          </a:p>
          <a:p>
            <a:pPr marL="285750" lvl="1" indent="-285750" defTabSz="457189">
              <a:spcBef>
                <a:spcPts val="600"/>
              </a:spcBef>
              <a:spcAft>
                <a:spcPts val="200"/>
              </a:spcAft>
              <a:buClr>
                <a:srgbClr val="487D2F">
                  <a:lumMod val="75000"/>
                </a:srgbClr>
              </a:buClr>
              <a:buSzPct val="100000"/>
              <a:buFont typeface="Arial Narrow" panose="020B0606020202030204" pitchFamily="34" charset="0"/>
              <a:buChar char="›"/>
              <a:defRPr/>
            </a:pPr>
            <a:r>
              <a:rPr lang="en-US" sz="1200" dirty="0" smtClean="0">
                <a:solidFill>
                  <a:schemeClr val="accent5">
                    <a:lumMod val="75000"/>
                  </a:schemeClr>
                </a:solidFill>
              </a:rPr>
              <a:t>Total dividend payouts have gradually decreased over </a:t>
            </a:r>
            <a:r>
              <a:rPr lang="en-US" sz="1200" dirty="0" smtClean="0">
                <a:solidFill>
                  <a:schemeClr val="accent5">
                    <a:lumMod val="75000"/>
                  </a:schemeClr>
                </a:solidFill>
              </a:rPr>
              <a:t>time (driven recently by cuts in some larger constituents</a:t>
            </a:r>
            <a:r>
              <a:rPr lang="en-US" sz="1200" dirty="0" smtClean="0">
                <a:solidFill>
                  <a:schemeClr val="accent5">
                    <a:lumMod val="75000"/>
                  </a:schemeClr>
                </a:solidFill>
              </a:rPr>
              <a:t>)</a:t>
            </a:r>
            <a:endParaRPr lang="en-US" sz="1200" dirty="0" smtClean="0">
              <a:solidFill>
                <a:schemeClr val="accent5">
                  <a:lumMod val="75000"/>
                </a:schemeClr>
              </a:solidFill>
            </a:endParaRPr>
          </a:p>
          <a:p>
            <a:pPr marL="285750" lvl="1" indent="-285750" defTabSz="457189">
              <a:spcBef>
                <a:spcPts val="600"/>
              </a:spcBef>
              <a:spcAft>
                <a:spcPts val="200"/>
              </a:spcAft>
              <a:buClr>
                <a:srgbClr val="487D2F">
                  <a:lumMod val="75000"/>
                </a:srgbClr>
              </a:buClr>
              <a:buSzPct val="100000"/>
              <a:buFont typeface="Arial Narrow" panose="020B0606020202030204" pitchFamily="34" charset="0"/>
              <a:buChar char="›"/>
              <a:defRPr/>
            </a:pPr>
            <a:r>
              <a:rPr lang="en-US" sz="1200" dirty="0" smtClean="0">
                <a:solidFill>
                  <a:schemeClr val="accent5">
                    <a:lumMod val="75000"/>
                  </a:schemeClr>
                </a:solidFill>
              </a:rPr>
              <a:t>Sinc</a:t>
            </a:r>
            <a:r>
              <a:rPr lang="en-US" sz="1200" dirty="0" smtClean="0">
                <a:solidFill>
                  <a:schemeClr val="accent5">
                    <a:lumMod val="75000"/>
                  </a:schemeClr>
                </a:solidFill>
              </a:rPr>
              <a:t>e an uptick in overall distribution in mid-2018 MLP companies have decided to focus more on capital investment than dividend payout</a:t>
            </a:r>
            <a:endParaRPr lang="en-US" sz="1200" dirty="0" smtClean="0">
              <a:solidFill>
                <a:schemeClr val="accent5">
                  <a:lumMod val="75000"/>
                </a:schemeClr>
              </a:solidFill>
            </a:endParaRPr>
          </a:p>
        </p:txBody>
      </p:sp>
      <p:sp>
        <p:nvSpPr>
          <p:cNvPr id="10" name="TextBox 9"/>
          <p:cNvSpPr txBox="1"/>
          <p:nvPr/>
        </p:nvSpPr>
        <p:spPr>
          <a:xfrm rot="16200000">
            <a:off x="-919847" y="3991322"/>
            <a:ext cx="2994371" cy="286232"/>
          </a:xfrm>
          <a:prstGeom prst="rect">
            <a:avLst/>
          </a:prstGeom>
          <a:noFill/>
        </p:spPr>
        <p:txBody>
          <a:bodyPr wrap="square" rtlCol="0">
            <a:spAutoFit/>
          </a:bodyPr>
          <a:lstStyle/>
          <a:p>
            <a:pPr marL="114300" lvl="1" indent="-285744" algn="ctr" defTabSz="609585">
              <a:lnSpc>
                <a:spcPct val="90000"/>
              </a:lnSpc>
              <a:spcBef>
                <a:spcPts val="600"/>
              </a:spcBef>
              <a:spcAft>
                <a:spcPts val="200"/>
              </a:spcAft>
              <a:buClr>
                <a:srgbClr val="BAD80A"/>
              </a:buClr>
              <a:defRPr/>
            </a:pPr>
            <a:r>
              <a:rPr lang="en-US" sz="1400" b="1" dirty="0" smtClean="0">
                <a:solidFill>
                  <a:schemeClr val="accent5">
                    <a:lumMod val="75000"/>
                  </a:schemeClr>
                </a:solidFill>
              </a:rPr>
              <a:t>Absolute </a:t>
            </a:r>
            <a:r>
              <a:rPr lang="en-US" sz="1400" b="1" dirty="0" err="1" smtClean="0">
                <a:solidFill>
                  <a:schemeClr val="accent5">
                    <a:lumMod val="75000"/>
                  </a:schemeClr>
                </a:solidFill>
              </a:rPr>
              <a:t>Div</a:t>
            </a:r>
            <a:r>
              <a:rPr lang="en-US" sz="1400" b="1" dirty="0" smtClean="0">
                <a:solidFill>
                  <a:schemeClr val="accent5">
                    <a:lumMod val="75000"/>
                  </a:schemeClr>
                </a:solidFill>
              </a:rPr>
              <a:t> Payout</a:t>
            </a:r>
            <a:endParaRPr lang="en-US" sz="1400" b="1" dirty="0">
              <a:solidFill>
                <a:schemeClr val="accent5">
                  <a:lumMod val="75000"/>
                </a:schemeClr>
              </a:solidFill>
            </a:endParaRPr>
          </a:p>
        </p:txBody>
      </p:sp>
      <p:sp>
        <p:nvSpPr>
          <p:cNvPr id="11" name="TextBox 10"/>
          <p:cNvSpPr txBox="1"/>
          <p:nvPr/>
        </p:nvSpPr>
        <p:spPr>
          <a:xfrm>
            <a:off x="3136361" y="6503400"/>
            <a:ext cx="2994371" cy="286232"/>
          </a:xfrm>
          <a:prstGeom prst="rect">
            <a:avLst/>
          </a:prstGeom>
          <a:noFill/>
        </p:spPr>
        <p:txBody>
          <a:bodyPr wrap="square" rtlCol="0">
            <a:spAutoFit/>
          </a:bodyPr>
          <a:lstStyle/>
          <a:p>
            <a:pPr marL="114300" lvl="1" indent="-285744" algn="ctr" defTabSz="609585">
              <a:lnSpc>
                <a:spcPct val="90000"/>
              </a:lnSpc>
              <a:spcBef>
                <a:spcPts val="600"/>
              </a:spcBef>
              <a:spcAft>
                <a:spcPts val="200"/>
              </a:spcAft>
              <a:buClr>
                <a:srgbClr val="BAD80A"/>
              </a:buClr>
              <a:defRPr/>
            </a:pPr>
            <a:r>
              <a:rPr lang="en-US" sz="1400" b="1" dirty="0" smtClean="0">
                <a:solidFill>
                  <a:schemeClr val="accent5">
                    <a:lumMod val="75000"/>
                  </a:schemeClr>
                </a:solidFill>
              </a:rPr>
              <a:t>Date</a:t>
            </a:r>
            <a:endParaRPr lang="en-US" sz="1400" b="1" dirty="0">
              <a:solidFill>
                <a:schemeClr val="accent5">
                  <a:lumMod val="75000"/>
                </a:schemeClr>
              </a:solidFill>
            </a:endParaRPr>
          </a:p>
        </p:txBody>
      </p:sp>
    </p:spTree>
    <p:extLst>
      <p:ext uri="{BB962C8B-B14F-4D97-AF65-F5344CB8AC3E}">
        <p14:creationId xmlns:p14="http://schemas.microsoft.com/office/powerpoint/2010/main" val="2899668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5</a:t>
            </a:fld>
            <a:endParaRPr lang="en-US" dirty="0">
              <a:solidFill>
                <a:srgbClr val="FFFFFF">
                  <a:lumMod val="50000"/>
                </a:srgbClr>
              </a:solidFill>
            </a:endParaRPr>
          </a:p>
        </p:txBody>
      </p:sp>
      <p:sp>
        <p:nvSpPr>
          <p:cNvPr id="3" name="Title 2"/>
          <p:cNvSpPr>
            <a:spLocks noGrp="1"/>
          </p:cNvSpPr>
          <p:nvPr>
            <p:ph type="title"/>
          </p:nvPr>
        </p:nvSpPr>
        <p:spPr>
          <a:xfrm>
            <a:off x="668216" y="274639"/>
            <a:ext cx="6611816" cy="683723"/>
          </a:xfrm>
        </p:spPr>
        <p:txBody>
          <a:bodyPr>
            <a:noAutofit/>
          </a:bodyPr>
          <a:lstStyle/>
          <a:p>
            <a:r>
              <a:rPr lang="en-US" altLang="en-US" dirty="0" smtClean="0">
                <a:solidFill>
                  <a:schemeClr val="accent1"/>
                </a:solidFill>
              </a:rPr>
              <a:t>Risk/Return Profile Compared to S&amp;P 500</a:t>
            </a:r>
            <a:endParaRPr lang="en-US" altLang="en-US" sz="2000" dirty="0">
              <a:solidFill>
                <a:schemeClr val="accent1"/>
              </a:solidFill>
            </a:endParaRPr>
          </a:p>
        </p:txBody>
      </p:sp>
      <p:sp>
        <p:nvSpPr>
          <p:cNvPr id="8" name="TextBox 7"/>
          <p:cNvSpPr txBox="1"/>
          <p:nvPr/>
        </p:nvSpPr>
        <p:spPr>
          <a:xfrm>
            <a:off x="416825" y="1185737"/>
            <a:ext cx="8433444" cy="860748"/>
          </a:xfrm>
          <a:prstGeom prst="rect">
            <a:avLst/>
          </a:prstGeom>
          <a:noFill/>
        </p:spPr>
        <p:txBody>
          <a:bodyPr wrap="square" rtlCol="0">
            <a:spAutoFit/>
          </a:bodyPr>
          <a:lstStyle/>
          <a:p>
            <a:pPr marL="114300" lvl="1" indent="-285744" defTabSz="609585">
              <a:lnSpc>
                <a:spcPct val="90000"/>
              </a:lnSpc>
              <a:spcBef>
                <a:spcPts val="600"/>
              </a:spcBef>
              <a:spcAft>
                <a:spcPts val="200"/>
              </a:spcAft>
              <a:buClr>
                <a:srgbClr val="BAD80A"/>
              </a:buClr>
              <a:defRPr/>
            </a:pPr>
            <a:r>
              <a:rPr lang="en-US" sz="1400" b="1" dirty="0" smtClean="0">
                <a:solidFill>
                  <a:schemeClr val="accent5">
                    <a:lumMod val="75000"/>
                  </a:schemeClr>
                </a:solidFill>
              </a:rPr>
              <a:t>Risk and return compensation relative to the S&amp;P 500</a:t>
            </a:r>
            <a:endParaRPr lang="en-US" sz="1400" b="1" dirty="0">
              <a:solidFill>
                <a:schemeClr val="accent5">
                  <a:lumMod val="75000"/>
                </a:schemeClr>
              </a:solidFill>
            </a:endParaRPr>
          </a:p>
          <a:p>
            <a:pPr marL="285750" lvl="1" indent="-285750" defTabSz="457189">
              <a:spcBef>
                <a:spcPts val="600"/>
              </a:spcBef>
              <a:spcAft>
                <a:spcPts val="200"/>
              </a:spcAft>
              <a:buClr>
                <a:srgbClr val="487D2F">
                  <a:lumMod val="75000"/>
                </a:srgbClr>
              </a:buClr>
              <a:buSzPct val="100000"/>
              <a:buFont typeface="Arial Narrow" panose="020B0606020202030204" pitchFamily="34" charset="0"/>
              <a:buChar char="›"/>
              <a:defRPr/>
            </a:pPr>
            <a:r>
              <a:rPr lang="en-US" sz="1200" dirty="0" smtClean="0">
                <a:solidFill>
                  <a:schemeClr val="accent5">
                    <a:lumMod val="75000"/>
                  </a:schemeClr>
                </a:solidFill>
              </a:rPr>
              <a:t>Since 2013 – 2014 MLPs have been consistently more risky than the S&amp;P 500 with some major spikes</a:t>
            </a:r>
            <a:endParaRPr lang="en-US" sz="1200" dirty="0" smtClean="0">
              <a:solidFill>
                <a:schemeClr val="accent5">
                  <a:lumMod val="75000"/>
                </a:schemeClr>
              </a:solidFill>
            </a:endParaRPr>
          </a:p>
          <a:p>
            <a:pPr marL="285750" lvl="1" indent="-285750" defTabSz="457189">
              <a:spcBef>
                <a:spcPts val="600"/>
              </a:spcBef>
              <a:spcAft>
                <a:spcPts val="200"/>
              </a:spcAft>
              <a:buClr>
                <a:srgbClr val="487D2F">
                  <a:lumMod val="75000"/>
                </a:srgbClr>
              </a:buClr>
              <a:buSzPct val="100000"/>
              <a:buFont typeface="Arial Narrow" panose="020B0606020202030204" pitchFamily="34" charset="0"/>
              <a:buChar char="›"/>
              <a:defRPr/>
            </a:pPr>
            <a:r>
              <a:rPr lang="en-US" sz="1200" dirty="0" smtClean="0">
                <a:solidFill>
                  <a:schemeClr val="accent5">
                    <a:lumMod val="75000"/>
                  </a:schemeClr>
                </a:solidFill>
              </a:rPr>
              <a:t>While there were periods of outperformance, investors have not been properly compensated for the risk</a:t>
            </a:r>
            <a:endParaRPr lang="en-US" sz="1200" dirty="0" smtClean="0">
              <a:solidFill>
                <a:schemeClr val="accent5">
                  <a:lumMod val="75000"/>
                </a:schemeClr>
              </a:solidFill>
            </a:endParaRPr>
          </a:p>
        </p:txBody>
      </p:sp>
      <p:pic>
        <p:nvPicPr>
          <p:cNvPr id="5" name="Picture 4"/>
          <p:cNvPicPr>
            <a:picLocks noChangeAspect="1"/>
          </p:cNvPicPr>
          <p:nvPr/>
        </p:nvPicPr>
        <p:blipFill>
          <a:blip r:embed="rId2"/>
          <a:stretch>
            <a:fillRect/>
          </a:stretch>
        </p:blipFill>
        <p:spPr>
          <a:xfrm>
            <a:off x="344517" y="2613203"/>
            <a:ext cx="8578059" cy="3885656"/>
          </a:xfrm>
          <a:prstGeom prst="rect">
            <a:avLst/>
          </a:prstGeom>
        </p:spPr>
      </p:pic>
      <p:sp>
        <p:nvSpPr>
          <p:cNvPr id="7" name="TextBox 6"/>
          <p:cNvSpPr txBox="1"/>
          <p:nvPr/>
        </p:nvSpPr>
        <p:spPr>
          <a:xfrm>
            <a:off x="0" y="2220912"/>
            <a:ext cx="9144000" cy="286232"/>
          </a:xfrm>
          <a:prstGeom prst="rect">
            <a:avLst/>
          </a:prstGeom>
          <a:noFill/>
        </p:spPr>
        <p:txBody>
          <a:bodyPr wrap="square" rtlCol="0">
            <a:spAutoFit/>
          </a:bodyPr>
          <a:lstStyle/>
          <a:p>
            <a:pPr marL="114300" lvl="1" indent="-285744" algn="ctr" defTabSz="609585">
              <a:lnSpc>
                <a:spcPct val="90000"/>
              </a:lnSpc>
              <a:spcBef>
                <a:spcPts val="600"/>
              </a:spcBef>
              <a:spcAft>
                <a:spcPts val="200"/>
              </a:spcAft>
              <a:buClr>
                <a:srgbClr val="BAD80A"/>
              </a:buClr>
              <a:defRPr/>
            </a:pPr>
            <a:r>
              <a:rPr lang="en-US" sz="1400" b="1" dirty="0" smtClean="0">
                <a:solidFill>
                  <a:schemeClr val="accent5">
                    <a:lumMod val="75000"/>
                  </a:schemeClr>
                </a:solidFill>
              </a:rPr>
              <a:t>AMJ vs. S&amp;P 500: </a:t>
            </a:r>
            <a:r>
              <a:rPr lang="en-US" sz="1400" dirty="0" smtClean="0">
                <a:solidFill>
                  <a:schemeClr val="accent5">
                    <a:lumMod val="75000"/>
                  </a:schemeClr>
                </a:solidFill>
              </a:rPr>
              <a:t>Standard Deviation &amp; Sharpe Ratio</a:t>
            </a:r>
            <a:endParaRPr lang="en-US" sz="1400" dirty="0">
              <a:solidFill>
                <a:schemeClr val="accent5">
                  <a:lumMod val="75000"/>
                </a:schemeClr>
              </a:solidFill>
            </a:endParaRPr>
          </a:p>
        </p:txBody>
      </p:sp>
    </p:spTree>
    <p:extLst>
      <p:ext uri="{BB962C8B-B14F-4D97-AF65-F5344CB8AC3E}">
        <p14:creationId xmlns:p14="http://schemas.microsoft.com/office/powerpoint/2010/main" val="1507415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6</a:t>
            </a:fld>
            <a:endParaRPr lang="en-US" dirty="0">
              <a:solidFill>
                <a:srgbClr val="FFFFFF">
                  <a:lumMod val="50000"/>
                </a:srgbClr>
              </a:solidFill>
            </a:endParaRPr>
          </a:p>
        </p:txBody>
      </p:sp>
      <p:sp>
        <p:nvSpPr>
          <p:cNvPr id="3" name="Title 2"/>
          <p:cNvSpPr>
            <a:spLocks noGrp="1"/>
          </p:cNvSpPr>
          <p:nvPr>
            <p:ph type="title"/>
          </p:nvPr>
        </p:nvSpPr>
        <p:spPr>
          <a:xfrm>
            <a:off x="668216" y="274639"/>
            <a:ext cx="6611816" cy="683723"/>
          </a:xfrm>
        </p:spPr>
        <p:txBody>
          <a:bodyPr>
            <a:noAutofit/>
          </a:bodyPr>
          <a:lstStyle/>
          <a:p>
            <a:r>
              <a:rPr lang="en-US" altLang="en-US" dirty="0" smtClean="0">
                <a:solidFill>
                  <a:schemeClr val="accent1"/>
                </a:solidFill>
              </a:rPr>
              <a:t>Return Comparison</a:t>
            </a:r>
            <a:endParaRPr lang="en-US" altLang="en-US" sz="2000" dirty="0">
              <a:solidFill>
                <a:schemeClr val="accent1"/>
              </a:solidFill>
            </a:endParaRPr>
          </a:p>
        </p:txBody>
      </p:sp>
      <p:sp>
        <p:nvSpPr>
          <p:cNvPr id="8" name="TextBox 7"/>
          <p:cNvSpPr txBox="1"/>
          <p:nvPr/>
        </p:nvSpPr>
        <p:spPr>
          <a:xfrm>
            <a:off x="416825" y="1245559"/>
            <a:ext cx="8433444" cy="860748"/>
          </a:xfrm>
          <a:prstGeom prst="rect">
            <a:avLst/>
          </a:prstGeom>
          <a:noFill/>
        </p:spPr>
        <p:txBody>
          <a:bodyPr wrap="square" rtlCol="0">
            <a:spAutoFit/>
          </a:bodyPr>
          <a:lstStyle/>
          <a:p>
            <a:pPr marL="114300" lvl="1" indent="-285744" defTabSz="609585">
              <a:lnSpc>
                <a:spcPct val="90000"/>
              </a:lnSpc>
              <a:spcBef>
                <a:spcPts val="600"/>
              </a:spcBef>
              <a:spcAft>
                <a:spcPts val="200"/>
              </a:spcAft>
              <a:buClr>
                <a:srgbClr val="BAD80A"/>
              </a:buClr>
              <a:defRPr/>
            </a:pPr>
            <a:r>
              <a:rPr lang="en-US" sz="1400" b="1" dirty="0" smtClean="0">
                <a:solidFill>
                  <a:schemeClr val="accent5">
                    <a:lumMod val="75000"/>
                  </a:schemeClr>
                </a:solidFill>
              </a:rPr>
              <a:t>Tortoise, MLPs, and S&amp;P 500</a:t>
            </a:r>
            <a:endParaRPr lang="en-US" sz="1400" b="1" dirty="0">
              <a:solidFill>
                <a:schemeClr val="accent5">
                  <a:lumMod val="75000"/>
                </a:schemeClr>
              </a:solidFill>
            </a:endParaRPr>
          </a:p>
          <a:p>
            <a:pPr marL="285750" lvl="1" indent="-285750" defTabSz="457189">
              <a:spcBef>
                <a:spcPts val="600"/>
              </a:spcBef>
              <a:spcAft>
                <a:spcPts val="200"/>
              </a:spcAft>
              <a:buClr>
                <a:srgbClr val="487D2F">
                  <a:lumMod val="75000"/>
                </a:srgbClr>
              </a:buClr>
              <a:buSzPct val="100000"/>
              <a:buFont typeface="Arial Narrow" panose="020B0606020202030204" pitchFamily="34" charset="0"/>
              <a:buChar char="›"/>
              <a:defRPr/>
            </a:pPr>
            <a:r>
              <a:rPr lang="en-US" sz="1200" dirty="0" smtClean="0">
                <a:solidFill>
                  <a:schemeClr val="accent5">
                    <a:lumMod val="75000"/>
                  </a:schemeClr>
                </a:solidFill>
              </a:rPr>
              <a:t>If </a:t>
            </a:r>
            <a:r>
              <a:rPr lang="en-US" sz="1200" dirty="0" smtClean="0">
                <a:solidFill>
                  <a:schemeClr val="accent5">
                    <a:lumMod val="75000"/>
                  </a:schemeClr>
                </a:solidFill>
              </a:rPr>
              <a:t>we had a client buy and hold from day one, </a:t>
            </a:r>
            <a:r>
              <a:rPr lang="en-US" sz="1200" dirty="0" smtClean="0">
                <a:solidFill>
                  <a:schemeClr val="accent5">
                    <a:lumMod val="75000"/>
                  </a:schemeClr>
                </a:solidFill>
              </a:rPr>
              <a:t>returns ar</a:t>
            </a:r>
            <a:r>
              <a:rPr lang="en-US" sz="1200" dirty="0" smtClean="0">
                <a:solidFill>
                  <a:schemeClr val="accent5">
                    <a:lumMod val="75000"/>
                  </a:schemeClr>
                </a:solidFill>
              </a:rPr>
              <a:t>e exactly the same as S&amp;P 500 with much greater volatility</a:t>
            </a:r>
            <a:endParaRPr lang="en-US" sz="1200" dirty="0" smtClean="0">
              <a:solidFill>
                <a:schemeClr val="accent5">
                  <a:lumMod val="75000"/>
                </a:schemeClr>
              </a:solidFill>
            </a:endParaRPr>
          </a:p>
          <a:p>
            <a:pPr marL="285750" lvl="1" indent="-285750" defTabSz="457189">
              <a:spcBef>
                <a:spcPts val="600"/>
              </a:spcBef>
              <a:spcAft>
                <a:spcPts val="200"/>
              </a:spcAft>
              <a:buClr>
                <a:srgbClr val="487D2F">
                  <a:lumMod val="75000"/>
                </a:srgbClr>
              </a:buClr>
              <a:buSzPct val="100000"/>
              <a:buFont typeface="Arial Narrow" panose="020B0606020202030204" pitchFamily="34" charset="0"/>
              <a:buChar char="›"/>
              <a:defRPr/>
            </a:pPr>
            <a:r>
              <a:rPr lang="en-US" sz="1200" dirty="0" smtClean="0">
                <a:solidFill>
                  <a:schemeClr val="accent5">
                    <a:lumMod val="75000"/>
                  </a:schemeClr>
                </a:solidFill>
              </a:rPr>
              <a:t> Entry point was extremely important with MLPs; had opportunities to start 2016 and end of 2018</a:t>
            </a:r>
            <a:endParaRPr lang="en-US" sz="1200" dirty="0" smtClean="0">
              <a:solidFill>
                <a:schemeClr val="accent5">
                  <a:lumMod val="75000"/>
                </a:schemeClr>
              </a:solidFill>
            </a:endParaRPr>
          </a:p>
        </p:txBody>
      </p:sp>
      <p:pic>
        <p:nvPicPr>
          <p:cNvPr id="4" name="Picture 3"/>
          <p:cNvPicPr>
            <a:picLocks noChangeAspect="1"/>
          </p:cNvPicPr>
          <p:nvPr/>
        </p:nvPicPr>
        <p:blipFill>
          <a:blip r:embed="rId2"/>
          <a:stretch>
            <a:fillRect/>
          </a:stretch>
        </p:blipFill>
        <p:spPr>
          <a:xfrm>
            <a:off x="343558" y="2393504"/>
            <a:ext cx="8579978" cy="4215980"/>
          </a:xfrm>
          <a:prstGeom prst="rect">
            <a:avLst/>
          </a:prstGeom>
        </p:spPr>
      </p:pic>
    </p:spTree>
    <p:extLst>
      <p:ext uri="{BB962C8B-B14F-4D97-AF65-F5344CB8AC3E}">
        <p14:creationId xmlns:p14="http://schemas.microsoft.com/office/powerpoint/2010/main" val="303752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7</a:t>
            </a:fld>
            <a:endParaRPr lang="en-US" dirty="0">
              <a:solidFill>
                <a:srgbClr val="FFFFFF">
                  <a:lumMod val="50000"/>
                </a:srgbClr>
              </a:solidFill>
            </a:endParaRPr>
          </a:p>
        </p:txBody>
      </p:sp>
      <p:sp>
        <p:nvSpPr>
          <p:cNvPr id="3" name="Title 2"/>
          <p:cNvSpPr>
            <a:spLocks noGrp="1"/>
          </p:cNvSpPr>
          <p:nvPr>
            <p:ph type="title"/>
          </p:nvPr>
        </p:nvSpPr>
        <p:spPr>
          <a:xfrm>
            <a:off x="668216" y="274639"/>
            <a:ext cx="6611816" cy="683723"/>
          </a:xfrm>
        </p:spPr>
        <p:txBody>
          <a:bodyPr>
            <a:noAutofit/>
          </a:bodyPr>
          <a:lstStyle/>
          <a:p>
            <a:r>
              <a:rPr lang="en-US" altLang="en-US" dirty="0" smtClean="0">
                <a:solidFill>
                  <a:schemeClr val="accent1"/>
                </a:solidFill>
              </a:rPr>
              <a:t>Exposure to Crude Prices</a:t>
            </a:r>
            <a:endParaRPr lang="en-US" altLang="en-US" sz="2000" dirty="0">
              <a:solidFill>
                <a:schemeClr val="accent1"/>
              </a:solidFill>
            </a:endParaRPr>
          </a:p>
        </p:txBody>
      </p:sp>
      <p:sp>
        <p:nvSpPr>
          <p:cNvPr id="8" name="TextBox 7"/>
          <p:cNvSpPr txBox="1"/>
          <p:nvPr/>
        </p:nvSpPr>
        <p:spPr>
          <a:xfrm>
            <a:off x="416825" y="1185737"/>
            <a:ext cx="8433444" cy="1148007"/>
          </a:xfrm>
          <a:prstGeom prst="rect">
            <a:avLst/>
          </a:prstGeom>
          <a:noFill/>
        </p:spPr>
        <p:txBody>
          <a:bodyPr wrap="square" rtlCol="0">
            <a:spAutoFit/>
          </a:bodyPr>
          <a:lstStyle/>
          <a:p>
            <a:pPr marL="114300" lvl="1" indent="-285744" defTabSz="609585">
              <a:lnSpc>
                <a:spcPct val="90000"/>
              </a:lnSpc>
              <a:spcBef>
                <a:spcPts val="600"/>
              </a:spcBef>
              <a:spcAft>
                <a:spcPts val="200"/>
              </a:spcAft>
              <a:buClr>
                <a:srgbClr val="BAD80A"/>
              </a:buClr>
              <a:defRPr/>
            </a:pPr>
            <a:r>
              <a:rPr lang="en-US" sz="1400" b="1" dirty="0" smtClean="0">
                <a:solidFill>
                  <a:schemeClr val="accent5">
                    <a:lumMod val="75000"/>
                  </a:schemeClr>
                </a:solidFill>
              </a:rPr>
              <a:t>Correlation to Crude &amp; Overall Standard Deviation</a:t>
            </a:r>
            <a:endParaRPr lang="en-US" sz="1400" b="1" dirty="0">
              <a:solidFill>
                <a:schemeClr val="accent5">
                  <a:lumMod val="75000"/>
                </a:schemeClr>
              </a:solidFill>
            </a:endParaRPr>
          </a:p>
          <a:p>
            <a:pPr marL="285750" lvl="1" indent="-285750" defTabSz="457189">
              <a:spcBef>
                <a:spcPts val="600"/>
              </a:spcBef>
              <a:spcAft>
                <a:spcPts val="200"/>
              </a:spcAft>
              <a:buClr>
                <a:srgbClr val="487D2F">
                  <a:lumMod val="75000"/>
                </a:srgbClr>
              </a:buClr>
              <a:buSzPct val="100000"/>
              <a:buFont typeface="Arial Narrow" panose="020B0606020202030204" pitchFamily="34" charset="0"/>
              <a:buChar char="›"/>
              <a:defRPr/>
            </a:pPr>
            <a:r>
              <a:rPr lang="en-US" sz="1200" dirty="0" smtClean="0">
                <a:solidFill>
                  <a:schemeClr val="accent5">
                    <a:lumMod val="75000"/>
                  </a:schemeClr>
                </a:solidFill>
              </a:rPr>
              <a:t>Over the past 5 years, the correlation of returns relative to crude are 54% (within historical long term norms)</a:t>
            </a:r>
            <a:endParaRPr lang="en-US" sz="1200" dirty="0" smtClean="0">
              <a:solidFill>
                <a:schemeClr val="accent5">
                  <a:lumMod val="75000"/>
                </a:schemeClr>
              </a:solidFill>
            </a:endParaRPr>
          </a:p>
          <a:p>
            <a:pPr marL="285750" lvl="1" indent="-285750" defTabSz="457189">
              <a:spcBef>
                <a:spcPts val="600"/>
              </a:spcBef>
              <a:spcAft>
                <a:spcPts val="200"/>
              </a:spcAft>
              <a:buClr>
                <a:srgbClr val="487D2F">
                  <a:lumMod val="75000"/>
                </a:srgbClr>
              </a:buClr>
              <a:buSzPct val="100000"/>
              <a:buFont typeface="Arial Narrow" panose="020B0606020202030204" pitchFamily="34" charset="0"/>
              <a:buChar char="›"/>
              <a:defRPr/>
            </a:pPr>
            <a:r>
              <a:rPr lang="en-US" sz="1200" dirty="0" smtClean="0">
                <a:solidFill>
                  <a:schemeClr val="accent5">
                    <a:lumMod val="75000"/>
                  </a:schemeClr>
                </a:solidFill>
              </a:rPr>
              <a:t>However, exposure to crude when oil prices are falling (bear) is twice as high as when oil prices are rising (bull)</a:t>
            </a:r>
          </a:p>
          <a:p>
            <a:pPr marL="285750" lvl="1" indent="-285750" defTabSz="457189">
              <a:spcBef>
                <a:spcPts val="600"/>
              </a:spcBef>
              <a:spcAft>
                <a:spcPts val="200"/>
              </a:spcAft>
              <a:buClr>
                <a:srgbClr val="487D2F">
                  <a:lumMod val="75000"/>
                </a:srgbClr>
              </a:buClr>
              <a:buSzPct val="100000"/>
              <a:buFont typeface="Arial Narrow" panose="020B0606020202030204" pitchFamily="34" charset="0"/>
              <a:buChar char="›"/>
              <a:defRPr/>
            </a:pPr>
            <a:r>
              <a:rPr lang="en-US" sz="1200" dirty="0" smtClean="0">
                <a:solidFill>
                  <a:schemeClr val="accent5">
                    <a:lumMod val="75000"/>
                  </a:schemeClr>
                </a:solidFill>
              </a:rPr>
              <a:t>We have experienced increased exposure to falling oil prices and have not been equally compensated on the upside</a:t>
            </a:r>
            <a:endParaRPr lang="en-US" sz="1200" dirty="0" smtClean="0">
              <a:solidFill>
                <a:schemeClr val="accent5">
                  <a:lumMod val="75000"/>
                </a:schemeClr>
              </a:solidFill>
            </a:endParaRPr>
          </a:p>
        </p:txBody>
      </p:sp>
      <p:pic>
        <p:nvPicPr>
          <p:cNvPr id="5" name="Picture 4"/>
          <p:cNvPicPr>
            <a:picLocks noChangeAspect="1"/>
          </p:cNvPicPr>
          <p:nvPr/>
        </p:nvPicPr>
        <p:blipFill>
          <a:blip r:embed="rId2"/>
          <a:stretch>
            <a:fillRect/>
          </a:stretch>
        </p:blipFill>
        <p:spPr>
          <a:xfrm>
            <a:off x="208412" y="3053894"/>
            <a:ext cx="8850269" cy="3336641"/>
          </a:xfrm>
          <a:prstGeom prst="rect">
            <a:avLst/>
          </a:prstGeom>
        </p:spPr>
      </p:pic>
      <p:sp>
        <p:nvSpPr>
          <p:cNvPr id="7" name="TextBox 6"/>
          <p:cNvSpPr txBox="1"/>
          <p:nvPr/>
        </p:nvSpPr>
        <p:spPr>
          <a:xfrm>
            <a:off x="61546" y="2654585"/>
            <a:ext cx="9144000" cy="286232"/>
          </a:xfrm>
          <a:prstGeom prst="rect">
            <a:avLst/>
          </a:prstGeom>
          <a:noFill/>
        </p:spPr>
        <p:txBody>
          <a:bodyPr wrap="square" rtlCol="0">
            <a:spAutoFit/>
          </a:bodyPr>
          <a:lstStyle/>
          <a:p>
            <a:pPr marL="114300" lvl="1" indent="-285744" algn="ctr" defTabSz="609585">
              <a:lnSpc>
                <a:spcPct val="90000"/>
              </a:lnSpc>
              <a:spcBef>
                <a:spcPts val="600"/>
              </a:spcBef>
              <a:spcAft>
                <a:spcPts val="200"/>
              </a:spcAft>
              <a:buClr>
                <a:srgbClr val="BAD80A"/>
              </a:buClr>
              <a:defRPr/>
            </a:pPr>
            <a:r>
              <a:rPr lang="en-US" sz="1400" b="1" dirty="0" smtClean="0">
                <a:solidFill>
                  <a:schemeClr val="accent5">
                    <a:lumMod val="75000"/>
                  </a:schemeClr>
                </a:solidFill>
              </a:rPr>
              <a:t>AMJ vs. WTI Crude Prices: </a:t>
            </a:r>
            <a:r>
              <a:rPr lang="en-US" sz="1400" dirty="0" smtClean="0">
                <a:solidFill>
                  <a:schemeClr val="accent5">
                    <a:lumMod val="75000"/>
                  </a:schemeClr>
                </a:solidFill>
              </a:rPr>
              <a:t>5 Year Correlation and Risk</a:t>
            </a:r>
            <a:endParaRPr lang="en-US" sz="1400" dirty="0">
              <a:solidFill>
                <a:schemeClr val="accent5">
                  <a:lumMod val="75000"/>
                </a:schemeClr>
              </a:solidFill>
            </a:endParaRPr>
          </a:p>
        </p:txBody>
      </p:sp>
    </p:spTree>
    <p:extLst>
      <p:ext uri="{BB962C8B-B14F-4D97-AF65-F5344CB8AC3E}">
        <p14:creationId xmlns:p14="http://schemas.microsoft.com/office/powerpoint/2010/main" val="1648148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8</a:t>
            </a:fld>
            <a:endParaRPr lang="en-US" dirty="0">
              <a:solidFill>
                <a:srgbClr val="FFFFFF">
                  <a:lumMod val="50000"/>
                </a:srgbClr>
              </a:solidFill>
            </a:endParaRPr>
          </a:p>
        </p:txBody>
      </p:sp>
      <p:sp>
        <p:nvSpPr>
          <p:cNvPr id="3" name="Title 2"/>
          <p:cNvSpPr>
            <a:spLocks noGrp="1"/>
          </p:cNvSpPr>
          <p:nvPr>
            <p:ph type="title"/>
          </p:nvPr>
        </p:nvSpPr>
        <p:spPr>
          <a:xfrm>
            <a:off x="668216" y="274639"/>
            <a:ext cx="6611816" cy="683723"/>
          </a:xfrm>
        </p:spPr>
        <p:txBody>
          <a:bodyPr>
            <a:noAutofit/>
          </a:bodyPr>
          <a:lstStyle/>
          <a:p>
            <a:r>
              <a:rPr lang="en-US" altLang="en-US" dirty="0" smtClean="0">
                <a:solidFill>
                  <a:schemeClr val="accent1"/>
                </a:solidFill>
              </a:rPr>
              <a:t>Avoiding an Energy Bet Lookin</a:t>
            </a:r>
            <a:r>
              <a:rPr lang="en-US" altLang="en-US" dirty="0" smtClean="0">
                <a:solidFill>
                  <a:schemeClr val="accent1"/>
                </a:solidFill>
              </a:rPr>
              <a:t>g Forward</a:t>
            </a:r>
            <a:endParaRPr lang="en-US" altLang="en-US" sz="2000" dirty="0">
              <a:solidFill>
                <a:schemeClr val="accent1"/>
              </a:solidFill>
            </a:endParaRPr>
          </a:p>
        </p:txBody>
      </p:sp>
      <p:sp>
        <p:nvSpPr>
          <p:cNvPr id="8" name="TextBox 7"/>
          <p:cNvSpPr txBox="1"/>
          <p:nvPr/>
        </p:nvSpPr>
        <p:spPr>
          <a:xfrm>
            <a:off x="416825" y="1185737"/>
            <a:ext cx="8433444" cy="1517338"/>
          </a:xfrm>
          <a:prstGeom prst="rect">
            <a:avLst/>
          </a:prstGeom>
          <a:noFill/>
        </p:spPr>
        <p:txBody>
          <a:bodyPr wrap="square" rtlCol="0">
            <a:spAutoFit/>
          </a:bodyPr>
          <a:lstStyle/>
          <a:p>
            <a:pPr marL="114300" lvl="1" indent="-285744" defTabSz="609585">
              <a:lnSpc>
                <a:spcPct val="90000"/>
              </a:lnSpc>
              <a:spcBef>
                <a:spcPts val="600"/>
              </a:spcBef>
              <a:spcAft>
                <a:spcPts val="200"/>
              </a:spcAft>
              <a:buClr>
                <a:srgbClr val="BAD80A"/>
              </a:buClr>
              <a:defRPr/>
            </a:pPr>
            <a:r>
              <a:rPr lang="en-US" sz="1400" b="1" dirty="0" smtClean="0">
                <a:solidFill>
                  <a:schemeClr val="accent5">
                    <a:lumMod val="75000"/>
                  </a:schemeClr>
                </a:solidFill>
              </a:rPr>
              <a:t>We are trying to avoid making an overweight bet on the energy sector</a:t>
            </a:r>
            <a:endParaRPr lang="en-US" sz="1400" b="1" dirty="0">
              <a:solidFill>
                <a:schemeClr val="accent5">
                  <a:lumMod val="75000"/>
                </a:schemeClr>
              </a:solidFill>
            </a:endParaRPr>
          </a:p>
          <a:p>
            <a:pPr marL="285750" lvl="1" indent="-285750" defTabSz="457189">
              <a:spcBef>
                <a:spcPts val="600"/>
              </a:spcBef>
              <a:spcAft>
                <a:spcPts val="200"/>
              </a:spcAft>
              <a:buClr>
                <a:srgbClr val="487D2F">
                  <a:lumMod val="75000"/>
                </a:srgbClr>
              </a:buClr>
              <a:buSzPct val="100000"/>
              <a:buFont typeface="Arial Narrow" panose="020B0606020202030204" pitchFamily="34" charset="0"/>
              <a:buChar char="›"/>
              <a:defRPr/>
            </a:pPr>
            <a:r>
              <a:rPr lang="en-US" sz="1000" dirty="0" smtClean="0">
                <a:solidFill>
                  <a:schemeClr val="accent5">
                    <a:lumMod val="75000"/>
                  </a:schemeClr>
                </a:solidFill>
              </a:rPr>
              <a:t>Correlation of MLPs to the energy sector have creeped back up to around 80% and short term correlations to crude prices have risen as volatility spiked</a:t>
            </a:r>
            <a:endParaRPr lang="en-US" sz="1000" dirty="0" smtClean="0">
              <a:solidFill>
                <a:schemeClr val="accent5">
                  <a:lumMod val="75000"/>
                </a:schemeClr>
              </a:solidFill>
            </a:endParaRPr>
          </a:p>
          <a:p>
            <a:pPr marL="285750" lvl="1" indent="-285750" defTabSz="457189">
              <a:spcBef>
                <a:spcPts val="600"/>
              </a:spcBef>
              <a:spcAft>
                <a:spcPts val="200"/>
              </a:spcAft>
              <a:buClr>
                <a:srgbClr val="487D2F">
                  <a:lumMod val="75000"/>
                </a:srgbClr>
              </a:buClr>
              <a:buSzPct val="100000"/>
              <a:buFont typeface="Arial Narrow" panose="020B0606020202030204" pitchFamily="34" charset="0"/>
              <a:buChar char="›"/>
              <a:defRPr/>
            </a:pPr>
            <a:r>
              <a:rPr lang="en-US" sz="1000" dirty="0" smtClean="0">
                <a:solidFill>
                  <a:schemeClr val="accent5">
                    <a:lumMod val="75000"/>
                  </a:schemeClr>
                </a:solidFill>
              </a:rPr>
              <a:t>We were always aware of this overlap but invested more due to the “alternative” nature of the asset class (income opportunity, defensive properties during periods of rising rates and/or inflation)</a:t>
            </a:r>
          </a:p>
          <a:p>
            <a:pPr marL="285750" lvl="1" indent="-285750" defTabSz="457189">
              <a:spcBef>
                <a:spcPts val="600"/>
              </a:spcBef>
              <a:spcAft>
                <a:spcPts val="200"/>
              </a:spcAft>
              <a:buClr>
                <a:srgbClr val="487D2F">
                  <a:lumMod val="75000"/>
                </a:srgbClr>
              </a:buClr>
              <a:buSzPct val="100000"/>
              <a:buFont typeface="Arial Narrow" panose="020B0606020202030204" pitchFamily="34" charset="0"/>
              <a:buChar char="›"/>
              <a:defRPr/>
            </a:pPr>
            <a:r>
              <a:rPr lang="en-US" sz="1000" dirty="0" smtClean="0">
                <a:solidFill>
                  <a:schemeClr val="accent5">
                    <a:lumMod val="75000"/>
                  </a:schemeClr>
                </a:solidFill>
              </a:rPr>
              <a:t>While MLP fundamentals have improved, macro uncertainty and oil prices will likely drive asset class returns moving forward and we expect this high correlation to continue</a:t>
            </a:r>
          </a:p>
        </p:txBody>
      </p:sp>
      <p:sp>
        <p:nvSpPr>
          <p:cNvPr id="7" name="TextBox 6"/>
          <p:cNvSpPr txBox="1"/>
          <p:nvPr/>
        </p:nvSpPr>
        <p:spPr>
          <a:xfrm>
            <a:off x="0" y="2688766"/>
            <a:ext cx="9144000" cy="258532"/>
          </a:xfrm>
          <a:prstGeom prst="rect">
            <a:avLst/>
          </a:prstGeom>
          <a:noFill/>
        </p:spPr>
        <p:txBody>
          <a:bodyPr wrap="square" rtlCol="0">
            <a:spAutoFit/>
          </a:bodyPr>
          <a:lstStyle/>
          <a:p>
            <a:pPr marL="114300" lvl="1" indent="-285744" algn="ctr" defTabSz="609585">
              <a:lnSpc>
                <a:spcPct val="90000"/>
              </a:lnSpc>
              <a:spcBef>
                <a:spcPts val="600"/>
              </a:spcBef>
              <a:spcAft>
                <a:spcPts val="200"/>
              </a:spcAft>
              <a:buClr>
                <a:srgbClr val="BAD80A"/>
              </a:buClr>
              <a:defRPr/>
            </a:pPr>
            <a:r>
              <a:rPr lang="en-US" sz="1200" b="1" dirty="0" smtClean="0">
                <a:solidFill>
                  <a:schemeClr val="accent5">
                    <a:lumMod val="75000"/>
                  </a:schemeClr>
                </a:solidFill>
              </a:rPr>
              <a:t>Rolling Correlations: </a:t>
            </a:r>
            <a:r>
              <a:rPr lang="en-US" sz="1200" dirty="0" smtClean="0">
                <a:solidFill>
                  <a:schemeClr val="accent5">
                    <a:lumMod val="75000"/>
                  </a:schemeClr>
                </a:solidFill>
              </a:rPr>
              <a:t>AMJ vs. MSCI US Energy Index</a:t>
            </a:r>
            <a:endParaRPr lang="en-US" sz="1200" dirty="0">
              <a:solidFill>
                <a:schemeClr val="accent5">
                  <a:lumMod val="75000"/>
                </a:schemeClr>
              </a:solidFill>
            </a:endParaRPr>
          </a:p>
        </p:txBody>
      </p:sp>
      <p:pic>
        <p:nvPicPr>
          <p:cNvPr id="4" name="Picture 3"/>
          <p:cNvPicPr>
            <a:picLocks noChangeAspect="1"/>
          </p:cNvPicPr>
          <p:nvPr/>
        </p:nvPicPr>
        <p:blipFill>
          <a:blip r:embed="rId2"/>
          <a:stretch>
            <a:fillRect/>
          </a:stretch>
        </p:blipFill>
        <p:spPr>
          <a:xfrm>
            <a:off x="1133418" y="2962232"/>
            <a:ext cx="6908176" cy="1792836"/>
          </a:xfrm>
          <a:prstGeom prst="rect">
            <a:avLst/>
          </a:prstGeom>
        </p:spPr>
      </p:pic>
      <p:pic>
        <p:nvPicPr>
          <p:cNvPr id="6" name="Picture 5"/>
          <p:cNvPicPr>
            <a:picLocks noChangeAspect="1"/>
          </p:cNvPicPr>
          <p:nvPr/>
        </p:nvPicPr>
        <p:blipFill>
          <a:blip r:embed="rId3"/>
          <a:stretch>
            <a:fillRect/>
          </a:stretch>
        </p:blipFill>
        <p:spPr>
          <a:xfrm>
            <a:off x="1133418" y="5059113"/>
            <a:ext cx="6911554" cy="1764915"/>
          </a:xfrm>
          <a:prstGeom prst="rect">
            <a:avLst/>
          </a:prstGeom>
        </p:spPr>
      </p:pic>
      <p:sp>
        <p:nvSpPr>
          <p:cNvPr id="9" name="TextBox 8"/>
          <p:cNvSpPr txBox="1"/>
          <p:nvPr/>
        </p:nvSpPr>
        <p:spPr>
          <a:xfrm>
            <a:off x="-1428" y="4789252"/>
            <a:ext cx="9144000" cy="258532"/>
          </a:xfrm>
          <a:prstGeom prst="rect">
            <a:avLst/>
          </a:prstGeom>
          <a:noFill/>
        </p:spPr>
        <p:txBody>
          <a:bodyPr wrap="square" rtlCol="0">
            <a:spAutoFit/>
          </a:bodyPr>
          <a:lstStyle/>
          <a:p>
            <a:pPr marL="114300" lvl="1" indent="-285744" algn="ctr" defTabSz="609585">
              <a:lnSpc>
                <a:spcPct val="90000"/>
              </a:lnSpc>
              <a:spcBef>
                <a:spcPts val="600"/>
              </a:spcBef>
              <a:spcAft>
                <a:spcPts val="200"/>
              </a:spcAft>
              <a:buClr>
                <a:srgbClr val="BAD80A"/>
              </a:buClr>
              <a:defRPr/>
            </a:pPr>
            <a:r>
              <a:rPr lang="en-US" sz="1200" b="1" dirty="0" smtClean="0">
                <a:solidFill>
                  <a:schemeClr val="accent5">
                    <a:lumMod val="75000"/>
                  </a:schemeClr>
                </a:solidFill>
              </a:rPr>
              <a:t>Short Term Rolling Correlations: </a:t>
            </a:r>
            <a:r>
              <a:rPr lang="en-US" sz="1200" dirty="0" smtClean="0">
                <a:solidFill>
                  <a:schemeClr val="accent5">
                    <a:lumMod val="75000"/>
                  </a:schemeClr>
                </a:solidFill>
              </a:rPr>
              <a:t>AMJ vs. Crude Oil Prices</a:t>
            </a:r>
            <a:endParaRPr lang="en-US" sz="1200" dirty="0">
              <a:solidFill>
                <a:schemeClr val="accent5">
                  <a:lumMod val="75000"/>
                </a:schemeClr>
              </a:solidFill>
            </a:endParaRPr>
          </a:p>
        </p:txBody>
      </p:sp>
    </p:spTree>
    <p:extLst>
      <p:ext uri="{BB962C8B-B14F-4D97-AF65-F5344CB8AC3E}">
        <p14:creationId xmlns:p14="http://schemas.microsoft.com/office/powerpoint/2010/main" val="20543715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_rels/theme2.xml.rels><?xml version="1.0" encoding="UTF-8" standalone="yes"?>
<Relationships xmlns="http://schemas.openxmlformats.org/package/2006/relationships"><Relationship Id="rId1" Type="http://schemas.openxmlformats.org/officeDocument/2006/relationships/image" Target="../media/image1.jpg"/></Relationships>
</file>

<file path=ppt/theme/_rels/theme3.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1_Office Theme">
  <a:themeElements>
    <a:clrScheme name="CRESWOOD MASTER">
      <a:dk1>
        <a:sysClr val="windowText" lastClr="000000"/>
      </a:dk1>
      <a:lt1>
        <a:sysClr val="window" lastClr="FFFFFF"/>
      </a:lt1>
      <a:dk2>
        <a:srgbClr val="1F497D"/>
      </a:dk2>
      <a:lt2>
        <a:srgbClr val="EEECE1"/>
      </a:lt2>
      <a:accent1>
        <a:srgbClr val="487D2F"/>
      </a:accent1>
      <a:accent2>
        <a:srgbClr val="ADCB28"/>
      </a:accent2>
      <a:accent3>
        <a:srgbClr val="333043"/>
      </a:accent3>
      <a:accent4>
        <a:srgbClr val="6A6A6A"/>
      </a:accent4>
      <a:accent5>
        <a:srgbClr val="848484"/>
      </a:accent5>
      <a:accent6>
        <a:srgbClr val="FFFFFF"/>
      </a:accent6>
      <a:hlink>
        <a:srgbClr val="FFFFFF"/>
      </a:hlink>
      <a:folHlink>
        <a:srgbClr val="FFFFFF"/>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defTabSz="457189">
          <a:spcBef>
            <a:spcPct val="20000"/>
          </a:spcBef>
          <a:defRPr sz="1600" b="1" dirty="0">
            <a:solidFill>
              <a:srgbClr val="EEECE1">
                <a:lumMod val="25000"/>
              </a:srgbClr>
            </a:solidFill>
            <a:latin typeface="Georgia" panose="02040502050405020303" pitchFamily="18" charset="0"/>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marL="171450" indent="-171450" algn="l">
          <a:lnSpc>
            <a:spcPct val="70000"/>
          </a:lnSpc>
          <a:buSzPct val="80000"/>
          <a:buFontTx/>
          <a:buBlip>
            <a:blip xmlns:r="http://schemas.openxmlformats.org/officeDocument/2006/relationships" r:embed="rId1"/>
          </a:buBlip>
          <a:defRPr sz="1600" dirty="0" smtClean="0">
            <a:solidFill>
              <a:schemeClr val="accent4"/>
            </a:solidFill>
            <a:latin typeface="Georgia" panose="02040502050405020303" pitchFamily="18" charset="0"/>
            <a:cs typeface="Calibri Light"/>
          </a:defRPr>
        </a:defPPr>
      </a:lstStyle>
    </a:txDef>
  </a:objectDefaults>
  <a:extraClrSchemeLst/>
  <a:extLst>
    <a:ext uri="{05A4C25C-085E-4340-85A3-A5531E510DB2}">
      <thm15:themeFamily xmlns:thm15="http://schemas.microsoft.com/office/thememl/2012/main" name="Presentation1" id="{AB7C3DD4-0BAB-4187-AB0D-D62528DF1196}" vid="{C0705ABC-49CE-40E7-BDB5-49F5EA0AC147}"/>
    </a:ext>
  </a:extLst>
</a:theme>
</file>

<file path=ppt/theme/theme2.xml><?xml version="1.0" encoding="utf-8"?>
<a:theme xmlns:a="http://schemas.openxmlformats.org/drawingml/2006/main" name="Office Theme">
  <a:themeElements>
    <a:clrScheme name="CRESWOOD MASTER">
      <a:dk1>
        <a:sysClr val="windowText" lastClr="000000"/>
      </a:dk1>
      <a:lt1>
        <a:sysClr val="window" lastClr="FFFFFF"/>
      </a:lt1>
      <a:dk2>
        <a:srgbClr val="1F497D"/>
      </a:dk2>
      <a:lt2>
        <a:srgbClr val="EEECE1"/>
      </a:lt2>
      <a:accent1>
        <a:srgbClr val="487D2F"/>
      </a:accent1>
      <a:accent2>
        <a:srgbClr val="ADCB28"/>
      </a:accent2>
      <a:accent3>
        <a:srgbClr val="333043"/>
      </a:accent3>
      <a:accent4>
        <a:srgbClr val="6A6A6A"/>
      </a:accent4>
      <a:accent5>
        <a:srgbClr val="848484"/>
      </a:accent5>
      <a:accent6>
        <a:srgbClr val="FFFFFF"/>
      </a:accent6>
      <a:hlink>
        <a:srgbClr val="FFFFFF"/>
      </a:hlink>
      <a:folHlink>
        <a:srgbClr val="FFFFFF"/>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defTabSz="457189">
          <a:spcBef>
            <a:spcPct val="20000"/>
          </a:spcBef>
          <a:defRPr sz="1600" b="1" dirty="0">
            <a:solidFill>
              <a:srgbClr val="EEECE1">
                <a:lumMod val="25000"/>
              </a:srgbClr>
            </a:solidFill>
            <a:latin typeface="Georgia" panose="02040502050405020303" pitchFamily="18" charset="0"/>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marL="171450" indent="-171450" algn="l">
          <a:lnSpc>
            <a:spcPct val="70000"/>
          </a:lnSpc>
          <a:buSzPct val="80000"/>
          <a:buFontTx/>
          <a:buBlip>
            <a:blip xmlns:r="http://schemas.openxmlformats.org/officeDocument/2006/relationships" r:embed="rId1"/>
          </a:buBlip>
          <a:defRPr sz="1600" dirty="0" smtClean="0">
            <a:solidFill>
              <a:schemeClr val="accent4"/>
            </a:solidFill>
            <a:latin typeface="Georgia" panose="02040502050405020303" pitchFamily="18" charset="0"/>
            <a:cs typeface="Calibri Light"/>
          </a:defRPr>
        </a:defPPr>
      </a:lstStyle>
    </a:txDef>
  </a:objectDefaults>
  <a:extraClrSchemeLst/>
  <a:extLst>
    <a:ext uri="{05A4C25C-085E-4340-85A3-A5531E510DB2}">
      <thm15:themeFamily xmlns:thm15="http://schemas.microsoft.com/office/thememl/2012/main" name="Presentation1" id="{AB7C3DD4-0BAB-4187-AB0D-D62528DF1196}" vid="{C0705ABC-49CE-40E7-BDB5-49F5EA0AC147}"/>
    </a:ext>
  </a:extLst>
</a:theme>
</file>

<file path=ppt/theme/theme3.xml><?xml version="1.0" encoding="utf-8"?>
<a:theme xmlns:a="http://schemas.openxmlformats.org/drawingml/2006/main" name="2_Office Theme">
  <a:themeElements>
    <a:clrScheme name="CRESWOOD MASTER">
      <a:dk1>
        <a:sysClr val="windowText" lastClr="000000"/>
      </a:dk1>
      <a:lt1>
        <a:sysClr val="window" lastClr="FFFFFF"/>
      </a:lt1>
      <a:dk2>
        <a:srgbClr val="1F497D"/>
      </a:dk2>
      <a:lt2>
        <a:srgbClr val="EEECE1"/>
      </a:lt2>
      <a:accent1>
        <a:srgbClr val="487D2F"/>
      </a:accent1>
      <a:accent2>
        <a:srgbClr val="ADCB28"/>
      </a:accent2>
      <a:accent3>
        <a:srgbClr val="333043"/>
      </a:accent3>
      <a:accent4>
        <a:srgbClr val="6A6A6A"/>
      </a:accent4>
      <a:accent5>
        <a:srgbClr val="848484"/>
      </a:accent5>
      <a:accent6>
        <a:srgbClr val="FFFFFF"/>
      </a:accent6>
      <a:hlink>
        <a:srgbClr val="FFFFFF"/>
      </a:hlink>
      <a:folHlink>
        <a:srgbClr val="FFFFFF"/>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defTabSz="457189">
          <a:spcBef>
            <a:spcPct val="20000"/>
          </a:spcBef>
          <a:defRPr sz="1600" b="1" dirty="0">
            <a:solidFill>
              <a:srgbClr val="EEECE1">
                <a:lumMod val="25000"/>
              </a:srgbClr>
            </a:solidFill>
            <a:latin typeface="Georgia" panose="02040502050405020303" pitchFamily="18" charset="0"/>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marL="171450" indent="-171450" algn="l">
          <a:lnSpc>
            <a:spcPct val="70000"/>
          </a:lnSpc>
          <a:buSzPct val="80000"/>
          <a:buFontTx/>
          <a:buBlip>
            <a:blip xmlns:r="http://schemas.openxmlformats.org/officeDocument/2006/relationships" r:embed="rId1"/>
          </a:buBlip>
          <a:defRPr sz="1600" dirty="0" smtClean="0">
            <a:solidFill>
              <a:schemeClr val="accent4"/>
            </a:solidFill>
            <a:latin typeface="Georgia" panose="02040502050405020303" pitchFamily="18" charset="0"/>
            <a:cs typeface="Calibri Light"/>
          </a:defRPr>
        </a:defPPr>
      </a:lstStyle>
    </a:txDef>
  </a:objectDefaults>
  <a:extraClrSchemeLst/>
  <a:extLst>
    <a:ext uri="{05A4C25C-085E-4340-85A3-A5531E510DB2}">
      <thm15:themeFamily xmlns:thm15="http://schemas.microsoft.com/office/thememl/2012/main" name="Presentation1" id="{AB7C3DD4-0BAB-4187-AB0D-D62528DF1196}" vid="{C0705ABC-49CE-40E7-BDB5-49F5EA0AC14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13826</TotalTime>
  <Words>678</Words>
  <Application>Microsoft Office PowerPoint</Application>
  <PresentationFormat>On-screen Show (4:3)</PresentationFormat>
  <Paragraphs>51</Paragraphs>
  <Slides>8</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MS PGothic</vt:lpstr>
      <vt:lpstr>Arial</vt:lpstr>
      <vt:lpstr>Arial Narrow</vt:lpstr>
      <vt:lpstr>Calibri</vt:lpstr>
      <vt:lpstr>Calibri Light</vt:lpstr>
      <vt:lpstr>Georgia</vt:lpstr>
      <vt:lpstr>1_Office Theme</vt:lpstr>
      <vt:lpstr>Office Theme</vt:lpstr>
      <vt:lpstr>2_Office Theme</vt:lpstr>
      <vt:lpstr>PowerPoint Presentation</vt:lpstr>
      <vt:lpstr>MLP Sale Rationale </vt:lpstr>
      <vt:lpstr>Relative Forward Returns vs. MLP Yield</vt:lpstr>
      <vt:lpstr>MLP Dividends Per Share</vt:lpstr>
      <vt:lpstr>Risk/Return Profile Compared to S&amp;P 500</vt:lpstr>
      <vt:lpstr>Return Comparison</vt:lpstr>
      <vt:lpstr>Exposure to Crude Prices</vt:lpstr>
      <vt:lpstr>Avoiding an Energy Bet Looking Forward</vt:lpstr>
    </vt:vector>
  </TitlesOfParts>
  <Company>External 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Priceline Group, Inc. (PCLN) –  World leader in online travel &amp; related services</dc:title>
  <dc:creator>Peter Malone</dc:creator>
  <cp:lastModifiedBy>Peter Malone</cp:lastModifiedBy>
  <cp:revision>118</cp:revision>
  <cp:lastPrinted>2019-04-29T17:59:48Z</cp:lastPrinted>
  <dcterms:created xsi:type="dcterms:W3CDTF">2016-12-12T22:21:53Z</dcterms:created>
  <dcterms:modified xsi:type="dcterms:W3CDTF">2019-04-29T18:43:27Z</dcterms:modified>
</cp:coreProperties>
</file>