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24" r:id="rId2"/>
    <p:sldId id="331" r:id="rId3"/>
    <p:sldId id="332" r:id="rId4"/>
    <p:sldId id="327" r:id="rId5"/>
    <p:sldId id="333" r:id="rId6"/>
    <p:sldId id="328" r:id="rId7"/>
    <p:sldId id="329" r:id="rId8"/>
    <p:sldId id="330" r:id="rId9"/>
    <p:sldId id="334" r:id="rId10"/>
  </p:sldIdLst>
  <p:sldSz cx="9144000" cy="6858000" type="screen4x3"/>
  <p:notesSz cx="7010400" cy="9296400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6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487D2F"/>
    <a:srgbClr val="008000"/>
    <a:srgbClr val="6A6A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6186" autoAdjust="0"/>
  </p:normalViewPr>
  <p:slideViewPr>
    <p:cSldViewPr snapToGrid="0">
      <p:cViewPr varScale="1">
        <p:scale>
          <a:sx n="116" d="100"/>
          <a:sy n="116" d="100"/>
        </p:scale>
        <p:origin x="1212" y="108"/>
      </p:cViewPr>
      <p:guideLst>
        <p:guide orient="horz" pos="69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222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38475" cy="466725"/>
          </a:xfrm>
          <a:prstGeom prst="rect">
            <a:avLst/>
          </a:prstGeom>
        </p:spPr>
        <p:txBody>
          <a:bodyPr vert="horz" lIns="91413" tIns="45707" rIns="91413" bIns="4570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0" y="1"/>
            <a:ext cx="3038475" cy="466725"/>
          </a:xfrm>
          <a:prstGeom prst="rect">
            <a:avLst/>
          </a:prstGeom>
        </p:spPr>
        <p:txBody>
          <a:bodyPr vert="horz" lIns="91413" tIns="45707" rIns="91413" bIns="45707" rtlCol="0"/>
          <a:lstStyle>
            <a:lvl1pPr algn="r">
              <a:defRPr sz="1200"/>
            </a:lvl1pPr>
          </a:lstStyle>
          <a:p>
            <a:fld id="{D3942B00-0091-4282-8EF2-C2A3B3A7D1F1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7"/>
            <a:ext cx="3038475" cy="466725"/>
          </a:xfrm>
          <a:prstGeom prst="rect">
            <a:avLst/>
          </a:prstGeom>
        </p:spPr>
        <p:txBody>
          <a:bodyPr vert="horz" lIns="91413" tIns="45707" rIns="91413" bIns="4570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0" y="8829677"/>
            <a:ext cx="3038475" cy="466725"/>
          </a:xfrm>
          <a:prstGeom prst="rect">
            <a:avLst/>
          </a:prstGeom>
        </p:spPr>
        <p:txBody>
          <a:bodyPr vert="horz" lIns="91413" tIns="45707" rIns="91413" bIns="45707" rtlCol="0" anchor="b"/>
          <a:lstStyle>
            <a:lvl1pPr algn="r">
              <a:defRPr sz="1200"/>
            </a:lvl1pPr>
          </a:lstStyle>
          <a:p>
            <a:fld id="{3290999A-3CD9-4087-A6AB-F4915EF56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13755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38475" cy="466725"/>
          </a:xfrm>
          <a:prstGeom prst="rect">
            <a:avLst/>
          </a:prstGeom>
        </p:spPr>
        <p:txBody>
          <a:bodyPr vert="horz" lIns="91413" tIns="45707" rIns="91413" bIns="4570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0" y="1"/>
            <a:ext cx="3038475" cy="466725"/>
          </a:xfrm>
          <a:prstGeom prst="rect">
            <a:avLst/>
          </a:prstGeom>
        </p:spPr>
        <p:txBody>
          <a:bodyPr vert="horz" lIns="91413" tIns="45707" rIns="91413" bIns="45707" rtlCol="0"/>
          <a:lstStyle>
            <a:lvl1pPr algn="r">
              <a:defRPr sz="1200"/>
            </a:lvl1pPr>
          </a:lstStyle>
          <a:p>
            <a:fld id="{11D1F14B-0ED0-4426-8B6E-A5019F5DA26F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7" rIns="91413" bIns="4570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73576"/>
            <a:ext cx="5607050" cy="3660775"/>
          </a:xfrm>
          <a:prstGeom prst="rect">
            <a:avLst/>
          </a:prstGeom>
        </p:spPr>
        <p:txBody>
          <a:bodyPr vert="horz" lIns="91413" tIns="45707" rIns="91413" bIns="4570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677"/>
            <a:ext cx="3038475" cy="466725"/>
          </a:xfrm>
          <a:prstGeom prst="rect">
            <a:avLst/>
          </a:prstGeom>
        </p:spPr>
        <p:txBody>
          <a:bodyPr vert="horz" lIns="91413" tIns="45707" rIns="91413" bIns="4570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0" y="8829677"/>
            <a:ext cx="3038475" cy="466725"/>
          </a:xfrm>
          <a:prstGeom prst="rect">
            <a:avLst/>
          </a:prstGeom>
        </p:spPr>
        <p:txBody>
          <a:bodyPr vert="horz" lIns="91413" tIns="45707" rIns="91413" bIns="45707" rtlCol="0" anchor="b"/>
          <a:lstStyle>
            <a:lvl1pPr algn="r">
              <a:defRPr sz="1200"/>
            </a:lvl1pPr>
          </a:lstStyle>
          <a:p>
            <a:fld id="{5352454F-B8C5-455B-A4DD-264417327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36938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52454F-B8C5-455B-A4DD-2644173274A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776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2"/>
          <p:cNvSpPr txBox="1">
            <a:spLocks/>
          </p:cNvSpPr>
          <p:nvPr userDrawn="1"/>
        </p:nvSpPr>
        <p:spPr>
          <a:xfrm>
            <a:off x="-129552" y="5144196"/>
            <a:ext cx="8744959" cy="770907"/>
          </a:xfrm>
          <a:prstGeom prst="rect">
            <a:avLst/>
          </a:prstGeom>
        </p:spPr>
        <p:txBody>
          <a:bodyPr/>
          <a:lstStyle>
            <a:lvl1pPr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1pPr>
            <a:lvl2pPr indent="228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2pPr>
            <a:lvl3pPr indent="457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3pPr>
            <a:lvl4pPr indent="685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4pPr>
            <a:lvl5pPr indent="9144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5pPr>
            <a:lvl6pPr indent="11430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6pPr>
            <a:lvl7pPr indent="1371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7pPr>
            <a:lvl8pPr indent="1600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8pPr>
            <a:lvl9pPr indent="1828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9pPr>
          </a:lstStyle>
          <a:p>
            <a:pPr algn="r">
              <a:defRPr sz="1800">
                <a:solidFill>
                  <a:srgbClr val="000000"/>
                </a:solidFill>
              </a:defRPr>
            </a:pPr>
            <a:endParaRPr lang="en-US" sz="2600" spc="40" dirty="0">
              <a:solidFill>
                <a:srgbClr val="487D2F"/>
              </a:solidFill>
              <a:latin typeface="Georgia"/>
              <a:cs typeface="Georgia"/>
            </a:endParaRPr>
          </a:p>
        </p:txBody>
      </p:sp>
      <p:pic>
        <p:nvPicPr>
          <p:cNvPr id="5" name="Picture 4" descr="Graphic_TitlePage.ai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1783"/>
            <a:ext cx="9144000" cy="2447925"/>
          </a:xfrm>
          <a:prstGeom prst="rect">
            <a:avLst/>
          </a:prstGeom>
        </p:spPr>
      </p:pic>
      <p:pic>
        <p:nvPicPr>
          <p:cNvPr id="6" name="Picture 5" descr="CA Logo.ai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315" y="1041401"/>
            <a:ext cx="3548271" cy="1333500"/>
          </a:xfrm>
          <a:prstGeom prst="rect">
            <a:avLst/>
          </a:prstGeom>
        </p:spPr>
      </p:pic>
      <p:cxnSp>
        <p:nvCxnSpPr>
          <p:cNvPr id="7" name="Straight Connector 6"/>
          <p:cNvCxnSpPr/>
          <p:nvPr userDrawn="1"/>
        </p:nvCxnSpPr>
        <p:spPr>
          <a:xfrm flipH="1">
            <a:off x="543212" y="5654308"/>
            <a:ext cx="8065331" cy="0"/>
          </a:xfrm>
          <a:prstGeom prst="line">
            <a:avLst/>
          </a:prstGeom>
          <a:ln w="3175" cmpd="sng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765" y="5056590"/>
            <a:ext cx="8111778" cy="597718"/>
          </a:xfrm>
        </p:spPr>
        <p:txBody>
          <a:bodyPr>
            <a:normAutofit/>
          </a:bodyPr>
          <a:lstStyle>
            <a:lvl1pPr algn="r"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921369" y="6427177"/>
            <a:ext cx="2162908" cy="294299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pPr algn="ctr">
              <a:lnSpc>
                <a:spcPct val="70000"/>
              </a:lnSpc>
              <a:spcBef>
                <a:spcPts val="600"/>
              </a:spcBef>
              <a:spcAft>
                <a:spcPts val="200"/>
              </a:spcAft>
              <a:buClr>
                <a:schemeClr val="accent1">
                  <a:lumMod val="50000"/>
                </a:schemeClr>
              </a:buClr>
              <a:buSzPct val="100000"/>
            </a:pP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Georgia" panose="02040502050405020303" pitchFamily="18" charset="0"/>
                <a:cs typeface="Calibri Light"/>
              </a:rPr>
              <a:t>Internal</a:t>
            </a:r>
            <a:r>
              <a:rPr lang="en-US" sz="1600" baseline="0" dirty="0" smtClean="0">
                <a:solidFill>
                  <a:schemeClr val="accent4">
                    <a:lumMod val="50000"/>
                  </a:schemeClr>
                </a:solidFill>
                <a:latin typeface="Georgia" panose="02040502050405020303" pitchFamily="18" charset="0"/>
                <a:cs typeface="Calibri Light"/>
              </a:rPr>
              <a:t> use only</a:t>
            </a:r>
            <a:endParaRPr lang="en-US" sz="1600" dirty="0" smtClean="0">
              <a:solidFill>
                <a:schemeClr val="accent4">
                  <a:lumMod val="50000"/>
                </a:schemeClr>
              </a:solidFill>
              <a:latin typeface="Georgia" panose="02040502050405020303" pitchFamily="18" charset="0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633111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oo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aphic_ArrowsOnly.ai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7" y="1845737"/>
            <a:ext cx="9144000" cy="4963297"/>
          </a:xfrm>
          <a:prstGeom prst="rect">
            <a:avLst/>
          </a:prstGeom>
        </p:spPr>
      </p:pic>
      <p:pic>
        <p:nvPicPr>
          <p:cNvPr id="2" name="Picture 1" descr="CA Logo.ai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570" y="58502"/>
            <a:ext cx="1892300" cy="866548"/>
          </a:xfrm>
          <a:prstGeom prst="rect">
            <a:avLst/>
          </a:prstGeom>
        </p:spPr>
      </p:pic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11AF-6F6F-0643-B4DB-D5DDF114BF9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hape 42"/>
          <p:cNvSpPr txBox="1">
            <a:spLocks/>
          </p:cNvSpPr>
          <p:nvPr userDrawn="1"/>
        </p:nvSpPr>
        <p:spPr>
          <a:xfrm>
            <a:off x="598130" y="1318085"/>
            <a:ext cx="8824452" cy="770907"/>
          </a:xfrm>
          <a:prstGeom prst="rect">
            <a:avLst/>
          </a:prstGeom>
        </p:spPr>
        <p:txBody>
          <a:bodyPr/>
          <a:lstStyle>
            <a:lvl1pPr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1pPr>
            <a:lvl2pPr indent="228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2pPr>
            <a:lvl3pPr indent="457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3pPr>
            <a:lvl4pPr indent="685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4pPr>
            <a:lvl5pPr indent="9144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5pPr>
            <a:lvl6pPr indent="11430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6pPr>
            <a:lvl7pPr indent="1371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7pPr>
            <a:lvl8pPr indent="1600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8pPr>
            <a:lvl9pPr indent="1828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9pPr>
          </a:lstStyle>
          <a:p>
            <a:pPr algn="l">
              <a:defRPr sz="1800">
                <a:solidFill>
                  <a:srgbClr val="000000"/>
                </a:solidFill>
              </a:defRPr>
            </a:pPr>
            <a:endParaRPr lang="en-US" sz="2600" spc="40" dirty="0">
              <a:solidFill>
                <a:schemeClr val="accent1"/>
              </a:solidFill>
              <a:latin typeface="Georgia"/>
              <a:cs typeface="Georgia"/>
            </a:endParaRPr>
          </a:p>
        </p:txBody>
      </p:sp>
      <p:sp>
        <p:nvSpPr>
          <p:cNvPr id="10" name="Shape 42"/>
          <p:cNvSpPr txBox="1">
            <a:spLocks/>
          </p:cNvSpPr>
          <p:nvPr userDrawn="1"/>
        </p:nvSpPr>
        <p:spPr>
          <a:xfrm>
            <a:off x="598130" y="2502292"/>
            <a:ext cx="7352271" cy="2332488"/>
          </a:xfrm>
          <a:prstGeom prst="rect">
            <a:avLst/>
          </a:prstGeom>
        </p:spPr>
        <p:txBody>
          <a:bodyPr/>
          <a:lstStyle>
            <a:lvl1pPr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1pPr>
            <a:lvl2pPr indent="228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2pPr>
            <a:lvl3pPr indent="457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3pPr>
            <a:lvl4pPr indent="685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4pPr>
            <a:lvl5pPr indent="9144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5pPr>
            <a:lvl6pPr indent="11430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6pPr>
            <a:lvl7pPr indent="1371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7pPr>
            <a:lvl8pPr indent="1600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8pPr>
            <a:lvl9pPr indent="1828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9pPr>
          </a:lstStyle>
          <a:p>
            <a:pPr marL="0" indent="0" algn="l">
              <a:lnSpc>
                <a:spcPct val="80000"/>
              </a:lnSpc>
              <a:buSzPct val="80000"/>
              <a:buNone/>
              <a:defRPr sz="1800">
                <a:solidFill>
                  <a:srgbClr val="000000"/>
                </a:solidFill>
              </a:defRPr>
            </a:pPr>
            <a:endParaRPr lang="en-US" sz="1600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  <a:cs typeface="Calibri Ligh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65125"/>
            <a:ext cx="8134350" cy="704497"/>
          </a:xfrm>
        </p:spPr>
        <p:txBody>
          <a:bodyPr/>
          <a:lstStyle>
            <a:lvl1pPr>
              <a:defRPr sz="2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81001" y="1231673"/>
            <a:ext cx="8305800" cy="5002322"/>
          </a:xfrm>
        </p:spPr>
        <p:txBody>
          <a:bodyPr>
            <a:noAutofit/>
          </a:bodyPr>
          <a:lstStyle>
            <a:lvl2pPr marL="342900" indent="-228600">
              <a:spcBef>
                <a:spcPts val="600"/>
              </a:spcBef>
              <a:spcAft>
                <a:spcPts val="200"/>
              </a:spcAft>
              <a:defRPr/>
            </a:lvl2pPr>
            <a:lvl3pPr marL="571500" indent="-171450">
              <a:spcBef>
                <a:spcPts val="600"/>
              </a:spcBef>
              <a:spcAft>
                <a:spcPts val="200"/>
              </a:spcAft>
              <a:defRPr/>
            </a:lvl3pPr>
            <a:lvl4pPr marL="800100" indent="-171450">
              <a:spcBef>
                <a:spcPts val="600"/>
              </a:spcBef>
              <a:spcAft>
                <a:spcPts val="200"/>
              </a:spcAft>
              <a:defRPr sz="1200"/>
            </a:lvl4pPr>
            <a:lvl5pPr>
              <a:spcBef>
                <a:spcPts val="600"/>
              </a:spcBef>
              <a:spcAft>
                <a:spcPts val="200"/>
              </a:spcAft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 flipH="1">
            <a:off x="381000" y="1069622"/>
            <a:ext cx="8210550" cy="0"/>
          </a:xfrm>
          <a:prstGeom prst="line">
            <a:avLst/>
          </a:prstGeom>
          <a:ln w="3175" cmpd="sng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3921369" y="6427177"/>
            <a:ext cx="2162908" cy="294299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pPr algn="ctr">
              <a:lnSpc>
                <a:spcPct val="70000"/>
              </a:lnSpc>
              <a:spcBef>
                <a:spcPts val="600"/>
              </a:spcBef>
              <a:spcAft>
                <a:spcPts val="200"/>
              </a:spcAft>
              <a:buClr>
                <a:schemeClr val="accent1">
                  <a:lumMod val="50000"/>
                </a:schemeClr>
              </a:buClr>
              <a:buSzPct val="100000"/>
            </a:pP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Georgia" panose="02040502050405020303" pitchFamily="18" charset="0"/>
                <a:cs typeface="Calibri Light"/>
              </a:rPr>
              <a:t>Internal</a:t>
            </a:r>
            <a:r>
              <a:rPr lang="en-US" sz="1600" baseline="0" dirty="0" smtClean="0">
                <a:solidFill>
                  <a:schemeClr val="accent4">
                    <a:lumMod val="50000"/>
                  </a:schemeClr>
                </a:solidFill>
                <a:latin typeface="Georgia" panose="02040502050405020303" pitchFamily="18" charset="0"/>
                <a:cs typeface="Calibri Light"/>
              </a:rPr>
              <a:t> use only</a:t>
            </a:r>
            <a:endParaRPr lang="en-US" sz="1600" dirty="0" smtClean="0">
              <a:solidFill>
                <a:schemeClr val="accent4">
                  <a:lumMod val="50000"/>
                </a:schemeClr>
              </a:solidFill>
              <a:latin typeface="Georgia" panose="02040502050405020303" pitchFamily="18" charset="0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24676498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672" userDrawn="1">
          <p15:clr>
            <a:srgbClr val="FBAE40"/>
          </p15:clr>
        </p15:guide>
        <p15:guide id="2" pos="2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11AF-6F6F-0643-B4DB-D5DDF114BF9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 flipH="1">
            <a:off x="381000" y="1069622"/>
            <a:ext cx="8210550" cy="0"/>
          </a:xfrm>
          <a:prstGeom prst="line">
            <a:avLst/>
          </a:prstGeom>
          <a:ln w="3175" cmpd="sng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71475" y="1166988"/>
            <a:ext cx="3762375" cy="2543175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057775" y="3710076"/>
            <a:ext cx="3876675" cy="2646362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3921369" y="6427177"/>
            <a:ext cx="2162908" cy="294299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pPr algn="ctr">
              <a:lnSpc>
                <a:spcPct val="70000"/>
              </a:lnSpc>
              <a:spcBef>
                <a:spcPts val="600"/>
              </a:spcBef>
              <a:spcAft>
                <a:spcPts val="200"/>
              </a:spcAft>
              <a:buClr>
                <a:schemeClr val="accent1">
                  <a:lumMod val="50000"/>
                </a:schemeClr>
              </a:buClr>
              <a:buSzPct val="100000"/>
            </a:pP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Georgia" panose="02040502050405020303" pitchFamily="18" charset="0"/>
                <a:cs typeface="Calibri Light"/>
              </a:rPr>
              <a:t>Internal</a:t>
            </a:r>
            <a:r>
              <a:rPr lang="en-US" sz="1600" baseline="0" dirty="0" smtClean="0">
                <a:solidFill>
                  <a:schemeClr val="accent4">
                    <a:lumMod val="50000"/>
                  </a:schemeClr>
                </a:solidFill>
                <a:latin typeface="Georgia" panose="02040502050405020303" pitchFamily="18" charset="0"/>
                <a:cs typeface="Calibri Light"/>
              </a:rPr>
              <a:t> use only</a:t>
            </a:r>
            <a:endParaRPr lang="en-US" sz="1600" dirty="0" smtClean="0">
              <a:solidFill>
                <a:schemeClr val="accent4">
                  <a:lumMod val="50000"/>
                </a:schemeClr>
              </a:solidFill>
              <a:latin typeface="Georgia" panose="02040502050405020303" pitchFamily="18" charset="0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749412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00201"/>
            <a:ext cx="83058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fld id="{BA4111AF-6F6F-0643-B4DB-D5DDF114BF9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Placeholder 7"/>
          <p:cNvSpPr>
            <a:spLocks noGrp="1"/>
          </p:cNvSpPr>
          <p:nvPr>
            <p:ph type="title"/>
          </p:nvPr>
        </p:nvSpPr>
        <p:spPr>
          <a:xfrm>
            <a:off x="381000" y="365125"/>
            <a:ext cx="8305800" cy="7016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105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49" r:id="rId2"/>
    <p:sldLayoutId id="2147483660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189" rtl="0" eaLnBrk="1" latinLnBrk="0" hangingPunct="1">
        <a:spcBef>
          <a:spcPct val="0"/>
        </a:spcBef>
        <a:buNone/>
        <a:defRPr sz="2800" kern="1200">
          <a:solidFill>
            <a:srgbClr val="487D2F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0" indent="0" algn="l" defTabSz="457189" rtl="0" eaLnBrk="1" latinLnBrk="0" hangingPunct="1">
        <a:spcBef>
          <a:spcPts val="600"/>
        </a:spcBef>
        <a:spcAft>
          <a:spcPts val="200"/>
        </a:spcAft>
        <a:buFont typeface="Arial"/>
        <a:buNone/>
        <a:defRPr sz="1400" b="1" kern="1200" baseline="0">
          <a:solidFill>
            <a:schemeClr val="accent5">
              <a:lumMod val="75000"/>
            </a:schemeClr>
          </a:solidFill>
          <a:latin typeface="Georgia" panose="02040502050405020303" pitchFamily="18" charset="0"/>
          <a:ea typeface="+mn-ea"/>
          <a:cs typeface="+mn-cs"/>
        </a:defRPr>
      </a:lvl1pPr>
      <a:lvl2pPr marL="342900" indent="-228600" algn="l" defTabSz="457189" rtl="0" eaLnBrk="1" latinLnBrk="0" hangingPunct="1">
        <a:spcBef>
          <a:spcPts val="600"/>
        </a:spcBef>
        <a:spcAft>
          <a:spcPts val="200"/>
        </a:spcAft>
        <a:buClr>
          <a:schemeClr val="accent1">
            <a:lumMod val="75000"/>
          </a:schemeClr>
        </a:buClr>
        <a:buFont typeface="Georgia" panose="02040502050405020303" pitchFamily="18" charset="0"/>
        <a:buChar char="›"/>
        <a:defRPr sz="1200" kern="1200" baseline="0">
          <a:solidFill>
            <a:schemeClr val="accent5">
              <a:lumMod val="75000"/>
            </a:schemeClr>
          </a:solidFill>
          <a:latin typeface="Georgia" panose="02040502050405020303" pitchFamily="18" charset="0"/>
          <a:ea typeface="+mn-ea"/>
          <a:cs typeface="+mn-cs"/>
        </a:defRPr>
      </a:lvl2pPr>
      <a:lvl3pPr marL="571500" indent="-228600" algn="l" defTabSz="457189" rtl="0" eaLnBrk="1" latinLnBrk="0" hangingPunct="1">
        <a:spcBef>
          <a:spcPts val="600"/>
        </a:spcBef>
        <a:spcAft>
          <a:spcPts val="200"/>
        </a:spcAft>
        <a:buClr>
          <a:schemeClr val="accent1">
            <a:lumMod val="75000"/>
          </a:schemeClr>
        </a:buClr>
        <a:buFont typeface="Georgia" panose="02040502050405020303" pitchFamily="18" charset="0"/>
        <a:buChar char="›"/>
        <a:defRPr sz="1200" kern="1200" baseline="0">
          <a:solidFill>
            <a:schemeClr val="accent5">
              <a:lumMod val="75000"/>
            </a:schemeClr>
          </a:solidFill>
          <a:latin typeface="Georgia" panose="02040502050405020303" pitchFamily="18" charset="0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ct val="20000"/>
        </a:spcBef>
        <a:buFont typeface="Arial"/>
        <a:buChar char="–"/>
        <a:defRPr sz="1600" kern="1200" baseline="0">
          <a:solidFill>
            <a:schemeClr val="accent5">
              <a:lumMod val="75000"/>
            </a:schemeClr>
          </a:solidFill>
          <a:latin typeface="Georgia" panose="02040502050405020303" pitchFamily="18" charset="0"/>
          <a:ea typeface="+mn-ea"/>
          <a:cs typeface="+mn-cs"/>
        </a:defRPr>
      </a:lvl4pPr>
      <a:lvl5pPr marL="2057349" indent="-228594" algn="l" defTabSz="457189" rtl="0" eaLnBrk="1" latinLnBrk="0" hangingPunct="1">
        <a:spcBef>
          <a:spcPct val="20000"/>
        </a:spcBef>
        <a:buFont typeface="Arial"/>
        <a:buChar char="»"/>
        <a:defRPr sz="1600" kern="1200" baseline="0">
          <a:solidFill>
            <a:schemeClr val="accent5">
              <a:lumMod val="75000"/>
            </a:schemeClr>
          </a:solidFill>
          <a:latin typeface="Georgia" panose="02040502050405020303" pitchFamily="18" charset="0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72" userDrawn="1">
          <p15:clr>
            <a:srgbClr val="F26B43"/>
          </p15:clr>
        </p15:guide>
        <p15:guide id="2" pos="2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11AF-6F6F-0643-B4DB-D5DDF114BF9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Recommending selling MMM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  <a:buClr>
                <a:schemeClr val="accent1">
                  <a:lumMod val="50000"/>
                </a:schemeClr>
              </a:buClr>
              <a:buSzPct val="100000"/>
              <a:buFont typeface="+mj-lt"/>
              <a:buAutoNum type="arabicPeriod"/>
            </a:pPr>
            <a:r>
              <a:rPr lang="en-US" sz="1600" b="0" dirty="0" smtClean="0">
                <a:solidFill>
                  <a:schemeClr val="accent4">
                    <a:lumMod val="50000"/>
                  </a:schemeClr>
                </a:solidFill>
                <a:cs typeface="Calibri Light"/>
              </a:rPr>
              <a:t> </a:t>
            </a:r>
            <a:r>
              <a:rPr lang="en-US" sz="1600" b="0" dirty="0" smtClean="0"/>
              <a:t>Very disappointing </a:t>
            </a:r>
            <a:r>
              <a:rPr lang="en-US" sz="1600" b="0" dirty="0"/>
              <a:t>1Q19 earnings, despite lowered expectations </a:t>
            </a:r>
            <a:endParaRPr lang="en-US" sz="1600" b="0" dirty="0" smtClean="0"/>
          </a:p>
          <a:p>
            <a:pPr marL="342900" indent="-342900">
              <a:lnSpc>
                <a:spcPct val="150000"/>
              </a:lnSpc>
              <a:buClr>
                <a:schemeClr val="accent1">
                  <a:lumMod val="50000"/>
                </a:schemeClr>
              </a:buClr>
              <a:buSzPct val="100000"/>
              <a:buFont typeface="+mj-lt"/>
              <a:buAutoNum type="arabicPeriod"/>
            </a:pPr>
            <a:r>
              <a:rPr lang="en-US" sz="1600" b="0" dirty="0" smtClean="0"/>
              <a:t>While </a:t>
            </a:r>
            <a:r>
              <a:rPr lang="en-US" sz="1600" b="0" dirty="0"/>
              <a:t>we had hoped for a recovery in 2019, this will most likely not materialize as the CEO </a:t>
            </a:r>
            <a:r>
              <a:rPr lang="en-US" sz="1600" dirty="0"/>
              <a:t>reduced guidance once more </a:t>
            </a:r>
            <a:endParaRPr lang="en-US" sz="1600" dirty="0" smtClean="0"/>
          </a:p>
          <a:p>
            <a:pPr marL="342900" indent="-342900">
              <a:lnSpc>
                <a:spcPct val="150000"/>
              </a:lnSpc>
              <a:buClr>
                <a:schemeClr val="accent1">
                  <a:lumMod val="50000"/>
                </a:schemeClr>
              </a:buClr>
              <a:buSzPct val="100000"/>
              <a:buFont typeface="+mj-lt"/>
              <a:buAutoNum type="arabicPeriod"/>
            </a:pPr>
            <a:r>
              <a:rPr lang="en-US" sz="1600" b="0" dirty="0" smtClean="0"/>
              <a:t>This </a:t>
            </a:r>
            <a:r>
              <a:rPr lang="en-US" sz="1600" b="0" dirty="0"/>
              <a:t>quarter showed </a:t>
            </a:r>
            <a:r>
              <a:rPr lang="en-US" sz="1600" dirty="0"/>
              <a:t>weakness across the board</a:t>
            </a:r>
            <a:r>
              <a:rPr lang="en-US" sz="1600" b="0" dirty="0"/>
              <a:t>, destabilizing MMM investment thesis of being a diversified industrial </a:t>
            </a:r>
            <a:r>
              <a:rPr lang="en-US" sz="1600" b="0" dirty="0" smtClean="0"/>
              <a:t>player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50000"/>
                </a:schemeClr>
              </a:buClr>
              <a:buSzPct val="100000"/>
              <a:buFont typeface="+mj-lt"/>
              <a:buAutoNum type="arabicPeriod"/>
            </a:pPr>
            <a:r>
              <a:rPr lang="en-US" sz="1600" b="0" dirty="0" smtClean="0"/>
              <a:t>MMM </a:t>
            </a:r>
            <a:r>
              <a:rPr lang="en-US" sz="1600" b="0" dirty="0"/>
              <a:t>is embarking on a </a:t>
            </a:r>
            <a:r>
              <a:rPr lang="en-US" sz="1600" dirty="0"/>
              <a:t>restructuring plan</a:t>
            </a:r>
            <a:r>
              <a:rPr lang="en-US" sz="1600" b="0" dirty="0"/>
              <a:t>, which we </a:t>
            </a:r>
            <a:r>
              <a:rPr lang="en-US" sz="1600" b="0" dirty="0" smtClean="0"/>
              <a:t>think is a sign of struggle at </a:t>
            </a:r>
            <a:r>
              <a:rPr lang="en-US" sz="1600" b="0" dirty="0"/>
              <a:t>this stage of the economic </a:t>
            </a:r>
            <a:r>
              <a:rPr lang="en-US" sz="1600" b="0" dirty="0" smtClean="0"/>
              <a:t>cycle 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50000"/>
                </a:schemeClr>
              </a:buClr>
              <a:buSzPct val="100000"/>
              <a:buFont typeface="+mj-lt"/>
              <a:buAutoNum type="arabicPeriod"/>
            </a:pPr>
            <a:r>
              <a:rPr lang="en-US" sz="1600" b="0" dirty="0" smtClean="0"/>
              <a:t>The </a:t>
            </a:r>
            <a:r>
              <a:rPr lang="en-US" sz="1600" dirty="0"/>
              <a:t>litigation charges </a:t>
            </a:r>
            <a:r>
              <a:rPr lang="en-US" sz="1600" b="0" dirty="0"/>
              <a:t>are not surprising but put some additional pressure on the story going </a:t>
            </a:r>
            <a:r>
              <a:rPr lang="en-US" sz="1600" b="0" dirty="0" smtClean="0"/>
              <a:t>forward</a:t>
            </a:r>
            <a:endParaRPr lang="en-US" sz="1600" b="0" dirty="0"/>
          </a:p>
          <a:p>
            <a:pPr marL="342900" indent="-342900">
              <a:lnSpc>
                <a:spcPct val="150000"/>
              </a:lnSpc>
              <a:buClr>
                <a:schemeClr val="accent1">
                  <a:lumMod val="50000"/>
                </a:schemeClr>
              </a:buClr>
              <a:buSzPct val="100000"/>
              <a:buFont typeface="+mj-lt"/>
              <a:buAutoNum type="arabicPeriod"/>
            </a:pPr>
            <a:endParaRPr lang="en-US" sz="1600" dirty="0">
              <a:solidFill>
                <a:schemeClr val="accent4">
                  <a:lumMod val="50000"/>
                </a:schemeClr>
              </a:solidFill>
              <a:cs typeface="Calibri Ligh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30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11AF-6F6F-0643-B4DB-D5DDF114BF9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the investment thesis broken? Thesis point #1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Thesis </a:t>
            </a:r>
            <a:r>
              <a:rPr lang="en-US" dirty="0" smtClean="0"/>
              <a:t>#</a:t>
            </a:r>
            <a:r>
              <a:rPr lang="en-US" dirty="0"/>
              <a:t>1: diversified industrial company offers various sources of revenue stream and thus some stability:</a:t>
            </a:r>
          </a:p>
          <a:p>
            <a:endParaRPr lang="en-US" dirty="0" smtClean="0"/>
          </a:p>
          <a:p>
            <a:r>
              <a:rPr lang="en-US" b="0" dirty="0" smtClean="0"/>
              <a:t>We </a:t>
            </a:r>
            <a:r>
              <a:rPr lang="en-US" b="0" dirty="0"/>
              <a:t>are surprised by the extent of the revenue and earnings miss </a:t>
            </a:r>
            <a:r>
              <a:rPr lang="en-US" dirty="0" smtClean="0"/>
              <a:t>across segments </a:t>
            </a:r>
            <a:r>
              <a:rPr lang="en-US" b="0" dirty="0" smtClean="0"/>
              <a:t>at </a:t>
            </a:r>
            <a:r>
              <a:rPr lang="en-US" b="0" dirty="0"/>
              <a:t>this point of the macro </a:t>
            </a:r>
            <a:r>
              <a:rPr lang="en-US" b="0" dirty="0" smtClean="0"/>
              <a:t>cycle</a:t>
            </a:r>
          </a:p>
          <a:p>
            <a:r>
              <a:rPr lang="en-US" b="0" dirty="0" smtClean="0"/>
              <a:t>The </a:t>
            </a:r>
            <a:r>
              <a:rPr lang="en-US" b="0" dirty="0" smtClean="0"/>
              <a:t>management team admitted to </a:t>
            </a:r>
            <a:r>
              <a:rPr lang="en-US" dirty="0"/>
              <a:t>operating </a:t>
            </a:r>
            <a:r>
              <a:rPr lang="en-US" dirty="0" smtClean="0"/>
              <a:t>deficiencies </a:t>
            </a:r>
            <a:r>
              <a:rPr lang="en-US" b="0" dirty="0" smtClean="0"/>
              <a:t>in responding to a slow down</a:t>
            </a:r>
            <a:endParaRPr lang="en-US" b="0" dirty="0"/>
          </a:p>
          <a:p>
            <a:r>
              <a:rPr lang="en-US" b="0" dirty="0" smtClean="0"/>
              <a:t>Additional destocking possible: negative </a:t>
            </a:r>
            <a:r>
              <a:rPr lang="en-US" b="0" dirty="0"/>
              <a:t>comments on </a:t>
            </a:r>
            <a:r>
              <a:rPr lang="en-US" b="0" dirty="0" smtClean="0"/>
              <a:t>inventory during the call:</a:t>
            </a:r>
            <a:endParaRPr lang="en-US" b="0" dirty="0" smtClean="0"/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300" b="0" dirty="0" smtClean="0"/>
              <a:t>Grainger </a:t>
            </a:r>
            <a:r>
              <a:rPr lang="en-US" sz="1300" b="0" dirty="0" smtClean="0"/>
              <a:t>and </a:t>
            </a:r>
            <a:r>
              <a:rPr lang="en-US" sz="1300" b="0" dirty="0"/>
              <a:t>MSC Industrial Direct Co. </a:t>
            </a:r>
            <a:r>
              <a:rPr lang="en-US" sz="1300" b="0" dirty="0" smtClean="0"/>
              <a:t>have </a:t>
            </a:r>
            <a:r>
              <a:rPr lang="en-US" sz="1300" b="0" dirty="0"/>
              <a:t>warned of moderating </a:t>
            </a:r>
            <a:r>
              <a:rPr lang="en-US" sz="1300" b="0" dirty="0" smtClean="0"/>
              <a:t>demand </a:t>
            </a:r>
            <a:endParaRPr lang="en-US" sz="1300" b="0" dirty="0"/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300" b="0" dirty="0" smtClean="0"/>
              <a:t>Honeywell </a:t>
            </a:r>
            <a:r>
              <a:rPr lang="en-US" sz="1300" b="0" dirty="0"/>
              <a:t>CEO </a:t>
            </a:r>
            <a:r>
              <a:rPr lang="en-US" sz="1300" b="0" dirty="0" smtClean="0"/>
              <a:t>is being more cautious </a:t>
            </a:r>
            <a:r>
              <a:rPr lang="en-US" sz="1300" b="0" dirty="0"/>
              <a:t>in its guidance: “We don’t see any signs of problems, but we’re planning cautiously for the second half because short cycle can turn very, very quickly</a:t>
            </a:r>
            <a:r>
              <a:rPr lang="en-US" sz="1300" b="0" dirty="0" smtClean="0"/>
              <a:t>”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300" dirty="0"/>
              <a:t>Meanwhile MMM is guiding to improvement in 2H</a:t>
            </a:r>
            <a:endParaRPr lang="en-US" sz="1300" b="0" dirty="0"/>
          </a:p>
        </p:txBody>
      </p:sp>
    </p:spTree>
    <p:extLst>
      <p:ext uri="{BB962C8B-B14F-4D97-AF65-F5344CB8AC3E}">
        <p14:creationId xmlns:p14="http://schemas.microsoft.com/office/powerpoint/2010/main" val="2496328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11AF-6F6F-0643-B4DB-D5DDF114BF9E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9104" y="1495666"/>
            <a:ext cx="3096230" cy="448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596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11AF-6F6F-0643-B4DB-D5DDF114BF9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Thesis point #2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Thesis </a:t>
            </a:r>
            <a:r>
              <a:rPr lang="en-US" dirty="0" smtClean="0"/>
              <a:t>#</a:t>
            </a:r>
            <a:r>
              <a:rPr lang="en-US" dirty="0"/>
              <a:t>2: Margin story from scale and international expansion: </a:t>
            </a:r>
          </a:p>
          <a:p>
            <a:endParaRPr lang="en-US" b="0" dirty="0" smtClean="0"/>
          </a:p>
          <a:p>
            <a:r>
              <a:rPr lang="en-US" b="0" dirty="0" smtClean="0"/>
              <a:t>Its </a:t>
            </a:r>
            <a:r>
              <a:rPr lang="en-US" b="0" dirty="0"/>
              <a:t>operating margins contracted in </a:t>
            </a:r>
            <a:r>
              <a:rPr lang="en-US" dirty="0"/>
              <a:t>every segments </a:t>
            </a:r>
            <a:r>
              <a:rPr lang="en-US" b="0" dirty="0"/>
              <a:t>(ex-consumers that saw a 30bps expansion</a:t>
            </a:r>
            <a:r>
              <a:rPr lang="en-US" b="0" dirty="0" smtClean="0"/>
              <a:t>)</a:t>
            </a:r>
          </a:p>
          <a:p>
            <a:pPr lvl="1"/>
            <a:r>
              <a:rPr lang="en-US" b="0" dirty="0" smtClean="0"/>
              <a:t>While </a:t>
            </a:r>
            <a:r>
              <a:rPr lang="en-US" b="0" dirty="0"/>
              <a:t>margin contraction in itself is not a reason to sell a stock, we think the underlying reasons for it is more </a:t>
            </a:r>
            <a:r>
              <a:rPr lang="en-US" b="0" dirty="0" smtClean="0"/>
              <a:t>concerning</a:t>
            </a:r>
          </a:p>
          <a:p>
            <a:pPr lvl="1"/>
            <a:r>
              <a:rPr lang="en-US" dirty="0"/>
              <a:t>D</a:t>
            </a:r>
            <a:r>
              <a:rPr lang="en-US" b="0" dirty="0" smtClean="0"/>
              <a:t>elayed </a:t>
            </a:r>
            <a:r>
              <a:rPr lang="en-US" b="0" dirty="0"/>
              <a:t>reaction to the slow </a:t>
            </a:r>
            <a:r>
              <a:rPr lang="en-US" b="0" dirty="0" smtClean="0"/>
              <a:t>down shows operating deficiencies</a:t>
            </a:r>
            <a:endParaRPr lang="en-US" b="0" dirty="0"/>
          </a:p>
          <a:p>
            <a:endParaRPr lang="en-US" b="0" dirty="0" smtClean="0"/>
          </a:p>
          <a:p>
            <a:r>
              <a:rPr lang="en-US" b="0" dirty="0" smtClean="0"/>
              <a:t>Restructuring as a solution to their problem? </a:t>
            </a:r>
            <a:endParaRPr lang="en-US" b="0" dirty="0" smtClean="0"/>
          </a:p>
          <a:p>
            <a:pPr lvl="1"/>
            <a:r>
              <a:rPr lang="en-US" b="0" dirty="0" smtClean="0"/>
              <a:t>2,000 </a:t>
            </a:r>
            <a:r>
              <a:rPr lang="en-US" b="0" dirty="0"/>
              <a:t>jobs cut. </a:t>
            </a:r>
          </a:p>
          <a:p>
            <a:pPr lvl="1"/>
            <a:r>
              <a:rPr lang="en-US" b="0" dirty="0" smtClean="0"/>
              <a:t>Cost-cutting action </a:t>
            </a:r>
            <a:r>
              <a:rPr lang="en-US" b="0" dirty="0"/>
              <a:t>should generate $100 million in savings in 2H but likely won't be enough to stabilize total 2019 margins.  </a:t>
            </a:r>
            <a:endParaRPr lang="en-US" b="0" dirty="0" smtClean="0"/>
          </a:p>
          <a:p>
            <a:pPr lvl="1"/>
            <a:r>
              <a:rPr lang="en-US" b="0" dirty="0" smtClean="0"/>
              <a:t>Could boosts margins in 2020  </a:t>
            </a:r>
            <a:r>
              <a:rPr lang="en-US" b="0" dirty="0"/>
              <a:t>by 75-100 bps </a:t>
            </a:r>
            <a:r>
              <a:rPr lang="en-US" b="0" dirty="0" smtClean="0"/>
              <a:t>(BUT as </a:t>
            </a:r>
            <a:r>
              <a:rPr lang="en-US" b="0" dirty="0"/>
              <a:t>part of their 200-300bps margin expansion plan highlighted in November, not in addition to it</a:t>
            </a:r>
            <a:r>
              <a:rPr lang="en-US" b="0" dirty="0" smtClean="0"/>
              <a:t>)</a:t>
            </a:r>
          </a:p>
          <a:p>
            <a:endParaRPr lang="en-US" b="0" dirty="0" smtClean="0"/>
          </a:p>
          <a:p>
            <a:r>
              <a:rPr lang="en-US" b="0" dirty="0" smtClean="0"/>
              <a:t>While </a:t>
            </a:r>
            <a:r>
              <a:rPr lang="en-US" b="0" dirty="0"/>
              <a:t>the cost cutting is necessary when a business runs into setbacks, we are worried taking such actions in today’s macro environment (aka late </a:t>
            </a:r>
            <a:r>
              <a:rPr lang="en-US" b="0" dirty="0" smtClean="0"/>
              <a:t>cycle) </a:t>
            </a:r>
            <a:r>
              <a:rPr lang="en-US" dirty="0"/>
              <a:t>could limit future levers </a:t>
            </a:r>
            <a:r>
              <a:rPr lang="en-US" b="0" dirty="0"/>
              <a:t>in the event of a global recession near </a:t>
            </a:r>
            <a:r>
              <a:rPr lang="en-US" b="0" dirty="0" smtClean="0"/>
              <a:t>term</a:t>
            </a:r>
            <a:endParaRPr lang="en-US" b="0" dirty="0"/>
          </a:p>
          <a:p>
            <a:r>
              <a:rPr lang="en-US" b="0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596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11AF-6F6F-0643-B4DB-D5DDF114BF9E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2050" name="Picture 2" descr="image0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595" y="1611141"/>
            <a:ext cx="7402717" cy="4070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2152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11AF-6F6F-0643-B4DB-D5DDF114BF9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Thesis point #3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Thesis </a:t>
            </a:r>
            <a:r>
              <a:rPr lang="en-US" dirty="0" smtClean="0"/>
              <a:t>#</a:t>
            </a:r>
            <a:r>
              <a:rPr lang="en-US" dirty="0"/>
              <a:t>3: high </a:t>
            </a:r>
            <a:r>
              <a:rPr lang="en-US" dirty="0" smtClean="0"/>
              <a:t>ROIC</a:t>
            </a:r>
            <a:endParaRPr lang="en-US" dirty="0"/>
          </a:p>
          <a:p>
            <a:endParaRPr lang="en-US" dirty="0" smtClean="0"/>
          </a:p>
          <a:p>
            <a:r>
              <a:rPr lang="en-US" b="0" dirty="0"/>
              <a:t>ROIC guidance was cut from 22%-25% previously guided to 20%-22</a:t>
            </a:r>
            <a:r>
              <a:rPr lang="en-US" b="0" dirty="0" smtClean="0"/>
              <a:t>%</a:t>
            </a:r>
          </a:p>
          <a:p>
            <a:r>
              <a:rPr lang="en-US" b="0" dirty="0" smtClean="0"/>
              <a:t>The new </a:t>
            </a:r>
            <a:r>
              <a:rPr lang="en-US" b="0" dirty="0"/>
              <a:t>mid-point </a:t>
            </a:r>
            <a:r>
              <a:rPr lang="en-US" b="0" dirty="0" smtClean="0"/>
              <a:t>is below </a:t>
            </a:r>
            <a:r>
              <a:rPr lang="en-US" b="0" dirty="0"/>
              <a:t>2018 results of 22%</a:t>
            </a:r>
          </a:p>
          <a:p>
            <a:endParaRPr lang="en-US" b="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414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11AF-6F6F-0643-B4DB-D5DDF114BF9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Thesis point #4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Thesis </a:t>
            </a:r>
            <a:r>
              <a:rPr lang="en-US" dirty="0" smtClean="0"/>
              <a:t>#</a:t>
            </a:r>
            <a:r>
              <a:rPr lang="en-US" dirty="0"/>
              <a:t>4: good capital </a:t>
            </a:r>
            <a:r>
              <a:rPr lang="en-US" dirty="0" smtClean="0"/>
              <a:t>allocator</a:t>
            </a:r>
          </a:p>
          <a:p>
            <a:endParaRPr lang="en-US" dirty="0"/>
          </a:p>
          <a:p>
            <a:r>
              <a:rPr lang="en-US" b="0" dirty="0"/>
              <a:t>Liabilities are beginning to </a:t>
            </a:r>
            <a:r>
              <a:rPr lang="en-US" b="0" dirty="0" smtClean="0"/>
              <a:t>compound</a:t>
            </a:r>
          </a:p>
          <a:p>
            <a:pPr lvl="1"/>
            <a:r>
              <a:rPr lang="en-US" b="0" dirty="0" smtClean="0"/>
              <a:t>Debt </a:t>
            </a:r>
            <a:r>
              <a:rPr lang="en-US" b="0" dirty="0"/>
              <a:t>has been a key lever to EPS growth </a:t>
            </a:r>
            <a:r>
              <a:rPr lang="en-US" b="0" dirty="0" smtClean="0"/>
              <a:t>(through share </a:t>
            </a:r>
            <a:r>
              <a:rPr lang="en-US" b="0" dirty="0"/>
              <a:t>buybacks) for a long time (~3% annually)</a:t>
            </a:r>
          </a:p>
          <a:p>
            <a:endParaRPr lang="en-US" b="0" dirty="0" smtClean="0"/>
          </a:p>
          <a:p>
            <a:r>
              <a:rPr lang="en-US" b="0" dirty="0" smtClean="0"/>
              <a:t>Cash </a:t>
            </a:r>
            <a:r>
              <a:rPr lang="en-US" b="0" dirty="0"/>
              <a:t>flow concerns: FCF conversion </a:t>
            </a:r>
            <a:r>
              <a:rPr lang="en-US" b="0" dirty="0" smtClean="0"/>
              <a:t>reaffirmed </a:t>
            </a:r>
            <a:r>
              <a:rPr lang="en-US" b="0" dirty="0"/>
              <a:t>but it’s on lower capex spend, which means underlying CFO is declining vs. prior </a:t>
            </a:r>
            <a:r>
              <a:rPr lang="en-US" b="0" dirty="0" smtClean="0"/>
              <a:t>expectations </a:t>
            </a:r>
            <a:r>
              <a:rPr lang="en-US" b="0" dirty="0" smtClean="0">
                <a:sym typeface="Wingdings" panose="05000000000000000000" pitchFamily="2" charset="2"/>
              </a:rPr>
              <a:t> t</a:t>
            </a:r>
            <a:r>
              <a:rPr lang="en-US" b="0" dirty="0" smtClean="0"/>
              <a:t>his </a:t>
            </a:r>
            <a:r>
              <a:rPr lang="en-US" b="0" dirty="0"/>
              <a:t>could constrain MMM capital </a:t>
            </a:r>
            <a:r>
              <a:rPr lang="en-US" b="0" dirty="0" smtClean="0"/>
              <a:t>deployment</a:t>
            </a:r>
          </a:p>
          <a:p>
            <a:endParaRPr lang="en-US" b="0" dirty="0" smtClean="0"/>
          </a:p>
          <a:p>
            <a:r>
              <a:rPr lang="en-US" b="0" dirty="0" smtClean="0"/>
              <a:t>Litigation risks: could </a:t>
            </a:r>
            <a:r>
              <a:rPr lang="en-US" b="0" dirty="0"/>
              <a:t>pressure </a:t>
            </a:r>
            <a:r>
              <a:rPr lang="en-US" b="0" dirty="0" smtClean="0"/>
              <a:t>cash and constrain capital as well</a:t>
            </a:r>
            <a:endParaRPr lang="en-US" b="0" dirty="0"/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290547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11AF-6F6F-0643-B4DB-D5DDF114BF9E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3074" name="Picture 4" descr="image0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37" y="1306341"/>
            <a:ext cx="8213703" cy="457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6777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11AF-6F6F-0643-B4DB-D5DDF114BF9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Valuation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937" y="1238250"/>
            <a:ext cx="8620125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981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RESWOOD MASTE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87D2F"/>
      </a:accent1>
      <a:accent2>
        <a:srgbClr val="ADCB28"/>
      </a:accent2>
      <a:accent3>
        <a:srgbClr val="333043"/>
      </a:accent3>
      <a:accent4>
        <a:srgbClr val="6A6A6A"/>
      </a:accent4>
      <a:accent5>
        <a:srgbClr val="848484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wrap="square" rtlCol="0">
        <a:noAutofit/>
      </a:bodyPr>
      <a:lstStyle>
        <a:defPPr algn="l">
          <a:lnSpc>
            <a:spcPct val="70000"/>
          </a:lnSpc>
          <a:spcBef>
            <a:spcPts val="600"/>
          </a:spcBef>
          <a:spcAft>
            <a:spcPts val="200"/>
          </a:spcAft>
          <a:buClr>
            <a:schemeClr val="accent1">
              <a:lumMod val="50000"/>
            </a:schemeClr>
          </a:buClr>
          <a:buSzPct val="100000"/>
          <a:defRPr sz="1600" dirty="0" smtClean="0">
            <a:solidFill>
              <a:schemeClr val="accent4">
                <a:lumMod val="50000"/>
              </a:schemeClr>
            </a:solidFill>
            <a:latin typeface="Georgia" panose="02040502050405020303" pitchFamily="18" charset="0"/>
            <a:cs typeface="Calibri Ligh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AB7C3DD4-0BAB-4187-AB0D-D62528DF1196}" vid="{C0705ABC-49CE-40E7-BDB5-49F5EA0AC14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Generic Pitch Book Template April 2016</Template>
  <TotalTime>7304</TotalTime>
  <Words>449</Words>
  <Application>Microsoft Office PowerPoint</Application>
  <PresentationFormat>On-screen Show (4:3)</PresentationFormat>
  <Paragraphs>54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Georgia</vt:lpstr>
      <vt:lpstr>Wingdings</vt:lpstr>
      <vt:lpstr>Office Theme</vt:lpstr>
      <vt:lpstr>Recommending selling MMM</vt:lpstr>
      <vt:lpstr>Is the investment thesis broken? Thesis point #1</vt:lpstr>
      <vt:lpstr>PowerPoint Presentation</vt:lpstr>
      <vt:lpstr>Thesis point #2</vt:lpstr>
      <vt:lpstr>PowerPoint Presentation</vt:lpstr>
      <vt:lpstr>Thesis point #3</vt:lpstr>
      <vt:lpstr>Thesis point #4</vt:lpstr>
      <vt:lpstr>PowerPoint Presentation</vt:lpstr>
      <vt:lpstr>Valuation</vt:lpstr>
    </vt:vector>
  </TitlesOfParts>
  <Company>External IT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Alyson Nickse</dc:creator>
  <cp:lastModifiedBy>Julie Praline</cp:lastModifiedBy>
  <cp:revision>191</cp:revision>
  <cp:lastPrinted>2019-02-25T16:26:19Z</cp:lastPrinted>
  <dcterms:created xsi:type="dcterms:W3CDTF">2016-04-14T18:06:49Z</dcterms:created>
  <dcterms:modified xsi:type="dcterms:W3CDTF">2019-04-30T12:20:19Z</dcterms:modified>
</cp:coreProperties>
</file>