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4" r:id="rId2"/>
    <p:sldId id="342" r:id="rId3"/>
    <p:sldId id="337" r:id="rId4"/>
    <p:sldId id="338" r:id="rId5"/>
    <p:sldId id="344" r:id="rId6"/>
    <p:sldId id="343" r:id="rId7"/>
    <p:sldId id="333" r:id="rId8"/>
    <p:sldId id="334" r:id="rId9"/>
    <p:sldId id="325" r:id="rId10"/>
    <p:sldId id="341" r:id="rId11"/>
    <p:sldId id="326" r:id="rId12"/>
    <p:sldId id="330" r:id="rId13"/>
    <p:sldId id="328" r:id="rId14"/>
    <p:sldId id="327" r:id="rId15"/>
    <p:sldId id="339" r:id="rId16"/>
    <p:sldId id="340" r:id="rId17"/>
    <p:sldId id="329" r:id="rId18"/>
    <p:sldId id="331" r:id="rId19"/>
  </p:sldIdLst>
  <p:sldSz cx="9144000" cy="6858000" type="screen4x3"/>
  <p:notesSz cx="7010400" cy="92964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487D2F"/>
    <a:srgbClr val="008000"/>
    <a:srgbClr val="6A6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6186" autoAdjust="0"/>
  </p:normalViewPr>
  <p:slideViewPr>
    <p:cSldViewPr snapToGrid="0">
      <p:cViewPr varScale="1">
        <p:scale>
          <a:sx n="116" d="100"/>
          <a:sy n="116" d="100"/>
        </p:scale>
        <p:origin x="1212" y="108"/>
      </p:cViewPr>
      <p:guideLst>
        <p:guide orient="horz" pos="6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22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D3942B00-0091-4282-8EF2-C2A3B3A7D1F1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3290999A-3CD9-4087-A6AB-F4915EF567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3755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11D1F14B-0ED0-4426-8B6E-A5019F5DA26F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7" rIns="91413" bIns="4570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73576"/>
            <a:ext cx="5607050" cy="3660775"/>
          </a:xfrm>
          <a:prstGeom prst="rect">
            <a:avLst/>
          </a:prstGeom>
        </p:spPr>
        <p:txBody>
          <a:bodyPr vert="horz" lIns="91413" tIns="45707" rIns="91413" bIns="4570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7"/>
            <a:ext cx="3038475" cy="46672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5352454F-B8C5-455B-A4DD-264417327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693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52454F-B8C5-455B-A4DD-2644173274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7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"/>
          <p:cNvSpPr txBox="1">
            <a:spLocks/>
          </p:cNvSpPr>
          <p:nvPr userDrawn="1"/>
        </p:nvSpPr>
        <p:spPr>
          <a:xfrm>
            <a:off x="-129552" y="5144196"/>
            <a:ext cx="8744959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r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rgbClr val="487D2F"/>
              </a:solidFill>
              <a:latin typeface="Georgia"/>
              <a:cs typeface="Georgia"/>
            </a:endParaRPr>
          </a:p>
        </p:txBody>
      </p:sp>
      <p:pic>
        <p:nvPicPr>
          <p:cNvPr id="5" name="Picture 4" descr="Graphic_TitlePag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1783"/>
            <a:ext cx="9144000" cy="2447925"/>
          </a:xfrm>
          <a:prstGeom prst="rect">
            <a:avLst/>
          </a:prstGeom>
        </p:spPr>
      </p:pic>
      <p:pic>
        <p:nvPicPr>
          <p:cNvPr id="6" name="Picture 5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15" y="1041401"/>
            <a:ext cx="3548271" cy="13335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543212" y="5654308"/>
            <a:ext cx="8065331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765" y="5056590"/>
            <a:ext cx="8111778" cy="597718"/>
          </a:xfrm>
        </p:spPr>
        <p:txBody>
          <a:bodyPr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921369" y="6427177"/>
            <a:ext cx="2162908" cy="29429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  <a:spcBef>
                <a:spcPts val="60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Internal</a:t>
            </a:r>
            <a:r>
              <a:rPr lang="en-US" sz="1600" baseline="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 use only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331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oo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_ArrowsOnly.ai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" y="1845737"/>
            <a:ext cx="9144000" cy="4963297"/>
          </a:xfrm>
          <a:prstGeom prst="rect">
            <a:avLst/>
          </a:prstGeom>
        </p:spPr>
      </p:pic>
      <p:pic>
        <p:nvPicPr>
          <p:cNvPr id="2" name="Picture 1" descr="CA 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70" y="58502"/>
            <a:ext cx="1892300" cy="866548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42"/>
          <p:cNvSpPr txBox="1">
            <a:spLocks/>
          </p:cNvSpPr>
          <p:nvPr userDrawn="1"/>
        </p:nvSpPr>
        <p:spPr>
          <a:xfrm>
            <a:off x="598130" y="1318085"/>
            <a:ext cx="8824452" cy="770907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algn="l">
              <a:defRPr sz="1800">
                <a:solidFill>
                  <a:srgbClr val="000000"/>
                </a:solidFill>
              </a:defRPr>
            </a:pPr>
            <a:endParaRPr lang="en-US" sz="2600" spc="4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10" name="Shape 42"/>
          <p:cNvSpPr txBox="1">
            <a:spLocks/>
          </p:cNvSpPr>
          <p:nvPr userDrawn="1"/>
        </p:nvSpPr>
        <p:spPr>
          <a:xfrm>
            <a:off x="598130" y="2502292"/>
            <a:ext cx="7352271" cy="2332488"/>
          </a:xfrm>
          <a:prstGeom prst="rect">
            <a:avLst/>
          </a:prstGeom>
        </p:spPr>
        <p:txBody>
          <a:bodyPr/>
          <a:lstStyle>
            <a:lvl1pPr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1pPr>
            <a:lvl2pPr indent="228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2pPr>
            <a:lvl3pPr indent="457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3pPr>
            <a:lvl4pPr indent="685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4pPr>
            <a:lvl5pPr indent="9144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5pPr>
            <a:lvl6pPr indent="11430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6pPr>
            <a:lvl7pPr indent="13716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7pPr>
            <a:lvl8pPr indent="16002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8pPr>
            <a:lvl9pPr indent="1828800" algn="ctr" defTabSz="825500">
              <a:defRPr sz="11200">
                <a:solidFill>
                  <a:srgbClr val="588D32"/>
                </a:solidFill>
                <a:latin typeface="+mn-lt"/>
                <a:ea typeface="+mn-ea"/>
                <a:cs typeface="+mn-cs"/>
                <a:sym typeface="Georgia"/>
              </a:defRPr>
            </a:lvl9pPr>
          </a:lstStyle>
          <a:p>
            <a:pPr marL="0" indent="0" algn="l">
              <a:lnSpc>
                <a:spcPct val="80000"/>
              </a:lnSpc>
              <a:buSzPct val="80000"/>
              <a:buNone/>
              <a:defRPr sz="1800">
                <a:solidFill>
                  <a:srgbClr val="000000"/>
                </a:solidFill>
              </a:defRPr>
            </a:pPr>
            <a:endParaRPr lang="en-US" sz="16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65125"/>
            <a:ext cx="8134350" cy="704497"/>
          </a:xfrm>
        </p:spPr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1001" y="1231673"/>
            <a:ext cx="8305800" cy="5002322"/>
          </a:xfrm>
        </p:spPr>
        <p:txBody>
          <a:bodyPr>
            <a:noAutofit/>
          </a:bodyPr>
          <a:lstStyle>
            <a:lvl2pPr marL="342900" indent="-228600">
              <a:spcBef>
                <a:spcPts val="600"/>
              </a:spcBef>
              <a:spcAft>
                <a:spcPts val="200"/>
              </a:spcAft>
              <a:defRPr/>
            </a:lvl2pPr>
            <a:lvl3pPr marL="571500" indent="-171450">
              <a:spcBef>
                <a:spcPts val="600"/>
              </a:spcBef>
              <a:spcAft>
                <a:spcPts val="200"/>
              </a:spcAft>
              <a:defRPr/>
            </a:lvl3pPr>
            <a:lvl4pPr marL="800100" indent="-171450">
              <a:spcBef>
                <a:spcPts val="600"/>
              </a:spcBef>
              <a:spcAft>
                <a:spcPts val="200"/>
              </a:spcAft>
              <a:defRPr sz="1200"/>
            </a:lvl4pPr>
            <a:lvl5pPr>
              <a:spcBef>
                <a:spcPts val="600"/>
              </a:spcBef>
              <a:spcAft>
                <a:spcPts val="2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81000" y="1069622"/>
            <a:ext cx="8210550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3921369" y="6427177"/>
            <a:ext cx="2162908" cy="29429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  <a:spcBef>
                <a:spcPts val="60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Internal</a:t>
            </a:r>
            <a:r>
              <a:rPr lang="en-US" sz="1600" baseline="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 use only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67649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72" userDrawn="1">
          <p15:clr>
            <a:srgbClr val="FBAE40"/>
          </p15:clr>
        </p15:guide>
        <p15:guide id="2" pos="2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381000" y="1069622"/>
            <a:ext cx="8210550" cy="0"/>
          </a:xfrm>
          <a:prstGeom prst="line">
            <a:avLst/>
          </a:prstGeom>
          <a:ln w="3175" cmpd="sng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71475" y="1166988"/>
            <a:ext cx="3762375" cy="254317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057775" y="3710076"/>
            <a:ext cx="3876675" cy="2646362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3921369" y="6427177"/>
            <a:ext cx="2162908" cy="294299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>
              <a:lnSpc>
                <a:spcPct val="70000"/>
              </a:lnSpc>
              <a:spcBef>
                <a:spcPts val="60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100000"/>
            </a:pP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Internal</a:t>
            </a:r>
            <a:r>
              <a:rPr lang="en-US" sz="1600" baseline="0" dirty="0" smtClean="0">
                <a:solidFill>
                  <a:schemeClr val="accent4">
                    <a:lumMod val="50000"/>
                  </a:schemeClr>
                </a:solidFill>
                <a:latin typeface="Georgia" panose="02040502050405020303" pitchFamily="18" charset="0"/>
                <a:cs typeface="Calibri Light"/>
              </a:rPr>
              <a:t> use only</a:t>
            </a: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74941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00201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BA4111AF-6F6F-0643-B4DB-D5DDF114BF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81000" y="365125"/>
            <a:ext cx="8305800" cy="701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10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6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89" rtl="0" eaLnBrk="1" latinLnBrk="0" hangingPunct="1">
        <a:spcBef>
          <a:spcPct val="0"/>
        </a:spcBef>
        <a:buNone/>
        <a:defRPr sz="2800" kern="1200">
          <a:solidFill>
            <a:srgbClr val="487D2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ts val="600"/>
        </a:spcBef>
        <a:spcAft>
          <a:spcPts val="200"/>
        </a:spcAft>
        <a:buFont typeface="Arial"/>
        <a:buNone/>
        <a:defRPr sz="1400" b="1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342900" indent="-228600" algn="l" defTabSz="457189" rtl="0" eaLnBrk="1" latinLnBrk="0" hangingPunct="1">
        <a:spcBef>
          <a:spcPts val="600"/>
        </a:spcBef>
        <a:spcAft>
          <a:spcPts val="200"/>
        </a:spcAft>
        <a:buClr>
          <a:schemeClr val="accent1">
            <a:lumMod val="75000"/>
          </a:schemeClr>
        </a:buClr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571500" indent="-228600" algn="l" defTabSz="457189" rtl="0" eaLnBrk="1" latinLnBrk="0" hangingPunct="1">
        <a:spcBef>
          <a:spcPts val="600"/>
        </a:spcBef>
        <a:spcAft>
          <a:spcPts val="200"/>
        </a:spcAft>
        <a:buClr>
          <a:schemeClr val="accent1">
            <a:lumMod val="75000"/>
          </a:schemeClr>
        </a:buClr>
        <a:buFont typeface="Georgia" panose="02040502050405020303" pitchFamily="18" charset="0"/>
        <a:buChar char="›"/>
        <a:defRPr sz="12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600" kern="1200" baseline="0">
          <a:solidFill>
            <a:schemeClr val="accent5">
              <a:lumMod val="7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2" userDrawn="1">
          <p15:clr>
            <a:srgbClr val="F26B43"/>
          </p15:clr>
        </p15:guide>
        <p15:guide id="2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Exxon (XOM) Sell Thesis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Initial investment thesis is broken</a:t>
            </a:r>
            <a:endParaRPr lang="en-US" sz="16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Quality of returns put at risk by capital allocation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No longer the industry leader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Defensive characteristics now uncertain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 smtClean="0"/>
          </a:p>
          <a:p>
            <a:r>
              <a:rPr lang="en-US" sz="1600" b="0" dirty="0" smtClean="0"/>
              <a:t>More broadly we see the traditional oil industry more at risks now vs. prior cycles due to a changing landscape: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Increase of electric vehicle penetration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Renewable energy becoming a better competitor to natural gas.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/>
              <a:t>States mandating a % of energy coming from renewable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0" dirty="0"/>
          </a:p>
          <a:p>
            <a:endParaRPr lang="en-US" sz="1600" dirty="0"/>
          </a:p>
          <a:p>
            <a:pPr>
              <a:lnSpc>
                <a:spcPct val="150000"/>
              </a:lnSpc>
              <a:buClr>
                <a:schemeClr val="accent1">
                  <a:lumMod val="50000"/>
                </a:schemeClr>
              </a:buClr>
              <a:buSzPct val="100000"/>
            </a:pPr>
            <a:endParaRPr lang="en-US" sz="1600" dirty="0">
              <a:solidFill>
                <a:schemeClr val="accent4">
                  <a:lumMod val="50000"/>
                </a:schemeClr>
              </a:solidFill>
              <a:cs typeface="Calibri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0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Exxon free cash flow not always covering dividend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414462"/>
            <a:ext cx="87249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2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#2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Initial thesis #2: large "quality" business and </a:t>
            </a:r>
            <a:r>
              <a:rPr lang="en-US" dirty="0" smtClean="0"/>
              <a:t>industry </a:t>
            </a:r>
            <a:r>
              <a:rPr lang="en-US" dirty="0"/>
              <a:t>l</a:t>
            </a:r>
            <a:r>
              <a:rPr lang="en-US" dirty="0" smtClean="0"/>
              <a:t>eader </a:t>
            </a:r>
            <a:r>
              <a:rPr lang="en-US" dirty="0"/>
              <a:t>= </a:t>
            </a:r>
            <a:r>
              <a:rPr lang="en-US" dirty="0" smtClean="0"/>
              <a:t>best </a:t>
            </a:r>
            <a:r>
              <a:rPr lang="en-US" dirty="0"/>
              <a:t>balance sheet and return on capital in the industry due to low production costs and high operating efficiency </a:t>
            </a:r>
          </a:p>
          <a:p>
            <a:r>
              <a:rPr lang="en-US" b="0" dirty="0"/>
              <a:t>Free cash flow has deteriorated as the company is increasing capex to fund new growth projects. </a:t>
            </a:r>
            <a:endParaRPr lang="en-US" b="0" dirty="0" smtClean="0"/>
          </a:p>
          <a:p>
            <a:r>
              <a:rPr lang="en-US" b="0" dirty="0" smtClean="0"/>
              <a:t>Return on Invested Capital (ROIC) has declined with the company’s decline in net income</a:t>
            </a:r>
            <a:endParaRPr lang="en-US" b="0" dirty="0"/>
          </a:p>
          <a:p>
            <a:endParaRPr lang="en-US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41" y="2712598"/>
            <a:ext cx="6787978" cy="31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8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7385"/>
            <a:ext cx="9144000" cy="362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89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739"/>
            <a:ext cx="9144000" cy="641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71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#3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Initial thesis #3: </a:t>
            </a:r>
            <a:r>
              <a:rPr lang="en-US" dirty="0" smtClean="0"/>
              <a:t>low </a:t>
            </a:r>
            <a:r>
              <a:rPr lang="en-US" dirty="0"/>
              <a:t>"beta" </a:t>
            </a:r>
            <a:r>
              <a:rPr lang="en-US" dirty="0" smtClean="0"/>
              <a:t>name (less </a:t>
            </a:r>
            <a:r>
              <a:rPr lang="en-US" dirty="0"/>
              <a:t>commodity </a:t>
            </a:r>
            <a:r>
              <a:rPr lang="en-US" dirty="0" smtClean="0"/>
              <a:t>sensitivity) to </a:t>
            </a:r>
            <a:r>
              <a:rPr lang="en-US" dirty="0"/>
              <a:t>reduce volatility of our overall </a:t>
            </a:r>
            <a:r>
              <a:rPr lang="en-US" dirty="0" smtClean="0"/>
              <a:t>energy </a:t>
            </a:r>
            <a:r>
              <a:rPr lang="en-US" dirty="0"/>
              <a:t>e</a:t>
            </a:r>
            <a:r>
              <a:rPr lang="en-US" dirty="0" smtClean="0"/>
              <a:t>quity </a:t>
            </a:r>
            <a:r>
              <a:rPr lang="en-US" dirty="0"/>
              <a:t>exposure yet still participate in higher commodity demand/prices over time</a:t>
            </a:r>
          </a:p>
          <a:p>
            <a:r>
              <a:rPr lang="en-US" b="0" dirty="0"/>
              <a:t>Price of oil is hard to predict. It poses some near-term risk when the company invests in long term growth projects, which we have experienced in the last couple of years with Exxon. </a:t>
            </a:r>
            <a:r>
              <a:rPr lang="en-US" b="0" dirty="0" smtClean="0"/>
              <a:t>We think the prior stability Exxon was providing to the portfolio might not hold true going forward as quality has deteriorated.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6300"/>
            <a:ext cx="9144000" cy="37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7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2 years Exxon/energy sector correlation = 90%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401"/>
            <a:ext cx="9144000" cy="414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378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2007-2017 Exxon/energy sector correlation = 75%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4668"/>
            <a:ext cx="9144000" cy="408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54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032" y="1908176"/>
            <a:ext cx="5000368" cy="323018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3081" y="1231673"/>
            <a:ext cx="8233720" cy="399419"/>
          </a:xfrm>
        </p:spPr>
        <p:txBody>
          <a:bodyPr/>
          <a:lstStyle/>
          <a:p>
            <a:r>
              <a:rPr lang="en-US" b="0" dirty="0" smtClean="0"/>
              <a:t>On a relative basis, XOM is in line with the S&amp;P 500, while offering more risks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63325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538" y="1177882"/>
            <a:ext cx="73628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6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and Natural Gas Use Per Sector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98" y="1153238"/>
            <a:ext cx="7780952" cy="57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7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5788"/>
            <a:ext cx="9144000" cy="552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15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Vehicles </a:t>
            </a:r>
            <a:r>
              <a:rPr lang="en-US" dirty="0"/>
              <a:t>I</a:t>
            </a:r>
            <a:r>
              <a:rPr lang="en-US" dirty="0" smtClean="0"/>
              <a:t>mpact on Oil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1" y="1231673"/>
            <a:ext cx="5695949" cy="4976087"/>
          </a:xfrm>
        </p:spPr>
        <p:txBody>
          <a:bodyPr/>
          <a:lstStyle/>
          <a:p>
            <a:pPr lvl="0"/>
            <a:r>
              <a:rPr lang="en-US" sz="1200" b="0" dirty="0">
                <a:solidFill>
                  <a:srgbClr val="848484">
                    <a:lumMod val="75000"/>
                  </a:srgbClr>
                </a:solidFill>
                <a:latin typeface="Glober-Regular"/>
              </a:rPr>
              <a:t>The impact of EV is twofold: less demand for oil, more demand for electricity  (that can be satisfied by natural gas or renewable energy).</a:t>
            </a:r>
          </a:p>
          <a:p>
            <a:r>
              <a:rPr lang="en-US" sz="1200" b="0" u="sng" dirty="0" smtClean="0">
                <a:latin typeface="Glober-Regular"/>
              </a:rPr>
              <a:t>Less demand for oil: </a:t>
            </a:r>
            <a:r>
              <a:rPr lang="en-US" sz="1200" b="0" dirty="0" smtClean="0">
                <a:latin typeface="Glober-Regular"/>
              </a:rPr>
              <a:t>Electric vehicles (EV) could become </a:t>
            </a:r>
            <a:r>
              <a:rPr lang="en-US" sz="1200" b="0" dirty="0">
                <a:latin typeface="Glober-Regular"/>
              </a:rPr>
              <a:t>less expensive than internal combustion engine vehicle in early to mid 2020</a:t>
            </a:r>
            <a:r>
              <a:rPr lang="en-US" sz="1200" b="0" dirty="0" smtClean="0">
                <a:latin typeface="Glober-Regular"/>
              </a:rPr>
              <a:t>.</a:t>
            </a:r>
          </a:p>
          <a:p>
            <a:pPr lvl="0"/>
            <a:r>
              <a:rPr lang="en-US" sz="1200" b="0" dirty="0">
                <a:solidFill>
                  <a:srgbClr val="848484">
                    <a:lumMod val="75000"/>
                  </a:srgbClr>
                </a:solidFill>
                <a:latin typeface="Glober-Regular"/>
              </a:rPr>
              <a:t>In 2018, about 142.86 billion gallons (or about 3.40 billion barrels) of finished motor gasoline were consumed in the United States, a daily average of about 391.40 million gallons (or about 9.32 million barrels per day). The world crude oil production is currently about 82M barrels/day (or 1.56B gallons of gasoline).</a:t>
            </a:r>
          </a:p>
          <a:p>
            <a:pPr lvl="0"/>
            <a:r>
              <a:rPr lang="en-US" sz="1200" b="0" dirty="0">
                <a:solidFill>
                  <a:srgbClr val="848484">
                    <a:lumMod val="75000"/>
                  </a:srgbClr>
                </a:solidFill>
                <a:latin typeface="Glober-Regular"/>
              </a:rPr>
              <a:t>If the trend line of EV sales holds globally, by 2025 EV adoption could represent 10-12% of vehicles sold, removing the demand for 30 million gallons of fuel/day globally (today the estimate is 2.6 millions gallons of gasoline per day displaced by EV, which is &lt;1% of total gasoline consumption). That would represent a 2% drop in demand based on today’s demand.</a:t>
            </a:r>
            <a:r>
              <a:rPr lang="en-US" sz="1200" b="0" dirty="0">
                <a:solidFill>
                  <a:srgbClr val="848484">
                    <a:lumMod val="75000"/>
                  </a:srgbClr>
                </a:solidFill>
              </a:rPr>
              <a:t> </a:t>
            </a:r>
          </a:p>
          <a:p>
            <a:r>
              <a:rPr lang="en-US" sz="1200" b="0" u="sng" dirty="0" smtClean="0">
                <a:latin typeface="Glober-Regular"/>
              </a:rPr>
              <a:t>More demand for electricity</a:t>
            </a:r>
            <a:r>
              <a:rPr lang="en-US" sz="1200" b="0" dirty="0" smtClean="0">
                <a:latin typeface="Glober-Regular"/>
              </a:rPr>
              <a:t>: As electric vehicles demand increases, the need for electric power increases.</a:t>
            </a:r>
          </a:p>
          <a:p>
            <a:r>
              <a:rPr lang="en-US" sz="1200" b="0" dirty="0">
                <a:latin typeface="Glober-Regular"/>
              </a:rPr>
              <a:t>EVs when plugged into the grid have a load characteristic that is </a:t>
            </a:r>
            <a:r>
              <a:rPr lang="en-US" sz="1200" b="0" dirty="0" smtClean="0">
                <a:latin typeface="Glober-Regular"/>
              </a:rPr>
              <a:t>similar </a:t>
            </a:r>
            <a:r>
              <a:rPr lang="en-US" sz="1200" b="0" dirty="0">
                <a:latin typeface="Glober-Regular"/>
              </a:rPr>
              <a:t>to a new house popping up on the </a:t>
            </a:r>
            <a:r>
              <a:rPr lang="en-US" sz="1200" b="0" dirty="0" smtClean="0">
                <a:latin typeface="Glober-Regular"/>
              </a:rPr>
              <a:t>grid.</a:t>
            </a:r>
            <a:endParaRPr lang="en-US" sz="1200" b="0" dirty="0">
              <a:latin typeface="Glober-Regular"/>
            </a:endParaRPr>
          </a:p>
          <a:p>
            <a:r>
              <a:rPr lang="en-US" sz="1200" b="0" dirty="0">
                <a:latin typeface="Glober-Regular"/>
              </a:rPr>
              <a:t>EVs today use a very small fraction of global electricity – </a:t>
            </a:r>
            <a:r>
              <a:rPr lang="en-US" sz="1200" b="0" dirty="0" smtClean="0">
                <a:latin typeface="Glober-Regular"/>
              </a:rPr>
              <a:t>estimated at </a:t>
            </a:r>
            <a:r>
              <a:rPr lang="en-US" sz="1200" b="0" dirty="0">
                <a:latin typeface="Glober-Regular"/>
              </a:rPr>
              <a:t>0.06%, but hypothetically if EVs were to be 30% of automobiles sold at some point in the 2030s, that figure would rise to about 4-5% of </a:t>
            </a:r>
            <a:r>
              <a:rPr lang="en-US" sz="1200" b="0" dirty="0" err="1">
                <a:latin typeface="Glober-Regular"/>
              </a:rPr>
              <a:t>TWh</a:t>
            </a:r>
            <a:r>
              <a:rPr lang="en-US" sz="1200" b="0" dirty="0">
                <a:latin typeface="Glober-Regular"/>
              </a:rPr>
              <a:t> of electricity </a:t>
            </a:r>
            <a:r>
              <a:rPr lang="en-US" sz="1200" b="0" dirty="0" smtClean="0">
                <a:latin typeface="Glober-Regular"/>
              </a:rPr>
              <a:t>produced (per Cowen)</a:t>
            </a:r>
          </a:p>
          <a:p>
            <a:endParaRPr lang="en-US" sz="1200" b="0" dirty="0">
              <a:latin typeface="Glober-Regular"/>
            </a:endParaRPr>
          </a:p>
          <a:p>
            <a:r>
              <a:rPr lang="en-US" sz="1200" b="0" dirty="0" smtClean="0">
                <a:latin typeface="Glober-Regular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0" y="1219994"/>
            <a:ext cx="2438400" cy="2581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904" y="4135835"/>
            <a:ext cx="2390775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904" y="6021785"/>
            <a:ext cx="2479589" cy="12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7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8" y="0"/>
            <a:ext cx="8961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31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 Impact on Natural Gas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81001" y="1631092"/>
            <a:ext cx="8305800" cy="4786184"/>
          </a:xfrm>
        </p:spPr>
        <p:txBody>
          <a:bodyPr/>
          <a:lstStyle/>
          <a:p>
            <a:r>
              <a:rPr lang="en-US" b="0" dirty="0" smtClean="0"/>
              <a:t>Natural gas is a bridge between coal and renewable energy. It is not clean energy </a:t>
            </a:r>
            <a:r>
              <a:rPr lang="en-US" b="0" dirty="0" smtClean="0"/>
              <a:t>as it </a:t>
            </a:r>
            <a:r>
              <a:rPr lang="en-US" b="0" dirty="0" smtClean="0"/>
              <a:t>releases methane during its exploitation phase. </a:t>
            </a:r>
          </a:p>
          <a:p>
            <a:r>
              <a:rPr lang="en-US" b="0" dirty="0" smtClean="0"/>
              <a:t>Renewable energy is becoming </a:t>
            </a:r>
            <a:r>
              <a:rPr lang="en-US" b="0" dirty="0"/>
              <a:t>more cost efficient, which could put pressure on natural gas </a:t>
            </a:r>
            <a:r>
              <a:rPr lang="en-US" b="0" dirty="0" smtClean="0"/>
              <a:t>consumption.</a:t>
            </a:r>
          </a:p>
          <a:p>
            <a:r>
              <a:rPr lang="en-US" b="0" dirty="0" smtClean="0"/>
              <a:t>The </a:t>
            </a:r>
            <a:r>
              <a:rPr lang="en-US" b="0" dirty="0"/>
              <a:t>cost of utility-scale wind and solar, lithium-ion batteries, and LED lights has fallen at least 70% in the last ten </a:t>
            </a:r>
            <a:r>
              <a:rPr lang="en-US" b="0" dirty="0" smtClean="0"/>
              <a:t>years.</a:t>
            </a:r>
            <a:endParaRPr lang="en-US" b="0" dirty="0"/>
          </a:p>
          <a:p>
            <a:r>
              <a:rPr lang="en-US" b="0" dirty="0" smtClean="0"/>
              <a:t>Bloomberg </a:t>
            </a:r>
            <a:r>
              <a:rPr lang="en-US" b="0" dirty="0"/>
              <a:t>New Energy Finance says that wind and solar electricity will make up 50% of the world’s energy mix </a:t>
            </a:r>
            <a:r>
              <a:rPr lang="en-US" b="0" dirty="0" smtClean="0"/>
              <a:t>by 2050, as prices fall and storage capacity increases.</a:t>
            </a:r>
            <a:endParaRPr lang="en-US" b="0" dirty="0"/>
          </a:p>
          <a:p>
            <a:r>
              <a:rPr lang="en-US" b="0" dirty="0" smtClean="0"/>
              <a:t>Natural gas can still be used to fill in when renewable production fluctuates. As a result, it is estimated that natural gas’ share of the global electricity supply falls from 21% today to 15% by 2050.</a:t>
            </a:r>
          </a:p>
          <a:p>
            <a:r>
              <a:rPr lang="en-US" b="0" dirty="0" smtClean="0"/>
              <a:t>48% of the Fortune 500 and 63% of the Fortune 100 have promised to cut their greenhouse gases, increase their use of renewable energy or improve their energy efficiencies.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7364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8972"/>
            <a:ext cx="9144000" cy="561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66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749"/>
            <a:ext cx="9144000" cy="549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8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111AF-6F6F-0643-B4DB-D5DDF114BF9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124" y="3372916"/>
            <a:ext cx="4485831" cy="3269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61" y="3622967"/>
            <a:ext cx="4361607" cy="3058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6561" y="4481384"/>
            <a:ext cx="3410466" cy="1491048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l">
              <a:lnSpc>
                <a:spcPct val="70000"/>
              </a:lnSpc>
              <a:spcBef>
                <a:spcPts val="600"/>
              </a:spcBef>
              <a:spcAft>
                <a:spcPts val="200"/>
              </a:spcAft>
              <a:buClr>
                <a:schemeClr val="accent1">
                  <a:lumMod val="50000"/>
                </a:schemeClr>
              </a:buClr>
              <a:buSzPct val="100000"/>
            </a:pPr>
            <a:endParaRPr lang="en-US" sz="1600" dirty="0" smtClean="0">
              <a:solidFill>
                <a:schemeClr val="accent4">
                  <a:lumMod val="50000"/>
                </a:schemeClr>
              </a:solidFill>
              <a:latin typeface="Georgia" panose="02040502050405020303" pitchFamily="18" charset="0"/>
              <a:cs typeface="Calibri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560" y="1092976"/>
            <a:ext cx="8390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Initial thesis #1: strong balance sheet means the company can be opportunistic in current environment to drive future growth and profitability (acquisitions, dividend increase, buybacks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)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005" y="1917990"/>
            <a:ext cx="83747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Exxon’s balance sheet used to be best in class but recently deteriorated. 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Its leverage ratio is no longer best in class vs. peers. 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The company is focusing on investing in growth projects, which means acquisitions and buybacks are not a priority. </a:t>
            </a:r>
          </a:p>
          <a:p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</a:rPr>
              <a:t>Dividend coverage breakeven (looking at the Brent $/barrel) is also the highest vs. peers, which puts pressure on increasing dividends when oil price go down.</a:t>
            </a:r>
          </a:p>
          <a:p>
            <a:r>
              <a:rPr lang="en-US" dirty="0"/>
              <a:t> 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381000" y="365125"/>
            <a:ext cx="8134350" cy="704497"/>
          </a:xfrm>
        </p:spPr>
        <p:txBody>
          <a:bodyPr/>
          <a:lstStyle/>
          <a:p>
            <a:r>
              <a:rPr lang="en-US" dirty="0" smtClean="0"/>
              <a:t>Thesis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61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ESWOOD MASTE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7D2F"/>
      </a:accent1>
      <a:accent2>
        <a:srgbClr val="ADCB28"/>
      </a:accent2>
      <a:accent3>
        <a:srgbClr val="333043"/>
      </a:accent3>
      <a:accent4>
        <a:srgbClr val="6A6A6A"/>
      </a:accent4>
      <a:accent5>
        <a:srgbClr val="848484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noAutofit/>
      </a:bodyPr>
      <a:lstStyle>
        <a:defPPr algn="l">
          <a:lnSpc>
            <a:spcPct val="70000"/>
          </a:lnSpc>
          <a:spcBef>
            <a:spcPts val="600"/>
          </a:spcBef>
          <a:spcAft>
            <a:spcPts val="200"/>
          </a:spcAft>
          <a:buClr>
            <a:schemeClr val="accent1">
              <a:lumMod val="50000"/>
            </a:schemeClr>
          </a:buClr>
          <a:buSzPct val="100000"/>
          <a:defRPr sz="1600" dirty="0" smtClean="0">
            <a:solidFill>
              <a:schemeClr val="accent4">
                <a:lumMod val="50000"/>
              </a:schemeClr>
            </a:solidFill>
            <a:latin typeface="Georgia" panose="02040502050405020303" pitchFamily="18" charset="0"/>
            <a:cs typeface="Calibri Ligh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B7C3DD4-0BAB-4187-AB0D-D62528DF1196}" vid="{C0705ABC-49CE-40E7-BDB5-49F5EA0AC14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 Pitch Book Template April 2016</Template>
  <TotalTime>9504</TotalTime>
  <Words>882</Words>
  <Application>Microsoft Office PowerPoint</Application>
  <PresentationFormat>On-screen Show (4:3)</PresentationFormat>
  <Paragraphs>68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Glober-Regular</vt:lpstr>
      <vt:lpstr>Office Theme</vt:lpstr>
      <vt:lpstr>Exxon (XOM) Sell Thesis</vt:lpstr>
      <vt:lpstr>Oil and Natural Gas Use Per Sector</vt:lpstr>
      <vt:lpstr>PowerPoint Presentation</vt:lpstr>
      <vt:lpstr>Electric Vehicles Impact on Oil</vt:lpstr>
      <vt:lpstr>PowerPoint Presentation</vt:lpstr>
      <vt:lpstr>Renewable Energy Impact on Natural Gas</vt:lpstr>
      <vt:lpstr>PowerPoint Presentation</vt:lpstr>
      <vt:lpstr>PowerPoint Presentation</vt:lpstr>
      <vt:lpstr>Thesis #1</vt:lpstr>
      <vt:lpstr>Exxon free cash flow not always covering dividend</vt:lpstr>
      <vt:lpstr>Thesis #2</vt:lpstr>
      <vt:lpstr>PowerPoint Presentation</vt:lpstr>
      <vt:lpstr>PowerPoint Presentation</vt:lpstr>
      <vt:lpstr>Thesis #3</vt:lpstr>
      <vt:lpstr>Last 2 years Exxon/energy sector correlation = 90%</vt:lpstr>
      <vt:lpstr>2007-2017 Exxon/energy sector correlation = 75%</vt:lpstr>
      <vt:lpstr>Valuation</vt:lpstr>
      <vt:lpstr>PowerPoint Presentation</vt:lpstr>
    </vt:vector>
  </TitlesOfParts>
  <Company>External 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Alyson Nickse</dc:creator>
  <cp:lastModifiedBy>Julie Praline</cp:lastModifiedBy>
  <cp:revision>227</cp:revision>
  <cp:lastPrinted>2019-06-19T13:35:41Z</cp:lastPrinted>
  <dcterms:created xsi:type="dcterms:W3CDTF">2016-04-14T18:06:49Z</dcterms:created>
  <dcterms:modified xsi:type="dcterms:W3CDTF">2019-06-19T13:48:40Z</dcterms:modified>
</cp:coreProperties>
</file>