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324" r:id="rId2"/>
    <p:sldId id="326" r:id="rId3"/>
    <p:sldId id="331" r:id="rId4"/>
    <p:sldId id="332" r:id="rId5"/>
    <p:sldId id="329" r:id="rId6"/>
    <p:sldId id="330" r:id="rId7"/>
    <p:sldId id="328" r:id="rId8"/>
    <p:sldId id="333" r:id="rId9"/>
  </p:sldIdLst>
  <p:sldSz cx="9144000" cy="6858000" type="screen4x3"/>
  <p:notesSz cx="7010400" cy="92964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6"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008000"/>
    <a:srgbClr val="487D2F"/>
    <a:srgbClr val="6A6A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1" autoAdjust="0"/>
    <p:restoredTop sz="96186" autoAdjust="0"/>
  </p:normalViewPr>
  <p:slideViewPr>
    <p:cSldViewPr snapToGrid="0">
      <p:cViewPr varScale="1">
        <p:scale>
          <a:sx n="116" d="100"/>
          <a:sy n="116" d="100"/>
        </p:scale>
        <p:origin x="1218" y="108"/>
      </p:cViewPr>
      <p:guideLst>
        <p:guide orient="horz" pos="69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1" d="100"/>
          <a:sy n="81" d="100"/>
        </p:scale>
        <p:origin x="222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6725"/>
          </a:xfrm>
          <a:prstGeom prst="rect">
            <a:avLst/>
          </a:prstGeom>
        </p:spPr>
        <p:txBody>
          <a:bodyPr vert="horz" lIns="91413" tIns="45707" rIns="91413" bIns="45707" rtlCol="0"/>
          <a:lstStyle>
            <a:lvl1pPr algn="l">
              <a:defRPr sz="1200"/>
            </a:lvl1pPr>
          </a:lstStyle>
          <a:p>
            <a:endParaRPr lang="en-US"/>
          </a:p>
        </p:txBody>
      </p:sp>
      <p:sp>
        <p:nvSpPr>
          <p:cNvPr id="3" name="Date Placeholder 2"/>
          <p:cNvSpPr>
            <a:spLocks noGrp="1"/>
          </p:cNvSpPr>
          <p:nvPr>
            <p:ph type="dt" sz="quarter" idx="1"/>
          </p:nvPr>
        </p:nvSpPr>
        <p:spPr>
          <a:xfrm>
            <a:off x="3970340" y="1"/>
            <a:ext cx="3038475" cy="466725"/>
          </a:xfrm>
          <a:prstGeom prst="rect">
            <a:avLst/>
          </a:prstGeom>
        </p:spPr>
        <p:txBody>
          <a:bodyPr vert="horz" lIns="91413" tIns="45707" rIns="91413" bIns="45707" rtlCol="0"/>
          <a:lstStyle>
            <a:lvl1pPr algn="r">
              <a:defRPr sz="1200"/>
            </a:lvl1pPr>
          </a:lstStyle>
          <a:p>
            <a:fld id="{D3942B00-0091-4282-8EF2-C2A3B3A7D1F1}" type="datetimeFigureOut">
              <a:rPr lang="en-US" smtClean="0"/>
              <a:t>9/23/2019</a:t>
            </a:fld>
            <a:endParaRPr lang="en-US"/>
          </a:p>
        </p:txBody>
      </p:sp>
      <p:sp>
        <p:nvSpPr>
          <p:cNvPr id="4" name="Footer Placeholder 3"/>
          <p:cNvSpPr>
            <a:spLocks noGrp="1"/>
          </p:cNvSpPr>
          <p:nvPr>
            <p:ph type="ftr" sz="quarter" idx="2"/>
          </p:nvPr>
        </p:nvSpPr>
        <p:spPr>
          <a:xfrm>
            <a:off x="2" y="8829677"/>
            <a:ext cx="3038475" cy="466725"/>
          </a:xfrm>
          <a:prstGeom prst="rect">
            <a:avLst/>
          </a:prstGeom>
        </p:spPr>
        <p:txBody>
          <a:bodyPr vert="horz" lIns="91413" tIns="45707" rIns="91413" bIns="45707" rtlCol="0" anchor="b"/>
          <a:lstStyle>
            <a:lvl1pPr algn="l">
              <a:defRPr sz="1200"/>
            </a:lvl1pPr>
          </a:lstStyle>
          <a:p>
            <a:endParaRPr lang="en-US"/>
          </a:p>
        </p:txBody>
      </p:sp>
      <p:sp>
        <p:nvSpPr>
          <p:cNvPr id="5" name="Slide Number Placeholder 4"/>
          <p:cNvSpPr>
            <a:spLocks noGrp="1"/>
          </p:cNvSpPr>
          <p:nvPr>
            <p:ph type="sldNum" sz="quarter" idx="3"/>
          </p:nvPr>
        </p:nvSpPr>
        <p:spPr>
          <a:xfrm>
            <a:off x="3970340" y="8829677"/>
            <a:ext cx="3038475" cy="466725"/>
          </a:xfrm>
          <a:prstGeom prst="rect">
            <a:avLst/>
          </a:prstGeom>
        </p:spPr>
        <p:txBody>
          <a:bodyPr vert="horz" lIns="91413" tIns="45707" rIns="91413" bIns="45707" rtlCol="0" anchor="b"/>
          <a:lstStyle>
            <a:lvl1pPr algn="r">
              <a:defRPr sz="1200"/>
            </a:lvl1pPr>
          </a:lstStyle>
          <a:p>
            <a:fld id="{3290999A-3CD9-4087-A6AB-F4915EF567F9}" type="slidenum">
              <a:rPr lang="en-US" smtClean="0"/>
              <a:t>‹#›</a:t>
            </a:fld>
            <a:endParaRPr lang="en-US"/>
          </a:p>
        </p:txBody>
      </p:sp>
    </p:spTree>
    <p:extLst>
      <p:ext uri="{BB962C8B-B14F-4D97-AF65-F5344CB8AC3E}">
        <p14:creationId xmlns:p14="http://schemas.microsoft.com/office/powerpoint/2010/main" val="123813755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6725"/>
          </a:xfrm>
          <a:prstGeom prst="rect">
            <a:avLst/>
          </a:prstGeom>
        </p:spPr>
        <p:txBody>
          <a:bodyPr vert="horz" lIns="91413" tIns="45707" rIns="91413" bIns="45707" rtlCol="0"/>
          <a:lstStyle>
            <a:lvl1pPr algn="l">
              <a:defRPr sz="1200"/>
            </a:lvl1pPr>
          </a:lstStyle>
          <a:p>
            <a:endParaRPr lang="en-US"/>
          </a:p>
        </p:txBody>
      </p:sp>
      <p:sp>
        <p:nvSpPr>
          <p:cNvPr id="3" name="Date Placeholder 2"/>
          <p:cNvSpPr>
            <a:spLocks noGrp="1"/>
          </p:cNvSpPr>
          <p:nvPr>
            <p:ph type="dt" idx="1"/>
          </p:nvPr>
        </p:nvSpPr>
        <p:spPr>
          <a:xfrm>
            <a:off x="3970340" y="1"/>
            <a:ext cx="3038475" cy="466725"/>
          </a:xfrm>
          <a:prstGeom prst="rect">
            <a:avLst/>
          </a:prstGeom>
        </p:spPr>
        <p:txBody>
          <a:bodyPr vert="horz" lIns="91413" tIns="45707" rIns="91413" bIns="45707" rtlCol="0"/>
          <a:lstStyle>
            <a:lvl1pPr algn="r">
              <a:defRPr sz="1200"/>
            </a:lvl1pPr>
          </a:lstStyle>
          <a:p>
            <a:fld id="{11D1F14B-0ED0-4426-8B6E-A5019F5DA26F}" type="datetimeFigureOut">
              <a:rPr lang="en-US" smtClean="0"/>
              <a:t>9/23/2019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13" tIns="45707" rIns="91413" bIns="45707" rtlCol="0" anchor="ctr"/>
          <a:lstStyle/>
          <a:p>
            <a:endParaRPr lang="en-US"/>
          </a:p>
        </p:txBody>
      </p:sp>
      <p:sp>
        <p:nvSpPr>
          <p:cNvPr id="5" name="Notes Placeholder 4"/>
          <p:cNvSpPr>
            <a:spLocks noGrp="1"/>
          </p:cNvSpPr>
          <p:nvPr>
            <p:ph type="body" sz="quarter" idx="3"/>
          </p:nvPr>
        </p:nvSpPr>
        <p:spPr>
          <a:xfrm>
            <a:off x="701676" y="4473576"/>
            <a:ext cx="5607050" cy="3660775"/>
          </a:xfrm>
          <a:prstGeom prst="rect">
            <a:avLst/>
          </a:prstGeom>
        </p:spPr>
        <p:txBody>
          <a:bodyPr vert="horz" lIns="91413" tIns="45707" rIns="91413" bIns="457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677"/>
            <a:ext cx="3038475" cy="466725"/>
          </a:xfrm>
          <a:prstGeom prst="rect">
            <a:avLst/>
          </a:prstGeom>
        </p:spPr>
        <p:txBody>
          <a:bodyPr vert="horz" lIns="91413" tIns="45707" rIns="91413" bIns="45707"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7"/>
            <a:ext cx="3038475" cy="466725"/>
          </a:xfrm>
          <a:prstGeom prst="rect">
            <a:avLst/>
          </a:prstGeom>
        </p:spPr>
        <p:txBody>
          <a:bodyPr vert="horz" lIns="91413" tIns="45707" rIns="91413" bIns="45707" rtlCol="0" anchor="b"/>
          <a:lstStyle>
            <a:lvl1pPr algn="r">
              <a:defRPr sz="1200"/>
            </a:lvl1pPr>
          </a:lstStyle>
          <a:p>
            <a:fld id="{5352454F-B8C5-455B-A4DD-2644173274A8}" type="slidenum">
              <a:rPr lang="en-US" smtClean="0"/>
              <a:t>‹#›</a:t>
            </a:fld>
            <a:endParaRPr lang="en-US"/>
          </a:p>
        </p:txBody>
      </p:sp>
    </p:spTree>
    <p:extLst>
      <p:ext uri="{BB962C8B-B14F-4D97-AF65-F5344CB8AC3E}">
        <p14:creationId xmlns:p14="http://schemas.microsoft.com/office/powerpoint/2010/main" val="2821369385"/>
      </p:ext>
    </p:extLst>
  </p:cSld>
  <p:clrMap bg1="lt1" tx1="dk1" bg2="lt2" tx2="dk2" accent1="accent1" accent2="accent2" accent3="accent3" accent4="accent4" accent5="accent5" accent6="accent6" hlink="hlink" folHlink="folHlink"/>
  <p:hf hdr="0" dt="0"/>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352454F-B8C5-455B-A4DD-2644173274A8}" type="slidenum">
              <a:rPr lang="en-US" smtClean="0"/>
              <a:t>1</a:t>
            </a:fld>
            <a:endParaRPr lang="en-US"/>
          </a:p>
        </p:txBody>
      </p:sp>
    </p:spTree>
    <p:extLst>
      <p:ext uri="{BB962C8B-B14F-4D97-AF65-F5344CB8AC3E}">
        <p14:creationId xmlns:p14="http://schemas.microsoft.com/office/powerpoint/2010/main" val="34987762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Shape 42"/>
          <p:cNvSpPr txBox="1">
            <a:spLocks/>
          </p:cNvSpPr>
          <p:nvPr userDrawn="1"/>
        </p:nvSpPr>
        <p:spPr>
          <a:xfrm>
            <a:off x="-129552" y="5144196"/>
            <a:ext cx="8744959"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r">
              <a:defRPr sz="1800">
                <a:solidFill>
                  <a:srgbClr val="000000"/>
                </a:solidFill>
              </a:defRPr>
            </a:pPr>
            <a:endParaRPr lang="en-US" sz="2600" spc="40" dirty="0">
              <a:solidFill>
                <a:srgbClr val="487D2F"/>
              </a:solidFill>
              <a:latin typeface="Georgia"/>
              <a:cs typeface="Georgia"/>
            </a:endParaRPr>
          </a:p>
        </p:txBody>
      </p:sp>
      <p:pic>
        <p:nvPicPr>
          <p:cNvPr id="5" name="Picture 4" descr="Graphic_TitlePage.ai"/>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491783"/>
            <a:ext cx="9144000" cy="2447925"/>
          </a:xfrm>
          <a:prstGeom prst="rect">
            <a:avLst/>
          </a:prstGeom>
        </p:spPr>
      </p:pic>
      <p:pic>
        <p:nvPicPr>
          <p:cNvPr id="6" name="Picture 5"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15315" y="1041401"/>
            <a:ext cx="3548271" cy="1333500"/>
          </a:xfrm>
          <a:prstGeom prst="rect">
            <a:avLst/>
          </a:prstGeom>
        </p:spPr>
      </p:pic>
      <p:cxnSp>
        <p:nvCxnSpPr>
          <p:cNvPr id="7" name="Straight Connector 6"/>
          <p:cNvCxnSpPr/>
          <p:nvPr userDrawn="1"/>
        </p:nvCxnSpPr>
        <p:spPr>
          <a:xfrm flipH="1">
            <a:off x="543212" y="5654308"/>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2" name="Title 1"/>
          <p:cNvSpPr>
            <a:spLocks noGrp="1"/>
          </p:cNvSpPr>
          <p:nvPr>
            <p:ph type="title"/>
          </p:nvPr>
        </p:nvSpPr>
        <p:spPr>
          <a:xfrm>
            <a:off x="496765" y="5056590"/>
            <a:ext cx="8111778" cy="597718"/>
          </a:xfrm>
        </p:spPr>
        <p:txBody>
          <a:bodyPr>
            <a:normAutofit/>
          </a:bodyPr>
          <a:lstStyle>
            <a:lvl1pPr algn="r">
              <a:defRPr sz="2800"/>
            </a:lvl1pPr>
          </a:lstStyle>
          <a:p>
            <a:r>
              <a:rPr lang="en-US" dirty="0" smtClean="0"/>
              <a:t>Click to edit Master title style</a:t>
            </a:r>
            <a:endParaRPr lang="en-US" dirty="0"/>
          </a:p>
        </p:txBody>
      </p:sp>
      <p:sp>
        <p:nvSpPr>
          <p:cNvPr id="8" name="TextBox 7"/>
          <p:cNvSpPr txBox="1"/>
          <p:nvPr userDrawn="1"/>
        </p:nvSpPr>
        <p:spPr>
          <a:xfrm>
            <a:off x="3921369" y="6427177"/>
            <a:ext cx="2162908" cy="294299"/>
          </a:xfrm>
          <a:prstGeom prst="rect">
            <a:avLst/>
          </a:prstGeom>
        </p:spPr>
        <p:txBody>
          <a:bodyPr wrap="square" rtlCol="0">
            <a:noAutofit/>
          </a:bodyPr>
          <a:lstStyle/>
          <a:p>
            <a:pPr algn="ctr">
              <a:lnSpc>
                <a:spcPct val="70000"/>
              </a:lnSpc>
              <a:spcBef>
                <a:spcPts val="600"/>
              </a:spcBef>
              <a:spcAft>
                <a:spcPts val="200"/>
              </a:spcAft>
              <a:buClr>
                <a:schemeClr val="accent1">
                  <a:lumMod val="50000"/>
                </a:schemeClr>
              </a:buClr>
              <a:buSzPct val="100000"/>
            </a:pPr>
            <a:r>
              <a:rPr lang="en-US" sz="1600" dirty="0" smtClean="0">
                <a:solidFill>
                  <a:schemeClr val="accent4">
                    <a:lumMod val="50000"/>
                  </a:schemeClr>
                </a:solidFill>
                <a:latin typeface="Georgia" panose="02040502050405020303" pitchFamily="18" charset="0"/>
                <a:cs typeface="Calibri Light"/>
              </a:rPr>
              <a:t>Internal</a:t>
            </a:r>
            <a:r>
              <a:rPr lang="en-US" sz="1600" baseline="0" dirty="0" smtClean="0">
                <a:solidFill>
                  <a:schemeClr val="accent4">
                    <a:lumMod val="50000"/>
                  </a:schemeClr>
                </a:solidFill>
                <a:latin typeface="Georgia" panose="02040502050405020303" pitchFamily="18" charset="0"/>
                <a:cs typeface="Calibri Light"/>
              </a:rPr>
              <a:t> use only</a:t>
            </a:r>
            <a:endParaRPr lang="en-US" sz="1600" dirty="0" smtClean="0">
              <a:solidFill>
                <a:schemeClr val="accent4">
                  <a:lumMod val="50000"/>
                </a:schemeClr>
              </a:solidFill>
              <a:latin typeface="Georgia" panose="02040502050405020303" pitchFamily="18" charset="0"/>
              <a:cs typeface="Calibri Light"/>
            </a:endParaRPr>
          </a:p>
        </p:txBody>
      </p:sp>
    </p:spTree>
    <p:extLst>
      <p:ext uri="{BB962C8B-B14F-4D97-AF65-F5344CB8AC3E}">
        <p14:creationId xmlns:p14="http://schemas.microsoft.com/office/powerpoint/2010/main" val="26331118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utlook">
    <p:bg>
      <p:bgPr>
        <a:solidFill>
          <a:schemeClr val="bg1"/>
        </a:solidFill>
        <a:effectLst/>
      </p:bgPr>
    </p:bg>
    <p:spTree>
      <p:nvGrpSpPr>
        <p:cNvPr id="1" name=""/>
        <p:cNvGrpSpPr/>
        <p:nvPr/>
      </p:nvGrpSpPr>
      <p:grpSpPr>
        <a:xfrm>
          <a:off x="0" y="0"/>
          <a:ext cx="0" cy="0"/>
          <a:chOff x="0" y="0"/>
          <a:chExt cx="0" cy="0"/>
        </a:xfrm>
      </p:grpSpPr>
      <p:pic>
        <p:nvPicPr>
          <p:cNvPr id="7" name="Picture 6" descr="Graphic_ArrowsOnly.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3877" y="1845737"/>
            <a:ext cx="9144000" cy="4963297"/>
          </a:xfrm>
          <a:prstGeom prst="rect">
            <a:avLst/>
          </a:prstGeom>
        </p:spPr>
      </p:pic>
      <p:pic>
        <p:nvPicPr>
          <p:cNvPr id="2" name="Picture 1"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13570" y="58502"/>
            <a:ext cx="1892300" cy="866548"/>
          </a:xfrm>
          <a:prstGeom prst="rect">
            <a:avLst/>
          </a:prstGeom>
        </p:spPr>
      </p:pic>
      <p:sp>
        <p:nvSpPr>
          <p:cNvPr id="13" name="Slide Number Placeholder 12"/>
          <p:cNvSpPr>
            <a:spLocks noGrp="1"/>
          </p:cNvSpPr>
          <p:nvPr>
            <p:ph type="sldNum" sz="quarter" idx="12"/>
          </p:nvPr>
        </p:nvSpPr>
        <p:spPr/>
        <p:txBody>
          <a:bodyPr/>
          <a:lstStyle/>
          <a:p>
            <a:fld id="{BA4111AF-6F6F-0643-B4DB-D5DDF114BF9E}" type="slidenum">
              <a:rPr lang="en-US" smtClean="0"/>
              <a:pPr/>
              <a:t>‹#›</a:t>
            </a:fld>
            <a:endParaRPr lang="en-US" dirty="0"/>
          </a:p>
        </p:txBody>
      </p:sp>
      <p:sp>
        <p:nvSpPr>
          <p:cNvPr id="9" name="Shape 42"/>
          <p:cNvSpPr txBox="1">
            <a:spLocks/>
          </p:cNvSpPr>
          <p:nvPr userDrawn="1"/>
        </p:nvSpPr>
        <p:spPr>
          <a:xfrm>
            <a:off x="598130" y="1318085"/>
            <a:ext cx="8824452"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defRPr sz="1800">
                <a:solidFill>
                  <a:srgbClr val="000000"/>
                </a:solidFill>
              </a:defRPr>
            </a:pPr>
            <a:endParaRPr lang="en-US" sz="2600" spc="40" dirty="0">
              <a:solidFill>
                <a:schemeClr val="accent1"/>
              </a:solidFill>
              <a:latin typeface="Georgia"/>
              <a:cs typeface="Georgia"/>
            </a:endParaRPr>
          </a:p>
        </p:txBody>
      </p:sp>
      <p:sp>
        <p:nvSpPr>
          <p:cNvPr id="10" name="Shape 42"/>
          <p:cNvSpPr txBox="1">
            <a:spLocks/>
          </p:cNvSpPr>
          <p:nvPr userDrawn="1"/>
        </p:nvSpPr>
        <p:spPr>
          <a:xfrm>
            <a:off x="598130" y="2502292"/>
            <a:ext cx="7352271" cy="2332488"/>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marL="0" indent="0" algn="l">
              <a:lnSpc>
                <a:spcPct val="80000"/>
              </a:lnSpc>
              <a:buSzPct val="80000"/>
              <a:buNone/>
              <a:defRPr sz="1800">
                <a:solidFill>
                  <a:srgbClr val="000000"/>
                </a:solidFill>
              </a:defRPr>
            </a:pPr>
            <a:endParaRPr lang="en-US" sz="1600" dirty="0">
              <a:solidFill>
                <a:schemeClr val="accent6">
                  <a:lumMod val="50000"/>
                </a:schemeClr>
              </a:solidFill>
              <a:latin typeface="Georgia" panose="02040502050405020303" pitchFamily="18" charset="0"/>
              <a:cs typeface="Calibri Light"/>
            </a:endParaRPr>
          </a:p>
        </p:txBody>
      </p:sp>
      <p:sp>
        <p:nvSpPr>
          <p:cNvPr id="3" name="Title 2"/>
          <p:cNvSpPr>
            <a:spLocks noGrp="1"/>
          </p:cNvSpPr>
          <p:nvPr>
            <p:ph type="title"/>
          </p:nvPr>
        </p:nvSpPr>
        <p:spPr>
          <a:xfrm>
            <a:off x="381000" y="365125"/>
            <a:ext cx="8134350" cy="704497"/>
          </a:xfrm>
        </p:spPr>
        <p:txBody>
          <a:bodyPr/>
          <a:lstStyle>
            <a:lvl1pPr>
              <a:defRPr sz="2600"/>
            </a:lvl1pPr>
          </a:lstStyle>
          <a:p>
            <a:r>
              <a:rPr lang="en-US" dirty="0" smtClean="0"/>
              <a:t>Click to edit Master title style</a:t>
            </a:r>
            <a:endParaRPr lang="en-US" dirty="0"/>
          </a:p>
        </p:txBody>
      </p:sp>
      <p:sp>
        <p:nvSpPr>
          <p:cNvPr id="5" name="Text Placeholder 4"/>
          <p:cNvSpPr>
            <a:spLocks noGrp="1"/>
          </p:cNvSpPr>
          <p:nvPr>
            <p:ph type="body" sz="quarter" idx="13"/>
          </p:nvPr>
        </p:nvSpPr>
        <p:spPr>
          <a:xfrm>
            <a:off x="381001" y="1231673"/>
            <a:ext cx="8305800" cy="5002322"/>
          </a:xfrm>
        </p:spPr>
        <p:txBody>
          <a:bodyPr>
            <a:noAutofit/>
          </a:bodyPr>
          <a:lstStyle>
            <a:lvl2pPr marL="342900" indent="-228600">
              <a:spcBef>
                <a:spcPts val="600"/>
              </a:spcBef>
              <a:spcAft>
                <a:spcPts val="200"/>
              </a:spcAft>
              <a:defRPr/>
            </a:lvl2pPr>
            <a:lvl3pPr marL="571500" indent="-171450">
              <a:spcBef>
                <a:spcPts val="600"/>
              </a:spcBef>
              <a:spcAft>
                <a:spcPts val="200"/>
              </a:spcAft>
              <a:defRPr/>
            </a:lvl3pPr>
            <a:lvl4pPr marL="800100" indent="-171450">
              <a:spcBef>
                <a:spcPts val="600"/>
              </a:spcBef>
              <a:spcAft>
                <a:spcPts val="200"/>
              </a:spcAft>
              <a:defRPr sz="1200"/>
            </a:lvl4pPr>
            <a:lvl5pPr>
              <a:spcBef>
                <a:spcPts val="600"/>
              </a:spcBef>
              <a:spcAft>
                <a:spcPts val="200"/>
              </a:spcAft>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flipH="1">
            <a:off x="381000" y="1069622"/>
            <a:ext cx="8210550"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4" name="TextBox 3"/>
          <p:cNvSpPr txBox="1"/>
          <p:nvPr userDrawn="1"/>
        </p:nvSpPr>
        <p:spPr>
          <a:xfrm>
            <a:off x="3921369" y="6427177"/>
            <a:ext cx="2162908" cy="294299"/>
          </a:xfrm>
          <a:prstGeom prst="rect">
            <a:avLst/>
          </a:prstGeom>
        </p:spPr>
        <p:txBody>
          <a:bodyPr wrap="square" rtlCol="0">
            <a:noAutofit/>
          </a:bodyPr>
          <a:lstStyle/>
          <a:p>
            <a:pPr algn="ctr">
              <a:lnSpc>
                <a:spcPct val="70000"/>
              </a:lnSpc>
              <a:spcBef>
                <a:spcPts val="600"/>
              </a:spcBef>
              <a:spcAft>
                <a:spcPts val="200"/>
              </a:spcAft>
              <a:buClr>
                <a:schemeClr val="accent1">
                  <a:lumMod val="50000"/>
                </a:schemeClr>
              </a:buClr>
              <a:buSzPct val="100000"/>
            </a:pPr>
            <a:r>
              <a:rPr lang="en-US" sz="1600" dirty="0" smtClean="0">
                <a:solidFill>
                  <a:schemeClr val="accent4">
                    <a:lumMod val="50000"/>
                  </a:schemeClr>
                </a:solidFill>
                <a:latin typeface="Georgia" panose="02040502050405020303" pitchFamily="18" charset="0"/>
                <a:cs typeface="Calibri Light"/>
              </a:rPr>
              <a:t>Internal</a:t>
            </a:r>
            <a:r>
              <a:rPr lang="en-US" sz="1600" baseline="0" dirty="0" smtClean="0">
                <a:solidFill>
                  <a:schemeClr val="accent4">
                    <a:lumMod val="50000"/>
                  </a:schemeClr>
                </a:solidFill>
                <a:latin typeface="Georgia" panose="02040502050405020303" pitchFamily="18" charset="0"/>
                <a:cs typeface="Calibri Light"/>
              </a:rPr>
              <a:t> use only</a:t>
            </a:r>
            <a:endParaRPr lang="en-US" sz="1600" dirty="0" smtClean="0">
              <a:solidFill>
                <a:schemeClr val="accent4">
                  <a:lumMod val="50000"/>
                </a:schemeClr>
              </a:solidFill>
              <a:latin typeface="Georgia" panose="02040502050405020303" pitchFamily="18" charset="0"/>
              <a:cs typeface="Calibri Light"/>
            </a:endParaRPr>
          </a:p>
        </p:txBody>
      </p:sp>
    </p:spTree>
    <p:extLst>
      <p:ext uri="{BB962C8B-B14F-4D97-AF65-F5344CB8AC3E}">
        <p14:creationId xmlns:p14="http://schemas.microsoft.com/office/powerpoint/2010/main" val="424676498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72" userDrawn="1">
          <p15:clr>
            <a:srgbClr val="FBAE40"/>
          </p15:clr>
        </p15:guide>
        <p15:guide id="2" pos="2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A4111AF-6F6F-0643-B4DB-D5DDF114BF9E}" type="slidenum">
              <a:rPr lang="en-US" smtClean="0"/>
              <a:pPr/>
              <a:t>‹#›</a:t>
            </a:fld>
            <a:endParaRPr lang="en-US" dirty="0"/>
          </a:p>
        </p:txBody>
      </p:sp>
      <p:cxnSp>
        <p:nvCxnSpPr>
          <p:cNvPr id="6" name="Straight Connector 5"/>
          <p:cNvCxnSpPr/>
          <p:nvPr userDrawn="1"/>
        </p:nvCxnSpPr>
        <p:spPr>
          <a:xfrm flipH="1">
            <a:off x="381000" y="1069622"/>
            <a:ext cx="8210550"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8" name="Content Placeholder 7"/>
          <p:cNvSpPr>
            <a:spLocks noGrp="1"/>
          </p:cNvSpPr>
          <p:nvPr>
            <p:ph sz="quarter" idx="13"/>
          </p:nvPr>
        </p:nvSpPr>
        <p:spPr>
          <a:xfrm>
            <a:off x="371475" y="1166988"/>
            <a:ext cx="3762375" cy="2543175"/>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9"/>
          <p:cNvSpPr>
            <a:spLocks noGrp="1"/>
          </p:cNvSpPr>
          <p:nvPr>
            <p:ph type="body" sz="quarter" idx="14"/>
          </p:nvPr>
        </p:nvSpPr>
        <p:spPr>
          <a:xfrm>
            <a:off x="5057775" y="3710076"/>
            <a:ext cx="3876675" cy="264636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Box 8"/>
          <p:cNvSpPr txBox="1"/>
          <p:nvPr userDrawn="1"/>
        </p:nvSpPr>
        <p:spPr>
          <a:xfrm>
            <a:off x="3921369" y="6427177"/>
            <a:ext cx="2162908" cy="294299"/>
          </a:xfrm>
          <a:prstGeom prst="rect">
            <a:avLst/>
          </a:prstGeom>
        </p:spPr>
        <p:txBody>
          <a:bodyPr wrap="square" rtlCol="0">
            <a:noAutofit/>
          </a:bodyPr>
          <a:lstStyle/>
          <a:p>
            <a:pPr algn="ctr">
              <a:lnSpc>
                <a:spcPct val="70000"/>
              </a:lnSpc>
              <a:spcBef>
                <a:spcPts val="600"/>
              </a:spcBef>
              <a:spcAft>
                <a:spcPts val="200"/>
              </a:spcAft>
              <a:buClr>
                <a:schemeClr val="accent1">
                  <a:lumMod val="50000"/>
                </a:schemeClr>
              </a:buClr>
              <a:buSzPct val="100000"/>
            </a:pPr>
            <a:r>
              <a:rPr lang="en-US" sz="1600" dirty="0" smtClean="0">
                <a:solidFill>
                  <a:schemeClr val="accent4">
                    <a:lumMod val="50000"/>
                  </a:schemeClr>
                </a:solidFill>
                <a:latin typeface="Georgia" panose="02040502050405020303" pitchFamily="18" charset="0"/>
                <a:cs typeface="Calibri Light"/>
              </a:rPr>
              <a:t>Internal</a:t>
            </a:r>
            <a:r>
              <a:rPr lang="en-US" sz="1600" baseline="0" dirty="0" smtClean="0">
                <a:solidFill>
                  <a:schemeClr val="accent4">
                    <a:lumMod val="50000"/>
                  </a:schemeClr>
                </a:solidFill>
                <a:latin typeface="Georgia" panose="02040502050405020303" pitchFamily="18" charset="0"/>
                <a:cs typeface="Calibri Light"/>
              </a:rPr>
              <a:t> use only</a:t>
            </a:r>
            <a:endParaRPr lang="en-US" sz="1600" dirty="0" smtClean="0">
              <a:solidFill>
                <a:schemeClr val="accent4">
                  <a:lumMod val="50000"/>
                </a:schemeClr>
              </a:solidFill>
              <a:latin typeface="Georgia" panose="02040502050405020303" pitchFamily="18" charset="0"/>
              <a:cs typeface="Calibri Light"/>
            </a:endParaRPr>
          </a:p>
        </p:txBody>
      </p:sp>
    </p:spTree>
    <p:extLst>
      <p:ext uri="{BB962C8B-B14F-4D97-AF65-F5344CB8AC3E}">
        <p14:creationId xmlns:p14="http://schemas.microsoft.com/office/powerpoint/2010/main" val="17494126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600201"/>
            <a:ext cx="8305800" cy="4525963"/>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baseline="0">
                <a:solidFill>
                  <a:schemeClr val="tx1">
                    <a:tint val="75000"/>
                  </a:schemeClr>
                </a:solidFill>
                <a:latin typeface="Georgia" panose="02040502050405020303" pitchFamily="18" charset="0"/>
              </a:defRPr>
            </a:lvl1pPr>
          </a:lstStyle>
          <a:p>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baseline="0">
                <a:solidFill>
                  <a:schemeClr val="accent6">
                    <a:lumMod val="50000"/>
                  </a:schemeClr>
                </a:solidFill>
                <a:latin typeface="Georgia" panose="02040502050405020303" pitchFamily="18" charset="0"/>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accent6">
                    <a:lumMod val="50000"/>
                  </a:schemeClr>
                </a:solidFill>
                <a:latin typeface="Georgia" panose="02040502050405020303" pitchFamily="18" charset="0"/>
              </a:defRPr>
            </a:lvl1pPr>
          </a:lstStyle>
          <a:p>
            <a:fld id="{BA4111AF-6F6F-0643-B4DB-D5DDF114BF9E}" type="slidenum">
              <a:rPr lang="en-US" smtClean="0"/>
              <a:pPr/>
              <a:t>‹#›</a:t>
            </a:fld>
            <a:endParaRPr lang="en-US" dirty="0"/>
          </a:p>
        </p:txBody>
      </p:sp>
      <p:sp>
        <p:nvSpPr>
          <p:cNvPr id="8" name="Title Placeholder 7"/>
          <p:cNvSpPr>
            <a:spLocks noGrp="1"/>
          </p:cNvSpPr>
          <p:nvPr>
            <p:ph type="title"/>
          </p:nvPr>
        </p:nvSpPr>
        <p:spPr>
          <a:xfrm>
            <a:off x="381000" y="365125"/>
            <a:ext cx="8305800" cy="701675"/>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507105280"/>
      </p:ext>
    </p:extLst>
  </p:cSld>
  <p:clrMap bg1="lt1" tx1="dk1" bg2="lt2" tx2="dk2" accent1="accent1" accent2="accent2" accent3="accent3" accent4="accent4" accent5="accent5" accent6="accent6" hlink="hlink" folHlink="folHlink"/>
  <p:sldLayoutIdLst>
    <p:sldLayoutId id="2147483652" r:id="rId1"/>
    <p:sldLayoutId id="2147483649" r:id="rId2"/>
    <p:sldLayoutId id="2147483660" r:id="rId3"/>
  </p:sldLayoutIdLst>
  <p:timing>
    <p:tnLst>
      <p:par>
        <p:cTn id="1" dur="indefinite" restart="never" nodeType="tmRoot"/>
      </p:par>
    </p:tnLst>
  </p:timing>
  <p:hf hdr="0" ftr="0" dt="0"/>
  <p:txStyles>
    <p:titleStyle>
      <a:lvl1pPr algn="l" defTabSz="457189" rtl="0" eaLnBrk="1" latinLnBrk="0" hangingPunct="1">
        <a:spcBef>
          <a:spcPct val="0"/>
        </a:spcBef>
        <a:buNone/>
        <a:defRPr sz="2800" kern="1200">
          <a:solidFill>
            <a:srgbClr val="487D2F"/>
          </a:solidFill>
          <a:latin typeface="Georgia" panose="02040502050405020303" pitchFamily="18" charset="0"/>
          <a:ea typeface="+mj-ea"/>
          <a:cs typeface="+mj-cs"/>
        </a:defRPr>
      </a:lvl1pPr>
    </p:titleStyle>
    <p:bodyStyle>
      <a:lvl1pPr marL="0" indent="0" algn="l" defTabSz="457189" rtl="0" eaLnBrk="1" latinLnBrk="0" hangingPunct="1">
        <a:spcBef>
          <a:spcPts val="600"/>
        </a:spcBef>
        <a:spcAft>
          <a:spcPts val="200"/>
        </a:spcAft>
        <a:buFont typeface="Arial"/>
        <a:buNone/>
        <a:defRPr sz="1400" b="1" kern="1200" baseline="0">
          <a:solidFill>
            <a:schemeClr val="accent5">
              <a:lumMod val="75000"/>
            </a:schemeClr>
          </a:solidFill>
          <a:latin typeface="Georgia" panose="02040502050405020303" pitchFamily="18" charset="0"/>
          <a:ea typeface="+mn-ea"/>
          <a:cs typeface="+mn-cs"/>
        </a:defRPr>
      </a:lvl1pPr>
      <a:lvl2pPr marL="342900" indent="-228600" algn="l" defTabSz="457189" rtl="0" eaLnBrk="1" latinLnBrk="0" hangingPunct="1">
        <a:spcBef>
          <a:spcPts val="600"/>
        </a:spcBef>
        <a:spcAft>
          <a:spcPts val="200"/>
        </a:spcAft>
        <a:buClr>
          <a:schemeClr val="accent1">
            <a:lumMod val="75000"/>
          </a:schemeClr>
        </a:buClr>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2pPr>
      <a:lvl3pPr marL="571500" indent="-228600" algn="l" defTabSz="457189" rtl="0" eaLnBrk="1" latinLnBrk="0" hangingPunct="1">
        <a:spcBef>
          <a:spcPts val="600"/>
        </a:spcBef>
        <a:spcAft>
          <a:spcPts val="200"/>
        </a:spcAft>
        <a:buClr>
          <a:schemeClr val="accent1">
            <a:lumMod val="75000"/>
          </a:schemeClr>
        </a:buClr>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3pPr>
      <a:lvl4pPr marL="1600160" indent="-228594" algn="l" defTabSz="457189" rtl="0" eaLnBrk="1" latinLnBrk="0" hangingPunct="1">
        <a:spcBef>
          <a:spcPct val="20000"/>
        </a:spcBef>
        <a:buFont typeface="Arial"/>
        <a:buChar char="–"/>
        <a:defRPr sz="1600" kern="1200" baseline="0">
          <a:solidFill>
            <a:schemeClr val="accent5">
              <a:lumMod val="75000"/>
            </a:schemeClr>
          </a:solidFill>
          <a:latin typeface="Georgia" panose="02040502050405020303" pitchFamily="18" charset="0"/>
          <a:ea typeface="+mn-ea"/>
          <a:cs typeface="+mn-cs"/>
        </a:defRPr>
      </a:lvl4pPr>
      <a:lvl5pPr marL="2057349" indent="-228594" algn="l" defTabSz="457189" rtl="0" eaLnBrk="1" latinLnBrk="0" hangingPunct="1">
        <a:spcBef>
          <a:spcPct val="20000"/>
        </a:spcBef>
        <a:buFont typeface="Arial"/>
        <a:buChar char="»"/>
        <a:defRPr sz="1600" kern="1200" baseline="0">
          <a:solidFill>
            <a:schemeClr val="accent5">
              <a:lumMod val="75000"/>
            </a:schemeClr>
          </a:solidFill>
          <a:latin typeface="Georgia" panose="02040502050405020303" pitchFamily="18"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72" userDrawn="1">
          <p15:clr>
            <a:srgbClr val="F26B43"/>
          </p15:clr>
        </p15:guide>
        <p15:guide id="2" pos="2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pPr/>
              <a:t>1</a:t>
            </a:fld>
            <a:endParaRPr lang="en-US" dirty="0"/>
          </a:p>
        </p:txBody>
      </p:sp>
      <p:sp>
        <p:nvSpPr>
          <p:cNvPr id="3" name="Title 2"/>
          <p:cNvSpPr>
            <a:spLocks noGrp="1"/>
          </p:cNvSpPr>
          <p:nvPr>
            <p:ph type="title"/>
          </p:nvPr>
        </p:nvSpPr>
        <p:spPr/>
        <p:txBody>
          <a:bodyPr/>
          <a:lstStyle/>
          <a:p>
            <a:r>
              <a:rPr lang="en-US" dirty="0" smtClean="0"/>
              <a:t>Union Pacific (UNP) Sell Thesis</a:t>
            </a:r>
            <a:endParaRPr lang="en-US" dirty="0"/>
          </a:p>
        </p:txBody>
      </p:sp>
      <p:sp>
        <p:nvSpPr>
          <p:cNvPr id="4" name="Text Placeholder 3"/>
          <p:cNvSpPr>
            <a:spLocks noGrp="1"/>
          </p:cNvSpPr>
          <p:nvPr>
            <p:ph type="body" sz="quarter" idx="13"/>
          </p:nvPr>
        </p:nvSpPr>
        <p:spPr/>
        <p:txBody>
          <a:bodyPr>
            <a:normAutofit/>
          </a:bodyPr>
          <a:lstStyle/>
          <a:p>
            <a:pPr>
              <a:lnSpc>
                <a:spcPct val="150000"/>
              </a:lnSpc>
              <a:buClr>
                <a:schemeClr val="accent1">
                  <a:lumMod val="50000"/>
                </a:schemeClr>
              </a:buClr>
              <a:buSzPct val="100000"/>
            </a:pPr>
            <a:r>
              <a:rPr lang="en-US" sz="1600" dirty="0" smtClean="0">
                <a:solidFill>
                  <a:schemeClr val="tx1">
                    <a:lumMod val="50000"/>
                    <a:lumOff val="50000"/>
                  </a:schemeClr>
                </a:solidFill>
                <a:cs typeface="Calibri Light"/>
              </a:rPr>
              <a:t>Original Buy Thesis:</a:t>
            </a:r>
          </a:p>
          <a:p>
            <a:r>
              <a:rPr lang="en-US" b="0" dirty="0" smtClean="0"/>
              <a:t>1</a:t>
            </a:r>
            <a:r>
              <a:rPr lang="en-US" b="0" dirty="0"/>
              <a:t>.</a:t>
            </a:r>
            <a:r>
              <a:rPr lang="en-US" sz="800" b="0" dirty="0"/>
              <a:t>       </a:t>
            </a:r>
            <a:r>
              <a:rPr lang="en-US" b="0" dirty="0"/>
              <a:t>Pricing power: Railroads offer 4x the fuel efficiency of trucking per ton-mile of freight – a secular tailwind  </a:t>
            </a:r>
          </a:p>
          <a:p>
            <a:r>
              <a:rPr lang="en-US" b="0" dirty="0"/>
              <a:t>2.</a:t>
            </a:r>
            <a:r>
              <a:rPr lang="en-US" sz="800" b="0" dirty="0"/>
              <a:t>       </a:t>
            </a:r>
            <a:r>
              <a:rPr lang="en-US" b="0" dirty="0"/>
              <a:t>History of compelling long term shareholder returns </a:t>
            </a:r>
          </a:p>
          <a:p>
            <a:r>
              <a:rPr lang="en-US" b="0" dirty="0"/>
              <a:t>3.</a:t>
            </a:r>
            <a:r>
              <a:rPr lang="en-US" sz="800" b="0" dirty="0"/>
              <a:t>       </a:t>
            </a:r>
            <a:r>
              <a:rPr lang="en-US" b="0" dirty="0"/>
              <a:t>Industry leading operating ratio and improving ROIC driving returns to shareholders via dividends/buybacks. Real shareholder yield of 6.5% (2.5% dividend yield, 4% buyback)</a:t>
            </a:r>
          </a:p>
          <a:p>
            <a:endParaRPr lang="en-US" b="0" dirty="0"/>
          </a:p>
        </p:txBody>
      </p:sp>
    </p:spTree>
    <p:extLst>
      <p:ext uri="{BB962C8B-B14F-4D97-AF65-F5344CB8AC3E}">
        <p14:creationId xmlns:p14="http://schemas.microsoft.com/office/powerpoint/2010/main" val="3743306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Thesis Point #1: pricing power at risk</a:t>
            </a:r>
            <a:endParaRPr lang="en-US" dirty="0"/>
          </a:p>
        </p:txBody>
      </p:sp>
      <p:sp>
        <p:nvSpPr>
          <p:cNvPr id="3" name="Slide Number Placeholder 2"/>
          <p:cNvSpPr>
            <a:spLocks noGrp="1"/>
          </p:cNvSpPr>
          <p:nvPr>
            <p:ph type="sldNum" sz="quarter" idx="12"/>
          </p:nvPr>
        </p:nvSpPr>
        <p:spPr/>
        <p:txBody>
          <a:bodyPr/>
          <a:lstStyle/>
          <a:p>
            <a:fld id="{BA4111AF-6F6F-0643-B4DB-D5DDF114BF9E}" type="slidenum">
              <a:rPr lang="en-US" smtClean="0"/>
              <a:pPr/>
              <a:t>2</a:t>
            </a:fld>
            <a:endParaRPr lang="en-US" dirty="0"/>
          </a:p>
        </p:txBody>
      </p:sp>
      <p:sp>
        <p:nvSpPr>
          <p:cNvPr id="5" name="Rectangle 4"/>
          <p:cNvSpPr/>
          <p:nvPr/>
        </p:nvSpPr>
        <p:spPr>
          <a:xfrm>
            <a:off x="211094" y="1337479"/>
            <a:ext cx="8645611" cy="5706177"/>
          </a:xfrm>
          <a:prstGeom prst="rect">
            <a:avLst/>
          </a:prstGeom>
        </p:spPr>
        <p:txBody>
          <a:bodyPr wrap="square">
            <a:spAutoFit/>
          </a:bodyPr>
          <a:lstStyle/>
          <a:p>
            <a:pPr marL="342900" marR="0" lvl="0" indent="-342900">
              <a:lnSpc>
                <a:spcPct val="105000"/>
              </a:lnSpc>
              <a:spcBef>
                <a:spcPts val="0"/>
              </a:spcBef>
              <a:spcAft>
                <a:spcPts val="0"/>
              </a:spcAft>
              <a:buFont typeface="+mj-lt"/>
              <a:buAutoNum type="arabicPeriod"/>
            </a:pPr>
            <a:r>
              <a:rPr lang="en-US" sz="1400" dirty="0" smtClean="0">
                <a:solidFill>
                  <a:schemeClr val="accent5">
                    <a:lumMod val="75000"/>
                  </a:schemeClr>
                </a:solidFill>
                <a:latin typeface="Georgia" panose="02040502050405020303" pitchFamily="18" charset="0"/>
              </a:rPr>
              <a:t>Volumes down this year:</a:t>
            </a:r>
          </a:p>
          <a:p>
            <a:pPr marL="952485" lvl="1" indent="-342900">
              <a:lnSpc>
                <a:spcPct val="105000"/>
              </a:lnSpc>
              <a:buFont typeface="+mj-lt"/>
              <a:buAutoNum type="arabicPeriod"/>
            </a:pPr>
            <a:r>
              <a:rPr lang="en-US" sz="1400" dirty="0" smtClean="0">
                <a:solidFill>
                  <a:schemeClr val="accent5">
                    <a:lumMod val="75000"/>
                  </a:schemeClr>
                </a:solidFill>
                <a:latin typeface="Georgia" panose="02040502050405020303" pitchFamily="18" charset="0"/>
              </a:rPr>
              <a:t>Drop in industrial equipment imports (correlates with carloads volume)</a:t>
            </a:r>
          </a:p>
          <a:p>
            <a:pPr marL="952485" lvl="1" indent="-342900">
              <a:lnSpc>
                <a:spcPct val="105000"/>
              </a:lnSpc>
              <a:buFont typeface="+mj-lt"/>
              <a:buAutoNum type="arabicPeriod"/>
            </a:pPr>
            <a:r>
              <a:rPr lang="en-US" sz="1400" dirty="0" smtClean="0">
                <a:solidFill>
                  <a:schemeClr val="accent5">
                    <a:lumMod val="75000"/>
                  </a:schemeClr>
                </a:solidFill>
                <a:latin typeface="Georgia" panose="02040502050405020303" pitchFamily="18" charset="0"/>
              </a:rPr>
              <a:t>Tariffs impact on volumes could have been hidden by last quarter’s weather issues, meaning the recovery we are expecting might not happen</a:t>
            </a:r>
            <a:endParaRPr lang="en-US" sz="1400" dirty="0">
              <a:solidFill>
                <a:schemeClr val="accent5">
                  <a:lumMod val="75000"/>
                </a:schemeClr>
              </a:solidFill>
              <a:latin typeface="Georgia" panose="02040502050405020303" pitchFamily="18" charset="0"/>
            </a:endParaRPr>
          </a:p>
          <a:p>
            <a:pPr marL="952485" lvl="1" indent="-342900">
              <a:lnSpc>
                <a:spcPct val="105000"/>
              </a:lnSpc>
              <a:buFont typeface="+mj-lt"/>
              <a:buAutoNum type="arabicPeriod"/>
            </a:pPr>
            <a:r>
              <a:rPr lang="en-US" sz="1400" dirty="0" smtClean="0">
                <a:solidFill>
                  <a:schemeClr val="accent5">
                    <a:lumMod val="75000"/>
                  </a:schemeClr>
                </a:solidFill>
                <a:latin typeface="Georgia" panose="02040502050405020303" pitchFamily="18" charset="0"/>
              </a:rPr>
              <a:t>Falling </a:t>
            </a:r>
            <a:r>
              <a:rPr lang="en-US" sz="1400" dirty="0" err="1">
                <a:solidFill>
                  <a:schemeClr val="accent5">
                    <a:lumMod val="75000"/>
                  </a:schemeClr>
                </a:solidFill>
                <a:latin typeface="Georgia" panose="02040502050405020303" pitchFamily="18" charset="0"/>
              </a:rPr>
              <a:t>frac</a:t>
            </a:r>
            <a:r>
              <a:rPr lang="en-US" sz="1400" dirty="0">
                <a:solidFill>
                  <a:schemeClr val="accent5">
                    <a:lumMod val="75000"/>
                  </a:schemeClr>
                </a:solidFill>
                <a:latin typeface="Georgia" panose="02040502050405020303" pitchFamily="18" charset="0"/>
              </a:rPr>
              <a:t> sand demand: data points from producers </a:t>
            </a:r>
            <a:r>
              <a:rPr lang="en-US" sz="1400" dirty="0" smtClean="0">
                <a:solidFill>
                  <a:schemeClr val="accent5">
                    <a:lumMod val="75000"/>
                  </a:schemeClr>
                </a:solidFill>
                <a:latin typeface="Georgia" panose="02040502050405020303" pitchFamily="18" charset="0"/>
              </a:rPr>
              <a:t>imply </a:t>
            </a:r>
            <a:r>
              <a:rPr lang="en-US" sz="1400" dirty="0">
                <a:solidFill>
                  <a:schemeClr val="accent5">
                    <a:lumMod val="75000"/>
                  </a:schemeClr>
                </a:solidFill>
                <a:latin typeface="Georgia" panose="02040502050405020303" pitchFamily="18" charset="0"/>
              </a:rPr>
              <a:t>Permian basin demand of Northern White </a:t>
            </a:r>
            <a:r>
              <a:rPr lang="en-US" sz="1400" dirty="0" err="1">
                <a:solidFill>
                  <a:schemeClr val="accent5">
                    <a:lumMod val="75000"/>
                  </a:schemeClr>
                </a:solidFill>
                <a:latin typeface="Georgia" panose="02040502050405020303" pitchFamily="18" charset="0"/>
              </a:rPr>
              <a:t>frac</a:t>
            </a:r>
            <a:r>
              <a:rPr lang="en-US" sz="1400" dirty="0">
                <a:solidFill>
                  <a:schemeClr val="accent5">
                    <a:lumMod val="75000"/>
                  </a:schemeClr>
                </a:solidFill>
                <a:latin typeface="Georgia" panose="02040502050405020303" pitchFamily="18" charset="0"/>
              </a:rPr>
              <a:t> sand continued </a:t>
            </a:r>
            <a:r>
              <a:rPr lang="en-US" sz="1400" dirty="0" smtClean="0">
                <a:solidFill>
                  <a:schemeClr val="accent5">
                    <a:lumMod val="75000"/>
                  </a:schemeClr>
                </a:solidFill>
                <a:latin typeface="Georgia" panose="02040502050405020303" pitchFamily="18" charset="0"/>
              </a:rPr>
              <a:t>decelerating. </a:t>
            </a:r>
            <a:r>
              <a:rPr lang="en-US" sz="1400" dirty="0">
                <a:solidFill>
                  <a:schemeClr val="accent5">
                    <a:lumMod val="75000"/>
                  </a:schemeClr>
                </a:solidFill>
                <a:latin typeface="Georgia" panose="02040502050405020303" pitchFamily="18" charset="0"/>
              </a:rPr>
              <a:t>UNP has the most exposure to the region as local sand hauled shorter distances by truck gains </a:t>
            </a:r>
            <a:r>
              <a:rPr lang="en-US" sz="1400" dirty="0" smtClean="0">
                <a:solidFill>
                  <a:schemeClr val="accent5">
                    <a:lumMod val="75000"/>
                  </a:schemeClr>
                </a:solidFill>
                <a:latin typeface="Georgia" panose="02040502050405020303" pitchFamily="18" charset="0"/>
              </a:rPr>
              <a:t>share</a:t>
            </a:r>
          </a:p>
          <a:p>
            <a:pPr marL="952485" lvl="1" indent="-342900">
              <a:lnSpc>
                <a:spcPct val="105000"/>
              </a:lnSpc>
              <a:buFont typeface="+mj-lt"/>
              <a:buAutoNum type="arabicPeriod"/>
            </a:pPr>
            <a:r>
              <a:rPr lang="en-US" sz="1400" dirty="0" smtClean="0">
                <a:solidFill>
                  <a:schemeClr val="accent5">
                    <a:lumMod val="75000"/>
                  </a:schemeClr>
                </a:solidFill>
                <a:latin typeface="Georgia" panose="02040502050405020303" pitchFamily="18" charset="0"/>
              </a:rPr>
              <a:t>Coal continues its decline</a:t>
            </a:r>
          </a:p>
          <a:p>
            <a:pPr marL="952485" lvl="1" indent="-342900">
              <a:lnSpc>
                <a:spcPct val="105000"/>
              </a:lnSpc>
              <a:buFont typeface="+mj-lt"/>
              <a:buAutoNum type="arabicPeriod"/>
            </a:pPr>
            <a:r>
              <a:rPr lang="en-US" sz="1400" dirty="0" smtClean="0">
                <a:solidFill>
                  <a:schemeClr val="accent5">
                    <a:lumMod val="75000"/>
                  </a:schemeClr>
                </a:solidFill>
                <a:latin typeface="Georgia" panose="02040502050405020303" pitchFamily="18" charset="0"/>
              </a:rPr>
              <a:t>Forest products declining</a:t>
            </a:r>
          </a:p>
          <a:p>
            <a:pPr marL="952485" lvl="1" indent="-342900">
              <a:lnSpc>
                <a:spcPct val="105000"/>
              </a:lnSpc>
              <a:buFont typeface="+mj-lt"/>
              <a:buAutoNum type="arabicPeriod"/>
            </a:pPr>
            <a:r>
              <a:rPr lang="en-US" sz="1400" dirty="0" smtClean="0">
                <a:solidFill>
                  <a:schemeClr val="accent5">
                    <a:lumMod val="75000"/>
                  </a:schemeClr>
                </a:solidFill>
                <a:latin typeface="Georgia" panose="02040502050405020303" pitchFamily="18" charset="0"/>
              </a:rPr>
              <a:t>Intermodal looks down ~10% this quarter</a:t>
            </a:r>
            <a:endParaRPr lang="en-US" sz="1400" dirty="0">
              <a:solidFill>
                <a:schemeClr val="accent5">
                  <a:lumMod val="75000"/>
                </a:schemeClr>
              </a:solidFill>
              <a:latin typeface="Georgia" panose="02040502050405020303" pitchFamily="18" charset="0"/>
            </a:endParaRPr>
          </a:p>
          <a:p>
            <a:pPr marL="342900" marR="0" lvl="0" indent="-342900">
              <a:lnSpc>
                <a:spcPct val="105000"/>
              </a:lnSpc>
              <a:spcBef>
                <a:spcPts val="0"/>
              </a:spcBef>
              <a:spcAft>
                <a:spcPts val="0"/>
              </a:spcAft>
              <a:buFont typeface="+mj-lt"/>
              <a:buAutoNum type="arabicPeriod"/>
            </a:pPr>
            <a:endParaRPr lang="en-US" sz="1400" dirty="0" smtClean="0">
              <a:solidFill>
                <a:schemeClr val="accent5">
                  <a:lumMod val="75000"/>
                </a:schemeClr>
              </a:solidFill>
              <a:latin typeface="Georgia" panose="02040502050405020303" pitchFamily="18" charset="0"/>
            </a:endParaRPr>
          </a:p>
          <a:p>
            <a:pPr marL="342900" marR="0" lvl="0" indent="-342900">
              <a:lnSpc>
                <a:spcPct val="105000"/>
              </a:lnSpc>
              <a:spcBef>
                <a:spcPts val="0"/>
              </a:spcBef>
              <a:spcAft>
                <a:spcPts val="0"/>
              </a:spcAft>
              <a:buFont typeface="+mj-lt"/>
              <a:buAutoNum type="arabicPeriod"/>
            </a:pPr>
            <a:r>
              <a:rPr lang="en-US" sz="1400" dirty="0" smtClean="0">
                <a:solidFill>
                  <a:schemeClr val="accent5">
                    <a:lumMod val="75000"/>
                  </a:schemeClr>
                </a:solidFill>
                <a:latin typeface="Georgia" panose="02040502050405020303" pitchFamily="18" charset="0"/>
              </a:rPr>
              <a:t>Transportation by truck is taking share from rail:</a:t>
            </a:r>
          </a:p>
          <a:p>
            <a:pPr marL="952485" lvl="1" indent="-342900">
              <a:lnSpc>
                <a:spcPct val="105000"/>
              </a:lnSpc>
              <a:buFont typeface="+mj-lt"/>
              <a:buAutoNum type="arabicPeriod"/>
            </a:pPr>
            <a:r>
              <a:rPr lang="en-US" sz="1400" dirty="0" smtClean="0">
                <a:solidFill>
                  <a:schemeClr val="accent5">
                    <a:lumMod val="75000"/>
                  </a:schemeClr>
                </a:solidFill>
                <a:latin typeface="Georgia" panose="02040502050405020303" pitchFamily="18" charset="0"/>
              </a:rPr>
              <a:t>Truckers </a:t>
            </a:r>
            <a:r>
              <a:rPr lang="en-US" sz="1400" dirty="0">
                <a:solidFill>
                  <a:schemeClr val="accent5">
                    <a:lumMod val="75000"/>
                  </a:schemeClr>
                </a:solidFill>
                <a:latin typeface="Georgia" panose="02040502050405020303" pitchFamily="18" charset="0"/>
              </a:rPr>
              <a:t>have been lowering </a:t>
            </a:r>
            <a:r>
              <a:rPr lang="en-US" sz="1400" dirty="0" smtClean="0">
                <a:solidFill>
                  <a:schemeClr val="accent5">
                    <a:lumMod val="75000"/>
                  </a:schemeClr>
                </a:solidFill>
                <a:latin typeface="Georgia" panose="02040502050405020303" pitchFamily="18" charset="0"/>
              </a:rPr>
              <a:t>prices since the beginning of 2019, increasing the appeal to switch to trucking (historically rail has been cheaper than truck)</a:t>
            </a:r>
          </a:p>
          <a:p>
            <a:pPr marL="952485" lvl="1" indent="-342900">
              <a:lnSpc>
                <a:spcPct val="105000"/>
              </a:lnSpc>
              <a:buFont typeface="+mj-lt"/>
              <a:buAutoNum type="arabicPeriod"/>
            </a:pPr>
            <a:r>
              <a:rPr lang="en-US" sz="1400" dirty="0" smtClean="0">
                <a:solidFill>
                  <a:schemeClr val="accent5">
                    <a:lumMod val="75000"/>
                  </a:schemeClr>
                </a:solidFill>
                <a:latin typeface="Georgia" panose="02040502050405020303" pitchFamily="18" charset="0"/>
              </a:rPr>
              <a:t>Capacity constraints is still there in trucking but it’s getting better: regulation is getting looser, alleviating the drivers shortage</a:t>
            </a:r>
            <a:endParaRPr lang="en-US" sz="1400" dirty="0">
              <a:solidFill>
                <a:schemeClr val="accent5">
                  <a:lumMod val="75000"/>
                </a:schemeClr>
              </a:solidFill>
              <a:latin typeface="Georgia" panose="02040502050405020303" pitchFamily="18" charset="0"/>
            </a:endParaRPr>
          </a:p>
          <a:p>
            <a:pPr marL="342900" marR="0" lvl="0" indent="-342900">
              <a:lnSpc>
                <a:spcPct val="105000"/>
              </a:lnSpc>
              <a:spcBef>
                <a:spcPts val="0"/>
              </a:spcBef>
              <a:spcAft>
                <a:spcPts val="0"/>
              </a:spcAft>
              <a:buFont typeface="+mj-lt"/>
              <a:buAutoNum type="arabicPeriod"/>
            </a:pPr>
            <a:endParaRPr lang="en-US" sz="1400" dirty="0" smtClean="0">
              <a:solidFill>
                <a:schemeClr val="accent5">
                  <a:lumMod val="75000"/>
                </a:schemeClr>
              </a:solidFill>
              <a:latin typeface="Georgia" panose="02040502050405020303" pitchFamily="18" charset="0"/>
            </a:endParaRPr>
          </a:p>
          <a:p>
            <a:pPr marL="342900" marR="0" lvl="0" indent="-342900">
              <a:lnSpc>
                <a:spcPct val="105000"/>
              </a:lnSpc>
              <a:spcBef>
                <a:spcPts val="0"/>
              </a:spcBef>
              <a:spcAft>
                <a:spcPts val="0"/>
              </a:spcAft>
              <a:buFont typeface="+mj-lt"/>
              <a:buAutoNum type="arabicPeriod"/>
            </a:pPr>
            <a:r>
              <a:rPr lang="en-US" sz="1400" dirty="0" smtClean="0">
                <a:solidFill>
                  <a:schemeClr val="accent5">
                    <a:lumMod val="75000"/>
                  </a:schemeClr>
                </a:solidFill>
                <a:latin typeface="Georgia" panose="02040502050405020303" pitchFamily="18" charset="0"/>
              </a:rPr>
              <a:t>Longer term: port </a:t>
            </a:r>
            <a:r>
              <a:rPr lang="en-US" sz="1400" dirty="0">
                <a:solidFill>
                  <a:schemeClr val="accent5">
                    <a:lumMod val="75000"/>
                  </a:schemeClr>
                </a:solidFill>
                <a:latin typeface="Georgia" panose="02040502050405020303" pitchFamily="18" charset="0"/>
              </a:rPr>
              <a:t>of Wilmington expansion </a:t>
            </a:r>
            <a:r>
              <a:rPr lang="en-US" sz="1400" dirty="0" smtClean="0">
                <a:solidFill>
                  <a:schemeClr val="accent5">
                    <a:lumMod val="75000"/>
                  </a:schemeClr>
                </a:solidFill>
                <a:latin typeface="Georgia" panose="02040502050405020303" pitchFamily="18" charset="0"/>
              </a:rPr>
              <a:t>– </a:t>
            </a:r>
            <a:r>
              <a:rPr lang="en-US" sz="1400" dirty="0">
                <a:solidFill>
                  <a:schemeClr val="accent5">
                    <a:lumMod val="75000"/>
                  </a:schemeClr>
                </a:solidFill>
                <a:latin typeface="Georgia" panose="02040502050405020303" pitchFamily="18" charset="0"/>
              </a:rPr>
              <a:t>The project will nearly double the size of the existing port (2021 completion) and build a new 1.2M TEU terminal (2023 completion). This follows news from last week that the Port of Virginia increased capacity by 30%. Also recent port data has indicated that the East Coast ports have been taking share from ports on the West Coast. This shift has the potential to drive incremental demand for intermodal service at CSX and NSC (East US) at the expense of UNP and BNSF (West US</a:t>
            </a:r>
            <a:r>
              <a:rPr lang="en-US" sz="1400" dirty="0" smtClean="0">
                <a:solidFill>
                  <a:schemeClr val="accent5">
                    <a:lumMod val="75000"/>
                  </a:schemeClr>
                </a:solidFill>
                <a:latin typeface="Georgia" panose="02040502050405020303" pitchFamily="18" charset="0"/>
              </a:rPr>
              <a:t>)</a:t>
            </a:r>
          </a:p>
          <a:p>
            <a:pPr marL="342900" marR="0" lvl="0" indent="-342900">
              <a:lnSpc>
                <a:spcPct val="105000"/>
              </a:lnSpc>
              <a:spcBef>
                <a:spcPts val="0"/>
              </a:spcBef>
              <a:spcAft>
                <a:spcPts val="0"/>
              </a:spcAft>
              <a:buFont typeface="+mj-lt"/>
              <a:buAutoNum type="arabicPeriod"/>
            </a:pPr>
            <a:endParaRPr lang="en-US" sz="1400" dirty="0" smtClean="0">
              <a:solidFill>
                <a:schemeClr val="accent5">
                  <a:lumMod val="75000"/>
                </a:schemeClr>
              </a:solidFill>
              <a:latin typeface="Georgia" panose="02040502050405020303" pitchFamily="18" charset="0"/>
            </a:endParaRPr>
          </a:p>
          <a:p>
            <a:r>
              <a:rPr lang="en-US" sz="1200" dirty="0">
                <a:latin typeface="Georgia" panose="02040502050405020303" pitchFamily="18" charset="0"/>
                <a:ea typeface="Calibri" panose="020F0502020204030204" pitchFamily="34" charset="0"/>
                <a:cs typeface="Times New Roman" panose="02020603050405020304" pitchFamily="18" charset="0"/>
              </a:rPr>
              <a:t> </a:t>
            </a:r>
            <a:endParaRPr lang="en-US" sz="12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8131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pPr/>
              <a:t>3</a:t>
            </a:fld>
            <a:endParaRPr lang="en-US" dirty="0"/>
          </a:p>
        </p:txBody>
      </p:sp>
      <p:sp>
        <p:nvSpPr>
          <p:cNvPr id="3" name="Title 2"/>
          <p:cNvSpPr>
            <a:spLocks noGrp="1"/>
          </p:cNvSpPr>
          <p:nvPr>
            <p:ph type="title"/>
          </p:nvPr>
        </p:nvSpPr>
        <p:spPr/>
        <p:txBody>
          <a:bodyPr/>
          <a:lstStyle/>
          <a:p>
            <a:r>
              <a:rPr lang="en-US" dirty="0" smtClean="0"/>
              <a:t>Intermodal trends</a:t>
            </a:r>
            <a:endParaRPr lang="en-US" dirty="0"/>
          </a:p>
        </p:txBody>
      </p:sp>
      <p:pic>
        <p:nvPicPr>
          <p:cNvPr id="5" name="Picture 4"/>
          <p:cNvPicPr>
            <a:picLocks noChangeAspect="1"/>
          </p:cNvPicPr>
          <p:nvPr/>
        </p:nvPicPr>
        <p:blipFill>
          <a:blip r:embed="rId2"/>
          <a:stretch>
            <a:fillRect/>
          </a:stretch>
        </p:blipFill>
        <p:spPr>
          <a:xfrm>
            <a:off x="1391937" y="3194442"/>
            <a:ext cx="6112476" cy="3245217"/>
          </a:xfrm>
          <a:prstGeom prst="rect">
            <a:avLst/>
          </a:prstGeom>
        </p:spPr>
      </p:pic>
      <p:sp>
        <p:nvSpPr>
          <p:cNvPr id="4" name="Text Placeholder 3"/>
          <p:cNvSpPr>
            <a:spLocks noGrp="1"/>
          </p:cNvSpPr>
          <p:nvPr>
            <p:ph type="body" sz="quarter" idx="13"/>
          </p:nvPr>
        </p:nvSpPr>
        <p:spPr>
          <a:xfrm>
            <a:off x="381001" y="1231673"/>
            <a:ext cx="8515864" cy="1624384"/>
          </a:xfrm>
        </p:spPr>
        <p:txBody>
          <a:bodyPr/>
          <a:lstStyle/>
          <a:p>
            <a:r>
              <a:rPr lang="en-US" dirty="0" smtClean="0"/>
              <a:t>Reasons for the weakness include:</a:t>
            </a:r>
          </a:p>
          <a:p>
            <a:r>
              <a:rPr lang="en-US" b="0" dirty="0" smtClean="0"/>
              <a:t>Looser trucking capacity</a:t>
            </a:r>
          </a:p>
          <a:p>
            <a:r>
              <a:rPr lang="en-US" b="0" dirty="0" smtClean="0"/>
              <a:t>Service cuts from the implementation of PSR</a:t>
            </a:r>
          </a:p>
          <a:p>
            <a:r>
              <a:rPr lang="en-US" b="0" dirty="0" smtClean="0"/>
              <a:t>Softening imports (trade?)</a:t>
            </a:r>
          </a:p>
          <a:p>
            <a:r>
              <a:rPr lang="en-US" b="0" dirty="0" smtClean="0"/>
              <a:t>Severe flooding in 1H in the Midwest</a:t>
            </a:r>
            <a:endParaRPr lang="en-US" b="0" dirty="0"/>
          </a:p>
        </p:txBody>
      </p:sp>
      <p:pic>
        <p:nvPicPr>
          <p:cNvPr id="6" name="Picture 5"/>
          <p:cNvPicPr>
            <a:picLocks noChangeAspect="1"/>
          </p:cNvPicPr>
          <p:nvPr/>
        </p:nvPicPr>
        <p:blipFill>
          <a:blip r:embed="rId3"/>
          <a:stretch>
            <a:fillRect/>
          </a:stretch>
        </p:blipFill>
        <p:spPr>
          <a:xfrm>
            <a:off x="2028825" y="2918217"/>
            <a:ext cx="4838700" cy="276225"/>
          </a:xfrm>
          <a:prstGeom prst="rect">
            <a:avLst/>
          </a:prstGeom>
        </p:spPr>
      </p:pic>
    </p:spTree>
    <p:extLst>
      <p:ext uri="{BB962C8B-B14F-4D97-AF65-F5344CB8AC3E}">
        <p14:creationId xmlns:p14="http://schemas.microsoft.com/office/powerpoint/2010/main" val="2530027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pPr/>
              <a:t>4</a:t>
            </a:fld>
            <a:endParaRPr lang="en-US" dirty="0"/>
          </a:p>
        </p:txBody>
      </p:sp>
      <p:sp>
        <p:nvSpPr>
          <p:cNvPr id="3" name="Title 2"/>
          <p:cNvSpPr>
            <a:spLocks noGrp="1"/>
          </p:cNvSpPr>
          <p:nvPr>
            <p:ph type="title"/>
          </p:nvPr>
        </p:nvSpPr>
        <p:spPr/>
        <p:txBody>
          <a:bodyPr/>
          <a:lstStyle/>
          <a:p>
            <a:r>
              <a:rPr lang="en-US" dirty="0" smtClean="0"/>
              <a:t>West Coast Ports</a:t>
            </a:r>
            <a:endParaRPr lang="en-US" dirty="0"/>
          </a:p>
        </p:txBody>
      </p:sp>
      <p:pic>
        <p:nvPicPr>
          <p:cNvPr id="6" name="Picture 5"/>
          <p:cNvPicPr>
            <a:picLocks noChangeAspect="1"/>
          </p:cNvPicPr>
          <p:nvPr/>
        </p:nvPicPr>
        <p:blipFill>
          <a:blip r:embed="rId2"/>
          <a:stretch>
            <a:fillRect/>
          </a:stretch>
        </p:blipFill>
        <p:spPr>
          <a:xfrm>
            <a:off x="1543050" y="2831110"/>
            <a:ext cx="5810250" cy="2781300"/>
          </a:xfrm>
          <a:prstGeom prst="rect">
            <a:avLst/>
          </a:prstGeom>
        </p:spPr>
      </p:pic>
      <p:sp>
        <p:nvSpPr>
          <p:cNvPr id="4" name="Text Placeholder 3"/>
          <p:cNvSpPr>
            <a:spLocks noGrp="1"/>
          </p:cNvSpPr>
          <p:nvPr>
            <p:ph type="body" sz="quarter" idx="13"/>
          </p:nvPr>
        </p:nvSpPr>
        <p:spPr>
          <a:xfrm>
            <a:off x="381000" y="1231673"/>
            <a:ext cx="8305801" cy="1437386"/>
          </a:xfrm>
        </p:spPr>
        <p:txBody>
          <a:bodyPr/>
          <a:lstStyle/>
          <a:p>
            <a:r>
              <a:rPr lang="en-US" b="0" dirty="0" smtClean="0"/>
              <a:t>Imported containers into L.A. and Long Beach, CA which comprises 35% of US imports and 77% of West Coast volume are down 2.8% in 2019 through August (Bloomberg)</a:t>
            </a:r>
          </a:p>
          <a:p>
            <a:r>
              <a:rPr lang="en-US" b="0" dirty="0" smtClean="0"/>
              <a:t>International accounts for 44% of UNP’s intermodal volume.</a:t>
            </a:r>
          </a:p>
          <a:p>
            <a:endParaRPr lang="en-US" b="0" i="1" dirty="0"/>
          </a:p>
        </p:txBody>
      </p:sp>
    </p:spTree>
    <p:extLst>
      <p:ext uri="{BB962C8B-B14F-4D97-AF65-F5344CB8AC3E}">
        <p14:creationId xmlns:p14="http://schemas.microsoft.com/office/powerpoint/2010/main" val="66374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pPr/>
              <a:t>5</a:t>
            </a:fld>
            <a:endParaRPr lang="en-US" dirty="0"/>
          </a:p>
        </p:txBody>
      </p:sp>
      <p:sp>
        <p:nvSpPr>
          <p:cNvPr id="3" name="Title 2"/>
          <p:cNvSpPr>
            <a:spLocks noGrp="1"/>
          </p:cNvSpPr>
          <p:nvPr>
            <p:ph type="title"/>
          </p:nvPr>
        </p:nvSpPr>
        <p:spPr/>
        <p:txBody>
          <a:bodyPr/>
          <a:lstStyle/>
          <a:p>
            <a:r>
              <a:rPr lang="en-US" dirty="0" smtClean="0"/>
              <a:t>This year, spot truck rates are down as much as 20%</a:t>
            </a:r>
            <a:endParaRPr lang="en-US" dirty="0"/>
          </a:p>
        </p:txBody>
      </p:sp>
      <p:pic>
        <p:nvPicPr>
          <p:cNvPr id="5" name="Picture 4"/>
          <p:cNvPicPr>
            <a:picLocks noChangeAspect="1"/>
          </p:cNvPicPr>
          <p:nvPr/>
        </p:nvPicPr>
        <p:blipFill>
          <a:blip r:embed="rId2"/>
          <a:stretch>
            <a:fillRect/>
          </a:stretch>
        </p:blipFill>
        <p:spPr>
          <a:xfrm>
            <a:off x="1361302" y="2416292"/>
            <a:ext cx="6011563" cy="3940059"/>
          </a:xfrm>
          <a:prstGeom prst="rect">
            <a:avLst/>
          </a:prstGeom>
        </p:spPr>
      </p:pic>
      <p:sp>
        <p:nvSpPr>
          <p:cNvPr id="7" name="TextBox 6"/>
          <p:cNvSpPr txBox="1"/>
          <p:nvPr/>
        </p:nvSpPr>
        <p:spPr>
          <a:xfrm>
            <a:off x="724930" y="1145059"/>
            <a:ext cx="7718854" cy="1037968"/>
          </a:xfrm>
          <a:prstGeom prst="rect">
            <a:avLst/>
          </a:prstGeom>
        </p:spPr>
        <p:txBody>
          <a:bodyPr wrap="square" rtlCol="0">
            <a:noAutofit/>
          </a:bodyPr>
          <a:lstStyle/>
          <a:p>
            <a:pPr algn="l">
              <a:lnSpc>
                <a:spcPct val="70000"/>
              </a:lnSpc>
              <a:spcBef>
                <a:spcPts val="600"/>
              </a:spcBef>
              <a:spcAft>
                <a:spcPts val="200"/>
              </a:spcAft>
              <a:buClr>
                <a:schemeClr val="accent1">
                  <a:lumMod val="50000"/>
                </a:schemeClr>
              </a:buClr>
              <a:buSzPct val="100000"/>
            </a:pPr>
            <a:r>
              <a:rPr lang="en-US" sz="1600" dirty="0" smtClean="0">
                <a:solidFill>
                  <a:schemeClr val="tx1">
                    <a:lumMod val="50000"/>
                    <a:lumOff val="50000"/>
                  </a:schemeClr>
                </a:solidFill>
                <a:latin typeface="Georgia" panose="02040502050405020303" pitchFamily="18" charset="0"/>
                <a:cs typeface="Calibri Light"/>
              </a:rPr>
              <a:t>This could increase competition of the alternative way of moving goods that historically proved to be more expensive than rail.</a:t>
            </a:r>
          </a:p>
          <a:p>
            <a:pPr algn="l">
              <a:lnSpc>
                <a:spcPct val="70000"/>
              </a:lnSpc>
              <a:spcBef>
                <a:spcPts val="600"/>
              </a:spcBef>
              <a:spcAft>
                <a:spcPts val="200"/>
              </a:spcAft>
              <a:buClr>
                <a:schemeClr val="accent1">
                  <a:lumMod val="50000"/>
                </a:schemeClr>
              </a:buClr>
              <a:buSzPct val="100000"/>
            </a:pPr>
            <a:r>
              <a:rPr lang="en-US" sz="1600" dirty="0" smtClean="0">
                <a:solidFill>
                  <a:schemeClr val="tx1">
                    <a:lumMod val="50000"/>
                    <a:lumOff val="50000"/>
                  </a:schemeClr>
                </a:solidFill>
                <a:latin typeface="Georgia" panose="02040502050405020303" pitchFamily="18" charset="0"/>
                <a:cs typeface="Calibri Light"/>
              </a:rPr>
              <a:t>Rails had increased prices recently, following the trucking industry trend.</a:t>
            </a:r>
          </a:p>
        </p:txBody>
      </p:sp>
    </p:spTree>
    <p:extLst>
      <p:ext uri="{BB962C8B-B14F-4D97-AF65-F5344CB8AC3E}">
        <p14:creationId xmlns:p14="http://schemas.microsoft.com/office/powerpoint/2010/main" val="3846513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pPr/>
              <a:t>6</a:t>
            </a:fld>
            <a:endParaRPr lang="en-US" dirty="0"/>
          </a:p>
        </p:txBody>
      </p:sp>
      <p:sp>
        <p:nvSpPr>
          <p:cNvPr id="3" name="Title 2"/>
          <p:cNvSpPr>
            <a:spLocks noGrp="1"/>
          </p:cNvSpPr>
          <p:nvPr>
            <p:ph type="title"/>
          </p:nvPr>
        </p:nvSpPr>
        <p:spPr/>
        <p:txBody>
          <a:bodyPr/>
          <a:lstStyle/>
          <a:p>
            <a:r>
              <a:rPr lang="en-US" dirty="0" smtClean="0"/>
              <a:t>Rails volume trend</a:t>
            </a:r>
            <a:endParaRPr lang="en-US" dirty="0"/>
          </a:p>
        </p:txBody>
      </p:sp>
      <p:pic>
        <p:nvPicPr>
          <p:cNvPr id="5" name="Picture 4"/>
          <p:cNvPicPr>
            <a:picLocks noChangeAspect="1"/>
          </p:cNvPicPr>
          <p:nvPr/>
        </p:nvPicPr>
        <p:blipFill>
          <a:blip r:embed="rId2"/>
          <a:stretch>
            <a:fillRect/>
          </a:stretch>
        </p:blipFill>
        <p:spPr>
          <a:xfrm>
            <a:off x="1119028" y="1418029"/>
            <a:ext cx="6916037" cy="4472024"/>
          </a:xfrm>
          <a:prstGeom prst="rect">
            <a:avLst/>
          </a:prstGeom>
        </p:spPr>
      </p:pic>
    </p:spTree>
    <p:extLst>
      <p:ext uri="{BB962C8B-B14F-4D97-AF65-F5344CB8AC3E}">
        <p14:creationId xmlns:p14="http://schemas.microsoft.com/office/powerpoint/2010/main" val="1565234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are high for UNP</a:t>
            </a:r>
            <a:endParaRPr lang="en-US" dirty="0"/>
          </a:p>
        </p:txBody>
      </p:sp>
      <p:sp>
        <p:nvSpPr>
          <p:cNvPr id="3" name="Slide Number Placeholder 2"/>
          <p:cNvSpPr>
            <a:spLocks noGrp="1"/>
          </p:cNvSpPr>
          <p:nvPr>
            <p:ph type="sldNum" sz="quarter" idx="12"/>
          </p:nvPr>
        </p:nvSpPr>
        <p:spPr/>
        <p:txBody>
          <a:bodyPr/>
          <a:lstStyle/>
          <a:p>
            <a:fld id="{BA4111AF-6F6F-0643-B4DB-D5DDF114BF9E}" type="slidenum">
              <a:rPr lang="en-US" smtClean="0"/>
              <a:pPr/>
              <a:t>7</a:t>
            </a:fld>
            <a:endParaRPr lang="en-US" dirty="0"/>
          </a:p>
        </p:txBody>
      </p:sp>
      <p:sp>
        <p:nvSpPr>
          <p:cNvPr id="5" name="Rectangle 4"/>
          <p:cNvSpPr/>
          <p:nvPr/>
        </p:nvSpPr>
        <p:spPr>
          <a:xfrm>
            <a:off x="457200" y="1527258"/>
            <a:ext cx="7549978" cy="1384995"/>
          </a:xfrm>
          <a:prstGeom prst="rect">
            <a:avLst/>
          </a:prstGeom>
        </p:spPr>
        <p:txBody>
          <a:bodyPr wrap="square">
            <a:spAutoFit/>
          </a:bodyPr>
          <a:lstStyle/>
          <a:p>
            <a:r>
              <a:rPr lang="en-US" sz="1400" dirty="0">
                <a:solidFill>
                  <a:schemeClr val="accent5">
                    <a:lumMod val="75000"/>
                  </a:schemeClr>
                </a:solidFill>
                <a:latin typeface="Georgia" panose="02040502050405020303" pitchFamily="18" charset="0"/>
              </a:rPr>
              <a:t>Expectations are </a:t>
            </a:r>
            <a:r>
              <a:rPr lang="en-US" sz="1400" dirty="0" smtClean="0">
                <a:solidFill>
                  <a:schemeClr val="accent5">
                    <a:lumMod val="75000"/>
                  </a:schemeClr>
                </a:solidFill>
                <a:latin typeface="Georgia" panose="02040502050405020303" pitchFamily="18" charset="0"/>
              </a:rPr>
              <a:t>high for UNP following its precision </a:t>
            </a:r>
            <a:r>
              <a:rPr lang="en-US" sz="1400" dirty="0">
                <a:solidFill>
                  <a:schemeClr val="accent5">
                    <a:lumMod val="75000"/>
                  </a:schemeClr>
                </a:solidFill>
                <a:latin typeface="Georgia" panose="02040502050405020303" pitchFamily="18" charset="0"/>
              </a:rPr>
              <a:t>railroading </a:t>
            </a:r>
            <a:r>
              <a:rPr lang="en-US" sz="1400" dirty="0" smtClean="0">
                <a:solidFill>
                  <a:schemeClr val="accent5">
                    <a:lumMod val="75000"/>
                  </a:schemeClr>
                </a:solidFill>
                <a:latin typeface="Georgia" panose="02040502050405020303" pitchFamily="18" charset="0"/>
              </a:rPr>
              <a:t>implementation.</a:t>
            </a:r>
          </a:p>
          <a:p>
            <a:endParaRPr lang="en-US" sz="1400" dirty="0" smtClean="0">
              <a:solidFill>
                <a:schemeClr val="accent5">
                  <a:lumMod val="75000"/>
                </a:schemeClr>
              </a:solidFill>
              <a:latin typeface="Georgia" panose="02040502050405020303" pitchFamily="18" charset="0"/>
            </a:endParaRPr>
          </a:p>
          <a:p>
            <a:r>
              <a:rPr lang="en-US" sz="1400" dirty="0" smtClean="0">
                <a:solidFill>
                  <a:schemeClr val="accent5">
                    <a:lumMod val="75000"/>
                  </a:schemeClr>
                </a:solidFill>
                <a:latin typeface="Georgia" panose="02040502050405020303" pitchFamily="18" charset="0"/>
              </a:rPr>
              <a:t>Consensus has a 4% revenue growth in 2020 and 280 bps FCF margin improvement.</a:t>
            </a:r>
          </a:p>
          <a:p>
            <a:endParaRPr lang="en-US" sz="1400" dirty="0" smtClean="0">
              <a:solidFill>
                <a:schemeClr val="accent5">
                  <a:lumMod val="75000"/>
                </a:schemeClr>
              </a:solidFill>
              <a:latin typeface="Georgia" panose="02040502050405020303" pitchFamily="18" charset="0"/>
            </a:endParaRPr>
          </a:p>
          <a:p>
            <a:r>
              <a:rPr lang="en-US" sz="1400" dirty="0" smtClean="0">
                <a:solidFill>
                  <a:schemeClr val="accent5">
                    <a:lumMod val="75000"/>
                  </a:schemeClr>
                </a:solidFill>
                <a:latin typeface="Georgia" panose="02040502050405020303" pitchFamily="18" charset="0"/>
              </a:rPr>
              <a:t>If volume continues to drop, we think it will be difficult for them to keep their operating ratio guidance.</a:t>
            </a:r>
            <a:endParaRPr lang="en-US" sz="1400" dirty="0">
              <a:solidFill>
                <a:schemeClr val="accent5">
                  <a:lumMod val="75000"/>
                </a:schemeClr>
              </a:solidFill>
              <a:latin typeface="Georgia" panose="02040502050405020303" pitchFamily="18" charset="0"/>
            </a:endParaRPr>
          </a:p>
        </p:txBody>
      </p:sp>
    </p:spTree>
    <p:extLst>
      <p:ext uri="{BB962C8B-B14F-4D97-AF65-F5344CB8AC3E}">
        <p14:creationId xmlns:p14="http://schemas.microsoft.com/office/powerpoint/2010/main" val="1726424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pPr/>
              <a:t>8</a:t>
            </a:fld>
            <a:endParaRPr lang="en-US" dirty="0"/>
          </a:p>
        </p:txBody>
      </p:sp>
      <p:sp>
        <p:nvSpPr>
          <p:cNvPr id="3" name="Title 2"/>
          <p:cNvSpPr>
            <a:spLocks noGrp="1"/>
          </p:cNvSpPr>
          <p:nvPr>
            <p:ph type="title"/>
          </p:nvPr>
        </p:nvSpPr>
        <p:spPr/>
        <p:txBody>
          <a:bodyPr/>
          <a:lstStyle/>
          <a:p>
            <a:r>
              <a:rPr lang="en-US" dirty="0" smtClean="0"/>
              <a:t>UNP valuation chart</a:t>
            </a:r>
            <a:endParaRPr lang="en-US" dirty="0"/>
          </a:p>
        </p:txBody>
      </p:sp>
      <p:pic>
        <p:nvPicPr>
          <p:cNvPr id="5" name="Picture 4"/>
          <p:cNvPicPr>
            <a:picLocks noChangeAspect="1"/>
          </p:cNvPicPr>
          <p:nvPr/>
        </p:nvPicPr>
        <p:blipFill>
          <a:blip r:embed="rId2"/>
          <a:stretch>
            <a:fillRect/>
          </a:stretch>
        </p:blipFill>
        <p:spPr>
          <a:xfrm>
            <a:off x="0" y="1180530"/>
            <a:ext cx="9144000" cy="5358383"/>
          </a:xfrm>
          <a:prstGeom prst="rect">
            <a:avLst/>
          </a:prstGeom>
        </p:spPr>
      </p:pic>
      <p:cxnSp>
        <p:nvCxnSpPr>
          <p:cNvPr id="7" name="Straight Arrow Connector 6"/>
          <p:cNvCxnSpPr/>
          <p:nvPr/>
        </p:nvCxnSpPr>
        <p:spPr>
          <a:xfrm flipV="1">
            <a:off x="4654379" y="4555525"/>
            <a:ext cx="774357" cy="4942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113903" y="5160703"/>
            <a:ext cx="1837038" cy="584886"/>
          </a:xfrm>
          <a:prstGeom prst="rect">
            <a:avLst/>
          </a:prstGeom>
        </p:spPr>
        <p:txBody>
          <a:bodyPr wrap="square" rtlCol="0">
            <a:noAutofit/>
          </a:bodyPr>
          <a:lstStyle/>
          <a:p>
            <a:pPr algn="l">
              <a:lnSpc>
                <a:spcPct val="70000"/>
              </a:lnSpc>
              <a:spcBef>
                <a:spcPts val="600"/>
              </a:spcBef>
              <a:spcAft>
                <a:spcPts val="200"/>
              </a:spcAft>
              <a:buClr>
                <a:schemeClr val="accent1">
                  <a:lumMod val="50000"/>
                </a:schemeClr>
              </a:buClr>
              <a:buSzPct val="100000"/>
            </a:pPr>
            <a:r>
              <a:rPr lang="en-US" sz="1600" dirty="0" smtClean="0">
                <a:solidFill>
                  <a:srgbClr val="008000"/>
                </a:solidFill>
                <a:latin typeface="Georgia" panose="02040502050405020303" pitchFamily="18" charset="0"/>
                <a:cs typeface="Calibri Light"/>
              </a:rPr>
              <a:t>We bought UNP in November 2015</a:t>
            </a:r>
            <a:endParaRPr lang="en-US" sz="1600" dirty="0" smtClean="0">
              <a:solidFill>
                <a:srgbClr val="008000"/>
              </a:solidFill>
              <a:latin typeface="Georgia" panose="02040502050405020303" pitchFamily="18" charset="0"/>
              <a:cs typeface="Calibri Light"/>
            </a:endParaRPr>
          </a:p>
        </p:txBody>
      </p:sp>
    </p:spTree>
    <p:extLst>
      <p:ext uri="{BB962C8B-B14F-4D97-AF65-F5344CB8AC3E}">
        <p14:creationId xmlns:p14="http://schemas.microsoft.com/office/powerpoint/2010/main" val="2730348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RESWOOD MASTER">
      <a:dk1>
        <a:sysClr val="windowText" lastClr="000000"/>
      </a:dk1>
      <a:lt1>
        <a:sysClr val="window" lastClr="FFFFFF"/>
      </a:lt1>
      <a:dk2>
        <a:srgbClr val="1F497D"/>
      </a:dk2>
      <a:lt2>
        <a:srgbClr val="EEECE1"/>
      </a:lt2>
      <a:accent1>
        <a:srgbClr val="487D2F"/>
      </a:accent1>
      <a:accent2>
        <a:srgbClr val="ADCB28"/>
      </a:accent2>
      <a:accent3>
        <a:srgbClr val="333043"/>
      </a:accent3>
      <a:accent4>
        <a:srgbClr val="6A6A6A"/>
      </a:accent4>
      <a:accent5>
        <a:srgbClr val="848484"/>
      </a:accent5>
      <a:accent6>
        <a:srgbClr val="FFFFFF"/>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wrap="square" rtlCol="0">
        <a:noAutofit/>
      </a:bodyPr>
      <a:lstStyle>
        <a:defPPr algn="l">
          <a:lnSpc>
            <a:spcPct val="70000"/>
          </a:lnSpc>
          <a:spcBef>
            <a:spcPts val="600"/>
          </a:spcBef>
          <a:spcAft>
            <a:spcPts val="200"/>
          </a:spcAft>
          <a:buClr>
            <a:schemeClr val="accent1">
              <a:lumMod val="50000"/>
            </a:schemeClr>
          </a:buClr>
          <a:buSzPct val="100000"/>
          <a:defRPr sz="1600" dirty="0" smtClean="0">
            <a:solidFill>
              <a:schemeClr val="accent4">
                <a:lumMod val="50000"/>
              </a:schemeClr>
            </a:solidFill>
            <a:latin typeface="Georgia" panose="02040502050405020303" pitchFamily="18" charset="0"/>
            <a:cs typeface="Calibri Light"/>
          </a:defRPr>
        </a:defPPr>
      </a:lstStyle>
    </a:txDef>
  </a:objectDefaults>
  <a:extraClrSchemeLst/>
  <a:extLst>
    <a:ext uri="{05A4C25C-085E-4340-85A3-A5531E510DB2}">
      <thm15:themeFamily xmlns:thm15="http://schemas.microsoft.com/office/thememl/2012/main" name="Presentation1" id="{AB7C3DD4-0BAB-4187-AB0D-D62528DF1196}" vid="{C0705ABC-49CE-40E7-BDB5-49F5EA0AC1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Generic Pitch Book Template April 2016</Template>
  <TotalTime>8162</TotalTime>
  <Words>473</Words>
  <Application>Microsoft Office PowerPoint</Application>
  <PresentationFormat>On-screen Show (4:3)</PresentationFormat>
  <Paragraphs>51</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Georgia</vt:lpstr>
      <vt:lpstr>Times New Roman</vt:lpstr>
      <vt:lpstr>Office Theme</vt:lpstr>
      <vt:lpstr>Union Pacific (UNP) Sell Thesis</vt:lpstr>
      <vt:lpstr>Thesis Point #1: pricing power at risk</vt:lpstr>
      <vt:lpstr>Intermodal trends</vt:lpstr>
      <vt:lpstr>West Coast Ports</vt:lpstr>
      <vt:lpstr>This year, spot truck rates are down as much as 20%</vt:lpstr>
      <vt:lpstr>Rails volume trend</vt:lpstr>
      <vt:lpstr>Expectations are high for UNP</vt:lpstr>
      <vt:lpstr>UNP valuation chart</vt:lpstr>
    </vt:vector>
  </TitlesOfParts>
  <Company>External 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Alyson Nickse</dc:creator>
  <cp:lastModifiedBy>Julie Praline</cp:lastModifiedBy>
  <cp:revision>215</cp:revision>
  <cp:lastPrinted>2019-02-25T16:26:19Z</cp:lastPrinted>
  <dcterms:created xsi:type="dcterms:W3CDTF">2016-04-14T18:06:49Z</dcterms:created>
  <dcterms:modified xsi:type="dcterms:W3CDTF">2019-09-23T12:55:52Z</dcterms:modified>
</cp:coreProperties>
</file>