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3" r:id="rId2"/>
    <p:sldId id="324" r:id="rId3"/>
    <p:sldId id="325" r:id="rId4"/>
  </p:sldIdLst>
  <p:sldSz cx="9144000" cy="6858000" type="screen4x3"/>
  <p:notesSz cx="7010400" cy="92964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487D2F"/>
    <a:srgbClr val="008000"/>
    <a:srgbClr val="6A6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6186" autoAdjust="0"/>
  </p:normalViewPr>
  <p:slideViewPr>
    <p:cSldViewPr snapToGrid="0">
      <p:cViewPr varScale="1">
        <p:scale>
          <a:sx n="93" d="100"/>
          <a:sy n="93" d="100"/>
        </p:scale>
        <p:origin x="522" y="78"/>
      </p:cViewPr>
      <p:guideLst>
        <p:guide orient="horz" pos="6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22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r">
              <a:defRPr sz="1200"/>
            </a:lvl1pPr>
          </a:lstStyle>
          <a:p>
            <a:fld id="{D3942B00-0091-4282-8EF2-C2A3B3A7D1F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r">
              <a:defRPr sz="1200"/>
            </a:lvl1pPr>
          </a:lstStyle>
          <a:p>
            <a:fld id="{3290999A-3CD9-4087-A6AB-F4915EF5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375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1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/>
          <a:lstStyle>
            <a:lvl1pPr algn="r">
              <a:defRPr sz="1200"/>
            </a:lvl1pPr>
          </a:lstStyle>
          <a:p>
            <a:fld id="{11D1F14B-0ED0-4426-8B6E-A5019F5DA26F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7" rIns="91413" bIns="457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73576"/>
            <a:ext cx="5607050" cy="3660775"/>
          </a:xfrm>
          <a:prstGeom prst="rect">
            <a:avLst/>
          </a:prstGeom>
        </p:spPr>
        <p:txBody>
          <a:bodyPr vert="horz" lIns="91413" tIns="45707" rIns="91413" bIns="4570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13" tIns="45707" rIns="91413" bIns="45707" rtlCol="0" anchor="b"/>
          <a:lstStyle>
            <a:lvl1pPr algn="r">
              <a:defRPr sz="1200"/>
            </a:lvl1pPr>
          </a:lstStyle>
          <a:p>
            <a:fld id="{5352454F-B8C5-455B-A4DD-264417327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693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52454F-B8C5-455B-A4DD-2644173274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92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52454F-B8C5-455B-A4DD-2644173274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76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2"/>
          <p:cNvSpPr txBox="1">
            <a:spLocks/>
          </p:cNvSpPr>
          <p:nvPr userDrawn="1"/>
        </p:nvSpPr>
        <p:spPr>
          <a:xfrm>
            <a:off x="-129552" y="5144196"/>
            <a:ext cx="8744959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latin typeface="Georgia"/>
              <a:cs typeface="Georgia"/>
            </a:endParaRPr>
          </a:p>
        </p:txBody>
      </p:sp>
      <p:pic>
        <p:nvPicPr>
          <p:cNvPr id="5" name="Picture 4" descr="Graphic_TitlePage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1783"/>
            <a:ext cx="9144000" cy="2447925"/>
          </a:xfrm>
          <a:prstGeom prst="rect">
            <a:avLst/>
          </a:prstGeom>
        </p:spPr>
      </p:pic>
      <p:pic>
        <p:nvPicPr>
          <p:cNvPr id="6" name="Picture 5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315" y="1041401"/>
            <a:ext cx="3548271" cy="1333500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543212" y="5654308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765" y="5056590"/>
            <a:ext cx="8111778" cy="597718"/>
          </a:xfrm>
        </p:spPr>
        <p:txBody>
          <a:bodyPr>
            <a:normAutofit/>
          </a:bodyPr>
          <a:lstStyle>
            <a:lvl1pPr algn="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21369" y="6427177"/>
            <a:ext cx="2162908" cy="29429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ct val="7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Internal</a:t>
            </a:r>
            <a:r>
              <a:rPr lang="en-US" sz="1600" baseline="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 use only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3311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oo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_ArrowsOnly.ai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" y="1845737"/>
            <a:ext cx="9144000" cy="4963297"/>
          </a:xfrm>
          <a:prstGeom prst="rect">
            <a:avLst/>
          </a:prstGeom>
        </p:spPr>
      </p:pic>
      <p:pic>
        <p:nvPicPr>
          <p:cNvPr id="2" name="Picture 1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3570" y="58502"/>
            <a:ext cx="1892300" cy="866548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hape 42"/>
          <p:cNvSpPr txBox="1">
            <a:spLocks/>
          </p:cNvSpPr>
          <p:nvPr userDrawn="1"/>
        </p:nvSpPr>
        <p:spPr>
          <a:xfrm>
            <a:off x="598130" y="1318085"/>
            <a:ext cx="8824452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chemeClr val="accent1"/>
              </a:solidFill>
              <a:latin typeface="Georgia"/>
              <a:cs typeface="Georgia"/>
            </a:endParaRPr>
          </a:p>
        </p:txBody>
      </p:sp>
      <p:sp>
        <p:nvSpPr>
          <p:cNvPr id="10" name="Shape 42"/>
          <p:cNvSpPr txBox="1">
            <a:spLocks/>
          </p:cNvSpPr>
          <p:nvPr userDrawn="1"/>
        </p:nvSpPr>
        <p:spPr>
          <a:xfrm>
            <a:off x="598130" y="2502292"/>
            <a:ext cx="7352271" cy="2332488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marL="0" indent="0" algn="l">
              <a:lnSpc>
                <a:spcPct val="80000"/>
              </a:lnSpc>
              <a:buSzPct val="80000"/>
              <a:buNone/>
              <a:defRPr sz="1800">
                <a:solidFill>
                  <a:srgbClr val="000000"/>
                </a:solidFill>
              </a:defRPr>
            </a:pPr>
            <a:endParaRPr lang="en-US" sz="1600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65125"/>
            <a:ext cx="8134350" cy="704497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81001" y="1231673"/>
            <a:ext cx="8305800" cy="5002322"/>
          </a:xfrm>
        </p:spPr>
        <p:txBody>
          <a:bodyPr>
            <a:noAutofit/>
          </a:bodyPr>
          <a:lstStyle>
            <a:lvl2pPr marL="342900" indent="-228600">
              <a:spcBef>
                <a:spcPts val="600"/>
              </a:spcBef>
              <a:spcAft>
                <a:spcPts val="200"/>
              </a:spcAft>
              <a:defRPr/>
            </a:lvl2pPr>
            <a:lvl3pPr marL="571500" indent="-171450">
              <a:spcBef>
                <a:spcPts val="600"/>
              </a:spcBef>
              <a:spcAft>
                <a:spcPts val="200"/>
              </a:spcAft>
              <a:defRPr/>
            </a:lvl3pPr>
            <a:lvl4pPr marL="800100" indent="-171450">
              <a:spcBef>
                <a:spcPts val="600"/>
              </a:spcBef>
              <a:spcAft>
                <a:spcPts val="200"/>
              </a:spcAft>
              <a:defRPr sz="1200"/>
            </a:lvl4pPr>
            <a:lvl5pPr>
              <a:spcBef>
                <a:spcPts val="600"/>
              </a:spcBef>
              <a:spcAft>
                <a:spcPts val="200"/>
              </a:spcAft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381000" y="1069622"/>
            <a:ext cx="8210550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3921369" y="6427177"/>
            <a:ext cx="2162908" cy="29429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ct val="7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Internal</a:t>
            </a:r>
            <a:r>
              <a:rPr lang="en-US" sz="1600" baseline="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 use only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24676498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672" userDrawn="1">
          <p15:clr>
            <a:srgbClr val="FBAE40"/>
          </p15:clr>
        </p15:guide>
        <p15:guide id="2" pos="2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H="1">
            <a:off x="381000" y="1069622"/>
            <a:ext cx="8210550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71475" y="1166988"/>
            <a:ext cx="3762375" cy="254317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057775" y="3710076"/>
            <a:ext cx="3876675" cy="2646362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3921369" y="6427177"/>
            <a:ext cx="2162908" cy="294299"/>
          </a:xfrm>
          <a:prstGeom prst="rect">
            <a:avLst/>
          </a:prstGeom>
        </p:spPr>
        <p:txBody>
          <a:bodyPr wrap="square" rtlCol="0">
            <a:noAutofit/>
          </a:bodyPr>
          <a:lstStyle/>
          <a:p>
            <a:pPr algn="ctr">
              <a:lnSpc>
                <a:spcPct val="70000"/>
              </a:lnSpc>
              <a:spcBef>
                <a:spcPts val="600"/>
              </a:spcBef>
              <a:spcAft>
                <a:spcPts val="200"/>
              </a:spcAft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Internal</a:t>
            </a:r>
            <a:r>
              <a:rPr lang="en-US" sz="1600" baseline="0" dirty="0" smtClean="0">
                <a:solidFill>
                  <a:schemeClr val="accent4">
                    <a:lumMod val="50000"/>
                  </a:schemeClr>
                </a:solidFill>
                <a:latin typeface="Georgia" panose="02040502050405020303" pitchFamily="18" charset="0"/>
                <a:cs typeface="Calibri Light"/>
              </a:rPr>
              <a:t> use only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  <a:latin typeface="Georgia" panose="02040502050405020303" pitchFamily="18" charset="0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4941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00201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381000" y="365125"/>
            <a:ext cx="8305800" cy="7016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0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6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189" rtl="0" eaLnBrk="1" latinLnBrk="0" hangingPunct="1">
        <a:spcBef>
          <a:spcPct val="0"/>
        </a:spcBef>
        <a:buNone/>
        <a:defRPr sz="2800" kern="1200">
          <a:solidFill>
            <a:srgbClr val="487D2F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457189" rtl="0" eaLnBrk="1" latinLnBrk="0" hangingPunct="1">
        <a:spcBef>
          <a:spcPts val="600"/>
        </a:spcBef>
        <a:spcAft>
          <a:spcPts val="200"/>
        </a:spcAft>
        <a:buFont typeface="Arial"/>
        <a:buNone/>
        <a:defRPr sz="1400" b="1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1pPr>
      <a:lvl2pPr marL="342900" indent="-228600" algn="l" defTabSz="457189" rtl="0" eaLnBrk="1" latinLnBrk="0" hangingPunct="1">
        <a:spcBef>
          <a:spcPts val="600"/>
        </a:spcBef>
        <a:spcAft>
          <a:spcPts val="200"/>
        </a:spcAft>
        <a:buClr>
          <a:schemeClr val="accent1">
            <a:lumMod val="75000"/>
          </a:schemeClr>
        </a:buClr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2pPr>
      <a:lvl3pPr marL="571500" indent="-228600" algn="l" defTabSz="457189" rtl="0" eaLnBrk="1" latinLnBrk="0" hangingPunct="1">
        <a:spcBef>
          <a:spcPts val="600"/>
        </a:spcBef>
        <a:spcAft>
          <a:spcPts val="200"/>
        </a:spcAft>
        <a:buClr>
          <a:schemeClr val="accent1">
            <a:lumMod val="75000"/>
          </a:schemeClr>
        </a:buClr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16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16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72" userDrawn="1">
          <p15:clr>
            <a:srgbClr val="F26B43"/>
          </p15:clr>
        </p15:guide>
        <p15:guide id="2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October 2019 Trade: adding to STZ</a:t>
            </a:r>
          </a:p>
        </p:txBody>
      </p:sp>
    </p:spTree>
    <p:extLst>
      <p:ext uri="{BB962C8B-B14F-4D97-AF65-F5344CB8AC3E}">
        <p14:creationId xmlns:p14="http://schemas.microsoft.com/office/powerpoint/2010/main" val="963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to Constellation Brands (STZ)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</a:pPr>
            <a:endParaRPr lang="en-US" sz="1600" dirty="0">
              <a:solidFill>
                <a:schemeClr val="accent4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cs typeface="Calibri Light"/>
              </a:rPr>
              <a:t>Based on recent valuation, we are adding 60bps to STZ from cash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600" dirty="0" smtClean="0">
                <a:solidFill>
                  <a:schemeClr val="accent4">
                    <a:lumMod val="50000"/>
                  </a:schemeClr>
                </a:solidFill>
                <a:cs typeface="Calibri Light"/>
              </a:rPr>
              <a:t>Stock recently pulled back but investment thesis is not broken, we see opportunity for upside: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</a:pPr>
            <a:endParaRPr lang="en-US" sz="1600" dirty="0" smtClean="0">
              <a:solidFill>
                <a:schemeClr val="accent4">
                  <a:lumMod val="50000"/>
                </a:schemeClr>
              </a:solidFill>
              <a:cs typeface="Calibri Light"/>
            </a:endParaRPr>
          </a:p>
          <a:p>
            <a:pPr lvl="1"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 Light"/>
              </a:rPr>
              <a:t>Corona Seltzer launch next Spring could be a good growth opportunity</a:t>
            </a:r>
          </a:p>
          <a:p>
            <a:pPr lvl="1"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 Light"/>
              </a:rPr>
              <a:t>Divestiture of lower priced wine &amp; spirit brands will help STZ focus on core 10 power brands going forward</a:t>
            </a:r>
          </a:p>
          <a:p>
            <a:pPr lvl="1"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 Light"/>
              </a:rPr>
              <a:t>Change of chairman and CEO at Canopy Growth (Cannabis acquisition) shows desire to refocus company on profitability 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  <a:cs typeface="Calibri Light"/>
            </a:endParaRP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</a:pPr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  <a:cs typeface="Calibri Light"/>
            </a:endParaRPr>
          </a:p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0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Valuation	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Price target of $226</a:t>
            </a:r>
          </a:p>
          <a:p>
            <a:r>
              <a:rPr lang="en-US" dirty="0" smtClean="0"/>
              <a:t>Valuation still attractive, FCF keeps growing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437" y="2029607"/>
            <a:ext cx="5198928" cy="410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30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RESWOOD MASTE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87D2F"/>
      </a:accent1>
      <a:accent2>
        <a:srgbClr val="ADCB28"/>
      </a:accent2>
      <a:accent3>
        <a:srgbClr val="333043"/>
      </a:accent3>
      <a:accent4>
        <a:srgbClr val="6A6A6A"/>
      </a:accent4>
      <a:accent5>
        <a:srgbClr val="848484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rtlCol="0">
        <a:noAutofit/>
      </a:bodyPr>
      <a:lstStyle>
        <a:defPPr algn="l">
          <a:lnSpc>
            <a:spcPct val="70000"/>
          </a:lnSpc>
          <a:spcBef>
            <a:spcPts val="600"/>
          </a:spcBef>
          <a:spcAft>
            <a:spcPts val="200"/>
          </a:spcAft>
          <a:buClr>
            <a:schemeClr val="accent1">
              <a:lumMod val="50000"/>
            </a:schemeClr>
          </a:buClr>
          <a:buSzPct val="100000"/>
          <a:defRPr sz="1600" dirty="0" smtClean="0">
            <a:solidFill>
              <a:schemeClr val="accent4">
                <a:lumMod val="50000"/>
              </a:schemeClr>
            </a:solidFill>
            <a:latin typeface="Georgia" panose="02040502050405020303" pitchFamily="18" charset="0"/>
            <a:cs typeface="Calibri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AB7C3DD4-0BAB-4187-AB0D-D62528DF1196}" vid="{C0705ABC-49CE-40E7-BDB5-49F5EA0AC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 Pitch Book Template April 2016</Template>
  <TotalTime>7759</TotalTime>
  <Words>110</Words>
  <Application>Microsoft Office PowerPoint</Application>
  <PresentationFormat>On-screen Show (4:3)</PresentationFormat>
  <Paragraphs>17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Office Theme</vt:lpstr>
      <vt:lpstr>October 2019 Trade: adding to STZ</vt:lpstr>
      <vt:lpstr>Adding to Constellation Brands (STZ)</vt:lpstr>
      <vt:lpstr>Valuation  </vt:lpstr>
    </vt:vector>
  </TitlesOfParts>
  <Company>External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Alyson Nickse</dc:creator>
  <cp:lastModifiedBy>Julie Praline</cp:lastModifiedBy>
  <cp:revision>198</cp:revision>
  <cp:lastPrinted>2019-02-25T16:26:19Z</cp:lastPrinted>
  <dcterms:created xsi:type="dcterms:W3CDTF">2016-04-14T18:06:49Z</dcterms:created>
  <dcterms:modified xsi:type="dcterms:W3CDTF">2019-10-14T14:19:32Z</dcterms:modified>
</cp:coreProperties>
</file>