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461" r:id="rId2"/>
    <p:sldId id="485" r:id="rId3"/>
    <p:sldId id="465" r:id="rId4"/>
    <p:sldId id="464" r:id="rId5"/>
    <p:sldId id="466" r:id="rId6"/>
    <p:sldId id="484"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41" r:id="rId21"/>
    <p:sldId id="443" r:id="rId22"/>
    <p:sldId id="487" r:id="rId23"/>
    <p:sldId id="489" r:id="rId24"/>
    <p:sldId id="490" r:id="rId25"/>
    <p:sldId id="444" r:id="rId26"/>
    <p:sldId id="446" r:id="rId27"/>
    <p:sldId id="445" r:id="rId28"/>
    <p:sldId id="447" r:id="rId29"/>
    <p:sldId id="483" r:id="rId30"/>
  </p:sldIdLst>
  <p:sldSz cx="9144000" cy="6858000" type="screen4x3"/>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397122-AE2D-46BE-8BA9-AADBF4789D72}">
          <p14:sldIdLst>
            <p14:sldId id="461"/>
            <p14:sldId id="485"/>
            <p14:sldId id="465"/>
            <p14:sldId id="464"/>
            <p14:sldId id="466"/>
            <p14:sldId id="484"/>
            <p14:sldId id="469"/>
            <p14:sldId id="470"/>
            <p14:sldId id="471"/>
            <p14:sldId id="472"/>
            <p14:sldId id="473"/>
            <p14:sldId id="474"/>
            <p14:sldId id="475"/>
            <p14:sldId id="476"/>
            <p14:sldId id="477"/>
            <p14:sldId id="478"/>
            <p14:sldId id="479"/>
            <p14:sldId id="480"/>
            <p14:sldId id="481"/>
            <p14:sldId id="441"/>
            <p14:sldId id="443"/>
            <p14:sldId id="487"/>
            <p14:sldId id="489"/>
            <p14:sldId id="490"/>
            <p14:sldId id="444"/>
            <p14:sldId id="446"/>
            <p14:sldId id="445"/>
            <p14:sldId id="447"/>
            <p14:sldId id="483"/>
          </p14:sldIdLst>
        </p14:section>
        <p14:section name="Vehicles" id="{9294C81C-F430-43CE-BC61-DA527AE51DFB}">
          <p14:sldIdLst/>
        </p14:section>
      </p14:sectionLst>
    </p:ex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6A6A6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6" autoAdjust="0"/>
    <p:restoredTop sz="94711" autoAdjust="0"/>
  </p:normalViewPr>
  <p:slideViewPr>
    <p:cSldViewPr snapToGrid="0">
      <p:cViewPr varScale="1">
        <p:scale>
          <a:sx n="109" d="100"/>
          <a:sy n="109" d="100"/>
        </p:scale>
        <p:origin x="768" y="96"/>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744"/>
    </p:cViewPr>
  </p:sorterViewPr>
  <p:notesViewPr>
    <p:cSldViewPr snapToGrid="0">
      <p:cViewPr varScale="1">
        <p:scale>
          <a:sx n="59" d="100"/>
          <a:sy n="59" d="100"/>
        </p:scale>
        <p:origin x="207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13" tIns="45707" rIns="91413" bIns="45707"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6725"/>
          </a:xfrm>
          <a:prstGeom prst="rect">
            <a:avLst/>
          </a:prstGeom>
        </p:spPr>
        <p:txBody>
          <a:bodyPr vert="horz" lIns="91413" tIns="45707" rIns="91413" bIns="45707" rtlCol="0"/>
          <a:lstStyle>
            <a:lvl1pPr algn="r">
              <a:defRPr sz="1200"/>
            </a:lvl1pPr>
          </a:lstStyle>
          <a:p>
            <a:fld id="{D3942B00-0091-4282-8EF2-C2A3B3A7D1F1}" type="datetimeFigureOut">
              <a:rPr lang="en-US" smtClean="0"/>
              <a:t>1/7/2020</a:t>
            </a:fld>
            <a:endParaRPr lang="en-US"/>
          </a:p>
        </p:txBody>
      </p:sp>
      <p:sp>
        <p:nvSpPr>
          <p:cNvPr id="4" name="Footer Placeholder 3"/>
          <p:cNvSpPr>
            <a:spLocks noGrp="1"/>
          </p:cNvSpPr>
          <p:nvPr>
            <p:ph type="ftr" sz="quarter" idx="2"/>
          </p:nvPr>
        </p:nvSpPr>
        <p:spPr>
          <a:xfrm>
            <a:off x="2" y="8829677"/>
            <a:ext cx="3038475" cy="466725"/>
          </a:xfrm>
          <a:prstGeom prst="rect">
            <a:avLst/>
          </a:prstGeom>
        </p:spPr>
        <p:txBody>
          <a:bodyPr vert="horz" lIns="91413" tIns="45707" rIns="91413" bIns="45707"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7"/>
            <a:ext cx="3038475" cy="466725"/>
          </a:xfrm>
          <a:prstGeom prst="rect">
            <a:avLst/>
          </a:prstGeom>
        </p:spPr>
        <p:txBody>
          <a:bodyPr vert="horz" lIns="91413" tIns="45707" rIns="91413" bIns="45707" rtlCol="0" anchor="b"/>
          <a:lstStyle>
            <a:lvl1pPr algn="r">
              <a:defRPr sz="1200"/>
            </a:lvl1pPr>
          </a:lstStyle>
          <a:p>
            <a:fld id="{3290999A-3CD9-4087-A6AB-F4915EF567F9}" type="slidenum">
              <a:rPr lang="en-US" smtClean="0"/>
              <a:t>‹#›</a:t>
            </a:fld>
            <a:endParaRPr lang="en-US"/>
          </a:p>
        </p:txBody>
      </p:sp>
    </p:spTree>
    <p:extLst>
      <p:ext uri="{BB962C8B-B14F-4D97-AF65-F5344CB8AC3E}">
        <p14:creationId xmlns:p14="http://schemas.microsoft.com/office/powerpoint/2010/main" val="12381375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13" tIns="45707" rIns="91413" bIns="45707" rtlCol="0"/>
          <a:lstStyle>
            <a:lvl1pPr algn="l">
              <a:defRPr sz="1200"/>
            </a:lvl1pPr>
          </a:lstStyle>
          <a:p>
            <a:endParaRPr lang="en-US"/>
          </a:p>
        </p:txBody>
      </p:sp>
      <p:sp>
        <p:nvSpPr>
          <p:cNvPr id="3" name="Date Placeholder 2"/>
          <p:cNvSpPr>
            <a:spLocks noGrp="1"/>
          </p:cNvSpPr>
          <p:nvPr>
            <p:ph type="dt" idx="1"/>
          </p:nvPr>
        </p:nvSpPr>
        <p:spPr>
          <a:xfrm>
            <a:off x="3970340" y="1"/>
            <a:ext cx="3038475" cy="466725"/>
          </a:xfrm>
          <a:prstGeom prst="rect">
            <a:avLst/>
          </a:prstGeom>
        </p:spPr>
        <p:txBody>
          <a:bodyPr vert="horz" lIns="91413" tIns="45707" rIns="91413" bIns="45707" rtlCol="0"/>
          <a:lstStyle>
            <a:lvl1pPr algn="r">
              <a:defRPr sz="1200"/>
            </a:lvl1pPr>
          </a:lstStyle>
          <a:p>
            <a:fld id="{11D1F14B-0ED0-4426-8B6E-A5019F5DA26F}" type="datetimeFigureOut">
              <a:rPr lang="en-US" smtClean="0"/>
              <a:t>1/7/2020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13" tIns="45707" rIns="91413" bIns="45707" rtlCol="0" anchor="ctr"/>
          <a:lstStyle/>
          <a:p>
            <a:endParaRPr lang="en-US"/>
          </a:p>
        </p:txBody>
      </p:sp>
      <p:sp>
        <p:nvSpPr>
          <p:cNvPr id="5" name="Notes Placeholder 4"/>
          <p:cNvSpPr>
            <a:spLocks noGrp="1"/>
          </p:cNvSpPr>
          <p:nvPr>
            <p:ph type="body" sz="quarter" idx="3"/>
          </p:nvPr>
        </p:nvSpPr>
        <p:spPr>
          <a:xfrm>
            <a:off x="701676" y="4473576"/>
            <a:ext cx="5607050" cy="3660775"/>
          </a:xfrm>
          <a:prstGeom prst="rect">
            <a:avLst/>
          </a:prstGeom>
        </p:spPr>
        <p:txBody>
          <a:bodyPr vert="horz" lIns="91413" tIns="45707" rIns="91413" bIns="457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7"/>
            <a:ext cx="3038475" cy="466725"/>
          </a:xfrm>
          <a:prstGeom prst="rect">
            <a:avLst/>
          </a:prstGeom>
        </p:spPr>
        <p:txBody>
          <a:bodyPr vert="horz" lIns="91413" tIns="45707" rIns="91413" bIns="45707"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3" tIns="45707" rIns="91413" bIns="45707" rtlCol="0" anchor="b"/>
          <a:lstStyle>
            <a:lvl1pPr algn="r">
              <a:defRPr sz="1200"/>
            </a:lvl1pPr>
          </a:lstStyle>
          <a:p>
            <a:fld id="{5352454F-B8C5-455B-A4DD-2644173274A8}" type="slidenum">
              <a:rPr lang="en-US" smtClean="0"/>
              <a:t>‹#›</a:t>
            </a:fld>
            <a:endParaRPr lang="en-US"/>
          </a:p>
        </p:txBody>
      </p:sp>
    </p:spTree>
    <p:extLst>
      <p:ext uri="{BB962C8B-B14F-4D97-AF65-F5344CB8AC3E}">
        <p14:creationId xmlns:p14="http://schemas.microsoft.com/office/powerpoint/2010/main" val="2821369385"/>
      </p:ext>
    </p:extLst>
  </p:cSld>
  <p:clrMap bg1="lt1" tx1="dk1" bg2="lt2" tx2="dk2" accent1="accent1" accent2="accent2" accent3="accent3" accent4="accent4" accent5="accent5" accent6="accent6" hlink="hlink" folHlink="folHlink"/>
  <p:hf hd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352454F-B8C5-455B-A4DD-2644173274A8}" type="slidenum">
              <a:rPr lang="en-US" smtClean="0"/>
              <a:t>1</a:t>
            </a:fld>
            <a:endParaRPr lang="en-US" dirty="0"/>
          </a:p>
        </p:txBody>
      </p:sp>
    </p:spTree>
    <p:extLst>
      <p:ext uri="{BB962C8B-B14F-4D97-AF65-F5344CB8AC3E}">
        <p14:creationId xmlns:p14="http://schemas.microsoft.com/office/powerpoint/2010/main" val="360786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D93D05-AAA6-47D0-AAE4-049BEC13F114}" type="slidenum">
              <a:rPr lang="en-US" smtClean="0"/>
              <a:t>2</a:t>
            </a:fld>
            <a:endParaRPr lang="en-US"/>
          </a:p>
        </p:txBody>
      </p:sp>
    </p:spTree>
    <p:extLst>
      <p:ext uri="{BB962C8B-B14F-4D97-AF65-F5344CB8AC3E}">
        <p14:creationId xmlns:p14="http://schemas.microsoft.com/office/powerpoint/2010/main" val="4100518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cxnSp>
        <p:nvCxnSpPr>
          <p:cNvPr id="8" name="Straight Connector 7"/>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5"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1" name="Text Placeholder 10"/>
          <p:cNvSpPr>
            <a:spLocks noGrp="1"/>
          </p:cNvSpPr>
          <p:nvPr>
            <p:ph type="body" sz="quarter" idx="13"/>
          </p:nvPr>
        </p:nvSpPr>
        <p:spPr>
          <a:xfrm>
            <a:off x="298450" y="1317625"/>
            <a:ext cx="4088023" cy="2197100"/>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4776424" y="3798888"/>
            <a:ext cx="4097947" cy="2197466"/>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hart Placeholder 15"/>
          <p:cNvSpPr>
            <a:spLocks noGrp="1"/>
          </p:cNvSpPr>
          <p:nvPr>
            <p:ph type="chart" sz="quarter" idx="15"/>
          </p:nvPr>
        </p:nvSpPr>
        <p:spPr>
          <a:xfrm>
            <a:off x="298450" y="3798888"/>
            <a:ext cx="4088023" cy="2197100"/>
          </a:xfrm>
        </p:spPr>
        <p:txBody>
          <a:bodyPr/>
          <a:lstStyle>
            <a:lvl1pPr algn="ctr">
              <a:defRPr>
                <a:solidFill>
                  <a:schemeClr val="accent5">
                    <a:lumMod val="75000"/>
                  </a:schemeClr>
                </a:solidFill>
              </a:defRPr>
            </a:lvl1pPr>
          </a:lstStyle>
          <a:p>
            <a:endParaRPr lang="en-US" dirty="0"/>
          </a:p>
        </p:txBody>
      </p:sp>
      <p:sp>
        <p:nvSpPr>
          <p:cNvPr id="17" name="Chart Placeholder 15"/>
          <p:cNvSpPr>
            <a:spLocks noGrp="1"/>
          </p:cNvSpPr>
          <p:nvPr>
            <p:ph type="chart" sz="quarter" idx="16"/>
          </p:nvPr>
        </p:nvSpPr>
        <p:spPr>
          <a:xfrm>
            <a:off x="4776424" y="1317625"/>
            <a:ext cx="4097948" cy="2197100"/>
          </a:xfrm>
        </p:spPr>
        <p:txBody>
          <a:bodyPr/>
          <a:lstStyle>
            <a:lvl1pPr algn="ctr">
              <a:defRPr>
                <a:solidFill>
                  <a:schemeClr val="accent5">
                    <a:lumMod val="75000"/>
                  </a:schemeClr>
                </a:solidFill>
              </a:defRPr>
            </a:lvl1pPr>
          </a:lstStyle>
          <a:p>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4246764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s">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latin typeface="Georgia"/>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userDrawn="1"/>
        </p:nvPicPr>
        <p:blipFill>
          <a:blip r:embed="rId3"/>
          <a:stretch>
            <a:fillRect/>
          </a:stretch>
        </p:blipFill>
        <p:spPr>
          <a:xfrm>
            <a:off x="3507884" y="1412575"/>
            <a:ext cx="2011854" cy="774259"/>
          </a:xfrm>
          <a:prstGeom prst="rect">
            <a:avLst/>
          </a:prstGeom>
        </p:spPr>
      </p:pic>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2633111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756719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marL="0" indent="0" algn="l">
              <a:lnSpc>
                <a:spcPct val="80000"/>
              </a:lnSpc>
              <a:buSzPct val="80000"/>
              <a:buNone/>
              <a:defRPr sz="1800">
                <a:solidFill>
                  <a:srgbClr val="000000"/>
                </a:solidFill>
              </a:defRPr>
            </a:pPr>
            <a:endParaRPr lang="en-US" sz="1600" dirty="0">
              <a:solidFill>
                <a:schemeClr val="accent6">
                  <a:lumMod val="50000"/>
                </a:schemeClr>
              </a:solidFill>
              <a:latin typeface="Georgia" panose="02040502050405020303" pitchFamily="18" charset="0"/>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39010928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787662" cy="6837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2131"/>
            <a:ext cx="8229600" cy="49040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fld id="{BA4111AF-6F6F-0643-B4DB-D5DDF114BF9E}" type="slidenum">
              <a:rPr lang="en-US" smtClean="0"/>
              <a:pPr/>
              <a:t>‹#›</a:t>
            </a:fld>
            <a:endParaRPr lang="en-US" dirty="0"/>
          </a:p>
        </p:txBody>
      </p:sp>
    </p:spTree>
    <p:extLst>
      <p:ext uri="{BB962C8B-B14F-4D97-AF65-F5344CB8AC3E}">
        <p14:creationId xmlns:p14="http://schemas.microsoft.com/office/powerpoint/2010/main" val="35071052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9" r:id="rId4"/>
  </p:sldLayoutIdLst>
  <p:timing>
    <p:tnLst>
      <p:par>
        <p:cTn id="1" dur="indefinite" restart="never" nodeType="tmRoot"/>
      </p:par>
    </p:tnLst>
  </p:timing>
  <p:hf hdr="0" ftr="0" dt="0"/>
  <p:txStyles>
    <p:titleStyle>
      <a:lvl1pPr algn="l" defTabSz="457189" rtl="0" eaLnBrk="1" latinLnBrk="0" hangingPunct="1">
        <a:spcBef>
          <a:spcPct val="0"/>
        </a:spcBef>
        <a:buNone/>
        <a:defRPr sz="2600" kern="1200">
          <a:solidFill>
            <a:schemeClr val="accent1"/>
          </a:solidFill>
          <a:latin typeface="Georgia" panose="02040502050405020303" pitchFamily="18" charset="0"/>
          <a:ea typeface="+mj-ea"/>
          <a:cs typeface="+mj-cs"/>
        </a:defRPr>
      </a:lvl1pPr>
    </p:titleStyle>
    <p:bodyStyle>
      <a:lvl1pPr marL="0" indent="0" algn="l" defTabSz="457189" rtl="0" eaLnBrk="1" latinLnBrk="0" hangingPunct="1">
        <a:spcBef>
          <a:spcPts val="600"/>
        </a:spcBef>
        <a:buFont typeface="Arial"/>
        <a:buNone/>
        <a:defRPr sz="1600" b="1" kern="1200" baseline="0">
          <a:solidFill>
            <a:schemeClr val="accent5">
              <a:lumMod val="75000"/>
            </a:schemeClr>
          </a:solidFill>
          <a:latin typeface="Georgia" panose="02040502050405020303" pitchFamily="18" charset="0"/>
          <a:ea typeface="+mn-ea"/>
          <a:cs typeface="+mn-cs"/>
        </a:defRPr>
      </a:lvl1pPr>
      <a:lvl2pPr marL="742932" indent="-285744" algn="l" defTabSz="457189" rtl="0" eaLnBrk="1" latinLnBrk="0" hangingPunct="1">
        <a:spcBef>
          <a:spcPts val="600"/>
        </a:spcBef>
        <a:buClr>
          <a:schemeClr val="accent1">
            <a:lumMod val="60000"/>
            <a:lumOff val="40000"/>
          </a:schemeClr>
        </a:buClr>
        <a:buFont typeface="Georgia" panose="02040502050405020303" pitchFamily="18" charset="0"/>
        <a:buChar char="›"/>
        <a:defRPr sz="1400" kern="1200" baseline="0">
          <a:solidFill>
            <a:schemeClr val="accent5">
              <a:lumMod val="75000"/>
            </a:schemeClr>
          </a:solidFill>
          <a:latin typeface="Georgia" panose="02040502050405020303" pitchFamily="18" charset="0"/>
          <a:ea typeface="+mn-ea"/>
          <a:cs typeface="+mn-cs"/>
        </a:defRPr>
      </a:lvl2pPr>
      <a:lvl3pPr marL="1142971"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3pPr>
      <a:lvl4pPr marL="1600160"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2"/>
          <p:cNvSpPr txBox="1">
            <a:spLocks/>
          </p:cNvSpPr>
          <p:nvPr/>
        </p:nvSpPr>
        <p:spPr>
          <a:xfrm>
            <a:off x="543212" y="5144196"/>
            <a:ext cx="8198116"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r>
              <a:rPr lang="en-US" sz="2600" spc="40" dirty="0" smtClean="0">
                <a:solidFill>
                  <a:srgbClr val="487D2F"/>
                </a:solidFill>
                <a:latin typeface="Georgia"/>
                <a:cs typeface="Georgia"/>
              </a:rPr>
              <a:t>2019 performance review</a:t>
            </a:r>
            <a:endParaRPr lang="en-US" sz="2600" spc="40" dirty="0">
              <a:solidFill>
                <a:srgbClr val="487D2F"/>
              </a:solidFill>
              <a:latin typeface="Georgia"/>
              <a:cs typeface="Georgia"/>
            </a:endParaRPr>
          </a:p>
        </p:txBody>
      </p:sp>
      <p:pic>
        <p:nvPicPr>
          <p:cNvPr id="12" name="Picture 11" descr="Graphic_TitlePag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sp>
        <p:nvSpPr>
          <p:cNvPr id="10" name="TextBox 9"/>
          <p:cNvSpPr txBox="1"/>
          <p:nvPr/>
        </p:nvSpPr>
        <p:spPr>
          <a:xfrm>
            <a:off x="5934075" y="4550586"/>
            <a:ext cx="3209925" cy="338554"/>
          </a:xfrm>
          <a:prstGeom prst="rect">
            <a:avLst/>
          </a:prstGeom>
          <a:noFill/>
        </p:spPr>
        <p:txBody>
          <a:bodyPr wrap="square" rtlCol="0">
            <a:spAutoFit/>
          </a:bodyPr>
          <a:lstStyle/>
          <a:p>
            <a:pPr algn="r"/>
            <a:r>
              <a:rPr lang="en-US" sz="1600" dirty="0" smtClean="0">
                <a:solidFill>
                  <a:schemeClr val="tx1">
                    <a:lumMod val="75000"/>
                    <a:lumOff val="25000"/>
                  </a:schemeClr>
                </a:solidFill>
                <a:latin typeface="Georgia" panose="02040502050405020303" pitchFamily="18" charset="0"/>
              </a:rPr>
              <a:t>January, 2020</a:t>
            </a:r>
            <a:endParaRPr lang="en-US" sz="1600" dirty="0">
              <a:solidFill>
                <a:schemeClr val="tx1">
                  <a:lumMod val="75000"/>
                  <a:lumOff val="25000"/>
                </a:schemeClr>
              </a:solidFill>
              <a:latin typeface="Georgia" panose="02040502050405020303" pitchFamily="18" charset="0"/>
            </a:endParaRPr>
          </a:p>
        </p:txBody>
      </p:sp>
      <p:cxnSp>
        <p:nvCxnSpPr>
          <p:cNvPr id="15" name="Straight Connector 14"/>
          <p:cNvCxnSpPr/>
          <p:nvPr/>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 y="1390322"/>
            <a:ext cx="2011680" cy="773722"/>
          </a:xfrm>
          <a:prstGeom prst="rect">
            <a:avLst/>
          </a:prstGeom>
        </p:spPr>
      </p:pic>
      <p:sp>
        <p:nvSpPr>
          <p:cNvPr id="7"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chemeClr val="bg2">
                    <a:lumMod val="25000"/>
                  </a:schemeClr>
                </a:solidFill>
              </a:rPr>
              <a:t>Internal use only</a:t>
            </a:r>
            <a:endParaRPr lang="en-US" dirty="0">
              <a:solidFill>
                <a:schemeClr val="bg2">
                  <a:lumMod val="25000"/>
                </a:schemeClr>
              </a:solidFill>
            </a:endParaRPr>
          </a:p>
        </p:txBody>
      </p:sp>
    </p:spTree>
    <p:extLst>
      <p:ext uri="{BB962C8B-B14F-4D97-AF65-F5344CB8AC3E}">
        <p14:creationId xmlns:p14="http://schemas.microsoft.com/office/powerpoint/2010/main" val="1071376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10</a:t>
            </a:fld>
            <a:endParaRPr lang="en-US" dirty="0"/>
          </a:p>
        </p:txBody>
      </p:sp>
      <p:sp>
        <p:nvSpPr>
          <p:cNvPr id="3" name="Title 2"/>
          <p:cNvSpPr>
            <a:spLocks noGrp="1"/>
          </p:cNvSpPr>
          <p:nvPr>
            <p:ph type="title"/>
          </p:nvPr>
        </p:nvSpPr>
        <p:spPr/>
        <p:txBody>
          <a:bodyPr>
            <a:normAutofit fontScale="90000"/>
          </a:bodyPr>
          <a:lstStyle/>
          <a:p>
            <a:r>
              <a:rPr lang="en-US" dirty="0" smtClean="0"/>
              <a:t>High Yield Spreads</a:t>
            </a:r>
            <a:br>
              <a:rPr lang="en-US" dirty="0" smtClean="0"/>
            </a:br>
            <a:r>
              <a:rPr lang="en-US" dirty="0" smtClean="0"/>
              <a:t>Indicator of fear in the bond market</a:t>
            </a:r>
            <a:endParaRPr lang="en-US" dirty="0"/>
          </a:p>
        </p:txBody>
      </p:sp>
      <p:sp>
        <p:nvSpPr>
          <p:cNvPr id="6" name="TextBox 5"/>
          <p:cNvSpPr txBox="1"/>
          <p:nvPr/>
        </p:nvSpPr>
        <p:spPr>
          <a:xfrm>
            <a:off x="1168490" y="5575100"/>
            <a:ext cx="7008828" cy="1138773"/>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Spreads have fallen since </a:t>
            </a:r>
            <a:r>
              <a:rPr lang="en-US" sz="1600" dirty="0" smtClean="0">
                <a:solidFill>
                  <a:schemeClr val="accent4">
                    <a:lumMod val="75000"/>
                  </a:schemeClr>
                </a:solidFill>
                <a:latin typeface="Georgia" panose="02040502050405020303"/>
              </a:rPr>
              <a:t>yearend</a:t>
            </a: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smtClean="0">
                <a:solidFill>
                  <a:schemeClr val="accent4">
                    <a:lumMod val="75000"/>
                  </a:schemeClr>
                </a:solidFill>
                <a:latin typeface="Georgia" panose="02040502050405020303"/>
              </a:rPr>
              <a:t>4% high yield spread is about normal</a:t>
            </a:r>
            <a:endParaRPr lang="en-US" sz="1600" dirty="0">
              <a:solidFill>
                <a:schemeClr val="accent4">
                  <a:lumMod val="75000"/>
                </a:schemeClr>
              </a:solidFill>
              <a:latin typeface="Georgia" panose="02040502050405020303"/>
            </a:endParaRPr>
          </a:p>
          <a:p>
            <a:pPr>
              <a:spcBef>
                <a:spcPts val="600"/>
              </a:spcBef>
              <a:spcAft>
                <a:spcPts val="600"/>
              </a:spcAft>
              <a:buClr>
                <a:srgbClr val="487D2F">
                  <a:lumMod val="75000"/>
                </a:srgbClr>
              </a:buClr>
              <a:buSzPct val="100000"/>
              <a:defRPr sz="1800">
                <a:solidFill>
                  <a:srgbClr val="000000"/>
                </a:solidFill>
              </a:defRPr>
            </a:pPr>
            <a:r>
              <a:rPr lang="en-US" sz="1600" dirty="0" smtClean="0">
                <a:solidFill>
                  <a:schemeClr val="accent4">
                    <a:lumMod val="75000"/>
                  </a:schemeClr>
                </a:solidFill>
                <a:latin typeface="Georgia" panose="02040502050405020303"/>
              </a:rPr>
              <a:t> </a:t>
            </a:r>
            <a:endParaRPr lang="en-US" sz="1600" dirty="0">
              <a:solidFill>
                <a:schemeClr val="accent4">
                  <a:lumMod val="75000"/>
                </a:schemeClr>
              </a:solidFill>
              <a:latin typeface="Georgia" panose="02040502050405020303"/>
            </a:endParaRPr>
          </a:p>
        </p:txBody>
      </p:sp>
      <p:sp>
        <p:nvSpPr>
          <p:cNvPr id="7" name="TextBox 6"/>
          <p:cNvSpPr txBox="1"/>
          <p:nvPr/>
        </p:nvSpPr>
        <p:spPr>
          <a:xfrm>
            <a:off x="1227667" y="1210733"/>
            <a:ext cx="6773333" cy="490401"/>
          </a:xfrm>
          <a:prstGeom prst="rect">
            <a:avLst/>
          </a:prstGeom>
        </p:spPr>
        <p:txBody>
          <a:bodyPr wrap="square" rtlCol="0">
            <a:noAutofit/>
          </a:bodyPr>
          <a:lstStyle/>
          <a:p>
            <a:pPr algn="ctr">
              <a:spcBef>
                <a:spcPts val="600"/>
              </a:spcBef>
              <a:spcAft>
                <a:spcPts val="200"/>
              </a:spcAft>
              <a:buClr>
                <a:schemeClr val="accent1">
                  <a:lumMod val="50000"/>
                </a:schemeClr>
              </a:buClr>
              <a:buSzPct val="100000"/>
            </a:pPr>
            <a:r>
              <a:rPr lang="en-US" sz="2000" b="1" dirty="0" smtClean="0">
                <a:solidFill>
                  <a:schemeClr val="bg2">
                    <a:lumMod val="10000"/>
                  </a:schemeClr>
                </a:solidFill>
                <a:latin typeface="Georgia" panose="02040502050405020303" pitchFamily="18" charset="0"/>
                <a:cs typeface="Calibri Light"/>
              </a:rPr>
              <a:t>Spread Between High Yield Corporate bonds and Intermediate Treasury Yield</a:t>
            </a:r>
          </a:p>
        </p:txBody>
      </p:sp>
      <p:pic>
        <p:nvPicPr>
          <p:cNvPr id="4" name="Picture 3"/>
          <p:cNvPicPr>
            <a:picLocks noChangeAspect="1"/>
          </p:cNvPicPr>
          <p:nvPr/>
        </p:nvPicPr>
        <p:blipFill>
          <a:blip r:embed="rId2"/>
          <a:stretch>
            <a:fillRect/>
          </a:stretch>
        </p:blipFill>
        <p:spPr>
          <a:xfrm>
            <a:off x="0" y="1953505"/>
            <a:ext cx="9144000" cy="3483429"/>
          </a:xfrm>
          <a:prstGeom prst="rect">
            <a:avLst/>
          </a:prstGeom>
        </p:spPr>
      </p:pic>
    </p:spTree>
    <p:extLst>
      <p:ext uri="{BB962C8B-B14F-4D97-AF65-F5344CB8AC3E}">
        <p14:creationId xmlns:p14="http://schemas.microsoft.com/office/powerpoint/2010/main" val="233759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11</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a:solidFill>
                  <a:schemeClr val="accent1"/>
                </a:solidFill>
                <a:latin typeface="Georgia" panose="02040502050405020303" pitchFamily="18" charset="0"/>
                <a:ea typeface="+mj-ea"/>
                <a:cs typeface="+mj-cs"/>
              </a:rPr>
              <a:t>Market </a:t>
            </a:r>
            <a:r>
              <a:rPr lang="en-US" sz="2600" dirty="0" smtClean="0">
                <a:solidFill>
                  <a:schemeClr val="accent1"/>
                </a:solidFill>
                <a:latin typeface="Georgia" panose="02040502050405020303" pitchFamily="18" charset="0"/>
                <a:ea typeface="+mj-ea"/>
                <a:cs typeface="+mj-cs"/>
              </a:rPr>
              <a:t>Returns</a:t>
            </a:r>
            <a:endParaRPr lang="en-US" sz="2600" dirty="0">
              <a:solidFill>
                <a:schemeClr val="accent1"/>
              </a:solidFill>
              <a:latin typeface="Georgia" panose="02040502050405020303" pitchFamily="18" charset="0"/>
              <a:ea typeface="+mj-ea"/>
              <a:cs typeface="+mj-cs"/>
            </a:endParaRPr>
          </a:p>
        </p:txBody>
      </p:sp>
      <p:sp>
        <p:nvSpPr>
          <p:cNvPr id="9" name="Rectangle 8"/>
          <p:cNvSpPr/>
          <p:nvPr/>
        </p:nvSpPr>
        <p:spPr>
          <a:xfrm>
            <a:off x="2795951" y="1110798"/>
            <a:ext cx="3695551" cy="646331"/>
          </a:xfrm>
          <a:prstGeom prst="rect">
            <a:avLst/>
          </a:prstGeom>
          <a:solidFill>
            <a:schemeClr val="bg1"/>
          </a:solidFill>
        </p:spPr>
        <p:txBody>
          <a:bodyPr wrap="square">
            <a:spAutoFit/>
          </a:bodyPr>
          <a:lstStyle/>
          <a:p>
            <a:pPr algn="ctr"/>
            <a:r>
              <a:rPr lang="en-US" sz="1800" b="1" dirty="0" smtClean="0">
                <a:solidFill>
                  <a:schemeClr val="accent4">
                    <a:lumMod val="75000"/>
                  </a:schemeClr>
                </a:solidFill>
                <a:latin typeface="Georgia" panose="02040502050405020303" pitchFamily="18" charset="0"/>
              </a:rPr>
              <a:t>Performance of bond markets</a:t>
            </a:r>
            <a:endParaRPr lang="en-US" sz="1800" b="1" dirty="0">
              <a:solidFill>
                <a:schemeClr val="accent4">
                  <a:lumMod val="75000"/>
                </a:schemeClr>
              </a:solidFill>
              <a:latin typeface="Georgia" panose="02040502050405020303" pitchFamily="18" charset="0"/>
            </a:endParaRPr>
          </a:p>
        </p:txBody>
      </p:sp>
      <p:sp>
        <p:nvSpPr>
          <p:cNvPr id="10"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4" name="TextBox 3"/>
          <p:cNvSpPr txBox="1"/>
          <p:nvPr/>
        </p:nvSpPr>
        <p:spPr>
          <a:xfrm>
            <a:off x="888023" y="5534561"/>
            <a:ext cx="7491046" cy="661720"/>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smtClean="0">
                <a:solidFill>
                  <a:schemeClr val="accent4">
                    <a:lumMod val="75000"/>
                  </a:schemeClr>
                </a:solidFill>
                <a:latin typeface="Georgia" panose="02040502050405020303"/>
              </a:rPr>
              <a:t>2019 was a great year for fixed income</a:t>
            </a:r>
            <a:endParaRPr lang="en-US" sz="1600" dirty="0">
              <a:solidFill>
                <a:schemeClr val="accent4">
                  <a:lumMod val="75000"/>
                </a:schemeClr>
              </a:solidFill>
              <a:latin typeface="Georgia" panose="02040502050405020303"/>
            </a:endParaRPr>
          </a:p>
          <a:p>
            <a:pPr algn="l">
              <a:buSzPct val="80000"/>
            </a:pPr>
            <a:r>
              <a:rPr lang="en-US" sz="1600" dirty="0" smtClean="0">
                <a:solidFill>
                  <a:schemeClr val="accent4">
                    <a:lumMod val="75000"/>
                  </a:schemeClr>
                </a:solidFill>
                <a:latin typeface="Georgia" panose="02040502050405020303" pitchFamily="18" charset="0"/>
                <a:cs typeface="Calibri Light"/>
              </a:rPr>
              <a:t> </a:t>
            </a:r>
          </a:p>
        </p:txBody>
      </p:sp>
      <p:pic>
        <p:nvPicPr>
          <p:cNvPr id="3" name="Picture 2"/>
          <p:cNvPicPr>
            <a:picLocks noChangeAspect="1"/>
          </p:cNvPicPr>
          <p:nvPr/>
        </p:nvPicPr>
        <p:blipFill>
          <a:blip r:embed="rId2"/>
          <a:stretch>
            <a:fillRect/>
          </a:stretch>
        </p:blipFill>
        <p:spPr>
          <a:xfrm>
            <a:off x="0" y="1687285"/>
            <a:ext cx="9144000" cy="3483429"/>
          </a:xfrm>
          <a:prstGeom prst="rect">
            <a:avLst/>
          </a:prstGeom>
        </p:spPr>
      </p:pic>
    </p:spTree>
    <p:extLst>
      <p:ext uri="{BB962C8B-B14F-4D97-AF65-F5344CB8AC3E}">
        <p14:creationId xmlns:p14="http://schemas.microsoft.com/office/powerpoint/2010/main" val="2476929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12</a:t>
            </a:fld>
            <a:endParaRPr lang="en-US" dirty="0"/>
          </a:p>
        </p:txBody>
      </p:sp>
      <p:sp>
        <p:nvSpPr>
          <p:cNvPr id="3" name="Title 2"/>
          <p:cNvSpPr>
            <a:spLocks noGrp="1"/>
          </p:cNvSpPr>
          <p:nvPr>
            <p:ph type="title"/>
          </p:nvPr>
        </p:nvSpPr>
        <p:spPr/>
        <p:txBody>
          <a:bodyPr>
            <a:normAutofit fontScale="90000"/>
          </a:bodyPr>
          <a:lstStyle/>
          <a:p>
            <a:r>
              <a:rPr lang="en-US" dirty="0" smtClean="0"/>
              <a:t>Performance - Active Bond funds v AGG</a:t>
            </a:r>
            <a:br>
              <a:rPr lang="en-US" dirty="0" smtClean="0"/>
            </a:br>
            <a:r>
              <a:rPr lang="en-US" sz="2200" dirty="0" smtClean="0"/>
              <a:t>Mix has added value especially when rates rise</a:t>
            </a:r>
            <a:endParaRPr lang="en-US" dirty="0"/>
          </a:p>
        </p:txBody>
      </p:sp>
      <p:sp>
        <p:nvSpPr>
          <p:cNvPr id="8" name="TextBox 7"/>
          <p:cNvSpPr txBox="1"/>
          <p:nvPr/>
        </p:nvSpPr>
        <p:spPr>
          <a:xfrm>
            <a:off x="543212" y="1149126"/>
            <a:ext cx="8038080" cy="213866"/>
          </a:xfrm>
          <a:prstGeom prst="rect">
            <a:avLst/>
          </a:prstGeom>
        </p:spPr>
        <p:txBody>
          <a:bodyPr wrap="square" rtlCol="0">
            <a:noAutofit/>
          </a:bodyPr>
          <a:lstStyle/>
          <a:p>
            <a:pPr>
              <a:spcBef>
                <a:spcPts val="600"/>
              </a:spcBef>
              <a:spcAft>
                <a:spcPts val="200"/>
              </a:spcAft>
              <a:buClr>
                <a:schemeClr val="accent1">
                  <a:lumMod val="50000"/>
                </a:schemeClr>
              </a:buClr>
              <a:buSzPct val="100000"/>
            </a:pPr>
            <a:r>
              <a:rPr lang="en-US" sz="1600" dirty="0" smtClean="0">
                <a:solidFill>
                  <a:schemeClr val="accent4">
                    <a:lumMod val="75000"/>
                  </a:schemeClr>
                </a:solidFill>
                <a:latin typeface="Georgia" panose="02040502050405020303" pitchFamily="18" charset="0"/>
                <a:cs typeface="Calibri Light"/>
              </a:rPr>
              <a:t>Since 2015 performance of active bond managers verses Bloomberg Barclay’s US Aggregate Bond Index</a:t>
            </a:r>
          </a:p>
        </p:txBody>
      </p:sp>
      <p:pic>
        <p:nvPicPr>
          <p:cNvPr id="4" name="Picture 3"/>
          <p:cNvPicPr>
            <a:picLocks noChangeAspect="1"/>
          </p:cNvPicPr>
          <p:nvPr/>
        </p:nvPicPr>
        <p:blipFill>
          <a:blip r:embed="rId2"/>
          <a:stretch>
            <a:fillRect/>
          </a:stretch>
        </p:blipFill>
        <p:spPr>
          <a:xfrm>
            <a:off x="817684" y="1765388"/>
            <a:ext cx="7455877" cy="4393393"/>
          </a:xfrm>
          <a:prstGeom prst="rect">
            <a:avLst/>
          </a:prstGeom>
        </p:spPr>
      </p:pic>
    </p:spTree>
    <p:extLst>
      <p:ext uri="{BB962C8B-B14F-4D97-AF65-F5344CB8AC3E}">
        <p14:creationId xmlns:p14="http://schemas.microsoft.com/office/powerpoint/2010/main" val="3369941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13</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smtClean="0">
                <a:solidFill>
                  <a:schemeClr val="accent1"/>
                </a:solidFill>
                <a:latin typeface="Georgia" panose="02040502050405020303" pitchFamily="18" charset="0"/>
                <a:ea typeface="+mj-ea"/>
                <a:cs typeface="+mj-cs"/>
              </a:rPr>
              <a:t>U.S. stock market ETFs</a:t>
            </a:r>
            <a:endParaRPr lang="en-US" sz="2600" dirty="0">
              <a:solidFill>
                <a:schemeClr val="accent1"/>
              </a:solidFill>
              <a:latin typeface="Georgia" panose="02040502050405020303" pitchFamily="18" charset="0"/>
              <a:ea typeface="+mj-ea"/>
              <a:cs typeface="+mj-cs"/>
            </a:endParaRPr>
          </a:p>
        </p:txBody>
      </p:sp>
      <p:sp>
        <p:nvSpPr>
          <p:cNvPr id="8" name="TextBox 5"/>
          <p:cNvSpPr txBox="1">
            <a:spLocks noChangeArrowheads="1"/>
          </p:cNvSpPr>
          <p:nvPr/>
        </p:nvSpPr>
        <p:spPr bwMode="auto">
          <a:xfrm>
            <a:off x="7421917" y="6248629"/>
            <a:ext cx="772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eaLnBrk="1" fontAlgn="auto" hangingPunct="1">
              <a:spcBef>
                <a:spcPct val="50000"/>
              </a:spcBef>
              <a:spcAft>
                <a:spcPts val="0"/>
              </a:spcAft>
              <a:buClrTx/>
              <a:buSzTx/>
              <a:buFontTx/>
              <a:buNone/>
            </a:pPr>
            <a:r>
              <a:rPr lang="en-US" altLang="en-US" sz="800" dirty="0" smtClean="0">
                <a:solidFill>
                  <a:schemeClr val="accent6">
                    <a:lumMod val="50000"/>
                  </a:schemeClr>
                </a:solidFill>
                <a:ea typeface="MS PGothic" pitchFamily="34" charset="-128"/>
              </a:rPr>
              <a:t>Source: Factset</a:t>
            </a:r>
            <a:endParaRPr lang="en-US" altLang="en-US" sz="600" dirty="0">
              <a:solidFill>
                <a:schemeClr val="accent6">
                  <a:lumMod val="50000"/>
                </a:schemeClr>
              </a:solidFill>
              <a:ea typeface="MS PGothic" pitchFamily="34" charset="-128"/>
            </a:endParaRPr>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9" name="TextBox 8"/>
          <p:cNvSpPr txBox="1"/>
          <p:nvPr/>
        </p:nvSpPr>
        <p:spPr>
          <a:xfrm>
            <a:off x="1090569" y="5469622"/>
            <a:ext cx="6686025" cy="338554"/>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Low Volatility </a:t>
            </a:r>
            <a:r>
              <a:rPr lang="en-US" sz="1600" dirty="0" smtClean="0">
                <a:solidFill>
                  <a:schemeClr val="accent4">
                    <a:lumMod val="75000"/>
                  </a:schemeClr>
                </a:solidFill>
                <a:latin typeface="Georgia" panose="02040502050405020303"/>
              </a:rPr>
              <a:t>has held up well, while momentum has lagged</a:t>
            </a:r>
            <a:endParaRPr lang="en-US" sz="1600" dirty="0">
              <a:solidFill>
                <a:schemeClr val="accent4">
                  <a:lumMod val="75000"/>
                </a:schemeClr>
              </a:solidFill>
              <a:latin typeface="Georgia" panose="02040502050405020303"/>
            </a:endParaRPr>
          </a:p>
        </p:txBody>
      </p:sp>
      <p:pic>
        <p:nvPicPr>
          <p:cNvPr id="3" name="Picture 2"/>
          <p:cNvPicPr>
            <a:picLocks noChangeAspect="1"/>
          </p:cNvPicPr>
          <p:nvPr/>
        </p:nvPicPr>
        <p:blipFill>
          <a:blip r:embed="rId2"/>
          <a:stretch>
            <a:fillRect/>
          </a:stretch>
        </p:blipFill>
        <p:spPr>
          <a:xfrm>
            <a:off x="0" y="1417019"/>
            <a:ext cx="9144000" cy="4023961"/>
          </a:xfrm>
          <a:prstGeom prst="rect">
            <a:avLst/>
          </a:prstGeom>
        </p:spPr>
      </p:pic>
    </p:spTree>
    <p:extLst>
      <p:ext uri="{BB962C8B-B14F-4D97-AF65-F5344CB8AC3E}">
        <p14:creationId xmlns:p14="http://schemas.microsoft.com/office/powerpoint/2010/main" val="3426271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14</a:t>
            </a:fld>
            <a:endParaRPr lang="en-US" dirty="0"/>
          </a:p>
        </p:txBody>
      </p:sp>
      <p:sp>
        <p:nvSpPr>
          <p:cNvPr id="3" name="Title 2"/>
          <p:cNvSpPr>
            <a:spLocks noGrp="1"/>
          </p:cNvSpPr>
          <p:nvPr>
            <p:ph type="title"/>
          </p:nvPr>
        </p:nvSpPr>
        <p:spPr/>
        <p:txBody>
          <a:bodyPr>
            <a:normAutofit fontScale="90000"/>
          </a:bodyPr>
          <a:lstStyle/>
          <a:p>
            <a:r>
              <a:rPr lang="en-US" dirty="0" smtClean="0"/>
              <a:t>Performance: Stock Funds v IVV</a:t>
            </a:r>
            <a:br>
              <a:rPr lang="en-US" dirty="0" smtClean="0"/>
            </a:br>
            <a:r>
              <a:rPr lang="en-US" dirty="0" smtClean="0"/>
              <a:t>Funds have added value even in strong market</a:t>
            </a:r>
            <a:endParaRPr lang="en-US" dirty="0"/>
          </a:p>
        </p:txBody>
      </p:sp>
      <p:sp>
        <p:nvSpPr>
          <p:cNvPr id="6" name="TextBox 5"/>
          <p:cNvSpPr txBox="1"/>
          <p:nvPr/>
        </p:nvSpPr>
        <p:spPr>
          <a:xfrm>
            <a:off x="1532465" y="1168399"/>
            <a:ext cx="6112935" cy="213866"/>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YTD performance of active stock managers verses IVV ETF</a:t>
            </a:r>
          </a:p>
        </p:txBody>
      </p:sp>
      <p:sp>
        <p:nvSpPr>
          <p:cNvPr id="7" name="TextBox 6"/>
          <p:cNvSpPr txBox="1"/>
          <p:nvPr/>
        </p:nvSpPr>
        <p:spPr>
          <a:xfrm>
            <a:off x="1346199" y="4026252"/>
            <a:ext cx="6477000" cy="213866"/>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Since 9/2018, performance of active stock managers verses IVV ETF</a:t>
            </a:r>
          </a:p>
        </p:txBody>
      </p:sp>
      <p:pic>
        <p:nvPicPr>
          <p:cNvPr id="4" name="Picture 3"/>
          <p:cNvPicPr>
            <a:picLocks noChangeAspect="1"/>
          </p:cNvPicPr>
          <p:nvPr/>
        </p:nvPicPr>
        <p:blipFill>
          <a:blip r:embed="rId2"/>
          <a:stretch>
            <a:fillRect/>
          </a:stretch>
        </p:blipFill>
        <p:spPr>
          <a:xfrm>
            <a:off x="747349" y="1410148"/>
            <a:ext cx="7491044" cy="2522358"/>
          </a:xfrm>
          <a:prstGeom prst="rect">
            <a:avLst/>
          </a:prstGeom>
        </p:spPr>
      </p:pic>
      <p:pic>
        <p:nvPicPr>
          <p:cNvPr id="5" name="Picture 4"/>
          <p:cNvPicPr>
            <a:picLocks noChangeAspect="1"/>
          </p:cNvPicPr>
          <p:nvPr/>
        </p:nvPicPr>
        <p:blipFill>
          <a:blip r:embed="rId3"/>
          <a:stretch>
            <a:fillRect/>
          </a:stretch>
        </p:blipFill>
        <p:spPr>
          <a:xfrm>
            <a:off x="729761" y="4292870"/>
            <a:ext cx="7508631" cy="2528280"/>
          </a:xfrm>
          <a:prstGeom prst="rect">
            <a:avLst/>
          </a:prstGeom>
        </p:spPr>
      </p:pic>
    </p:spTree>
    <p:extLst>
      <p:ext uri="{BB962C8B-B14F-4D97-AF65-F5344CB8AC3E}">
        <p14:creationId xmlns:p14="http://schemas.microsoft.com/office/powerpoint/2010/main" val="1087053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1692" y="1844709"/>
            <a:ext cx="8730762" cy="3326005"/>
          </a:xfrm>
          <a:prstGeom prst="rect">
            <a:avLst/>
          </a:prstGeom>
        </p:spPr>
      </p:pic>
      <p:sp>
        <p:nvSpPr>
          <p:cNvPr id="2" name="Slide Number Placeholder 1"/>
          <p:cNvSpPr>
            <a:spLocks noGrp="1"/>
          </p:cNvSpPr>
          <p:nvPr>
            <p:ph type="sldNum" sz="quarter" idx="12"/>
          </p:nvPr>
        </p:nvSpPr>
        <p:spPr/>
        <p:txBody>
          <a:bodyPr/>
          <a:lstStyle/>
          <a:p>
            <a:fld id="{BA4111AF-6F6F-0643-B4DB-D5DDF114BF9E}" type="slidenum">
              <a:rPr lang="en-US" smtClean="0"/>
              <a:pPr/>
              <a:t>15</a:t>
            </a:fld>
            <a:endParaRPr lang="en-US" dirty="0"/>
          </a:p>
        </p:txBody>
      </p:sp>
      <p:sp>
        <p:nvSpPr>
          <p:cNvPr id="3" name="Title 2"/>
          <p:cNvSpPr>
            <a:spLocks noGrp="1"/>
          </p:cNvSpPr>
          <p:nvPr>
            <p:ph type="title"/>
          </p:nvPr>
        </p:nvSpPr>
        <p:spPr/>
        <p:txBody>
          <a:bodyPr>
            <a:normAutofit/>
          </a:bodyPr>
          <a:lstStyle/>
          <a:p>
            <a:r>
              <a:rPr lang="en-US" dirty="0" smtClean="0"/>
              <a:t>REITs are </a:t>
            </a:r>
            <a:r>
              <a:rPr lang="en-US" smtClean="0"/>
              <a:t>holding their own</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3"/>
          <a:stretch>
            <a:fillRect/>
          </a:stretch>
        </p:blipFill>
        <p:spPr>
          <a:xfrm>
            <a:off x="2797824" y="2143999"/>
            <a:ext cx="1219306" cy="944962"/>
          </a:xfrm>
          <a:prstGeom prst="rect">
            <a:avLst/>
          </a:prstGeom>
        </p:spPr>
      </p:pic>
    </p:spTree>
    <p:extLst>
      <p:ext uri="{BB962C8B-B14F-4D97-AF65-F5344CB8AC3E}">
        <p14:creationId xmlns:p14="http://schemas.microsoft.com/office/powerpoint/2010/main" val="189592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16</a:t>
            </a:fld>
            <a:endParaRPr lang="en-US" dirty="0"/>
          </a:p>
        </p:txBody>
      </p:sp>
      <p:sp>
        <p:nvSpPr>
          <p:cNvPr id="3" name="Title 2"/>
          <p:cNvSpPr>
            <a:spLocks noGrp="1"/>
          </p:cNvSpPr>
          <p:nvPr>
            <p:ph type="title"/>
          </p:nvPr>
        </p:nvSpPr>
        <p:spPr/>
        <p:txBody>
          <a:bodyPr>
            <a:normAutofit fontScale="90000"/>
          </a:bodyPr>
          <a:lstStyle/>
          <a:p>
            <a:r>
              <a:rPr lang="en-US" dirty="0" smtClean="0"/>
              <a:t>Small cap stocks have held up relative to large cap</a:t>
            </a:r>
            <a:endParaRPr lang="en-US" dirty="0"/>
          </a:p>
        </p:txBody>
      </p:sp>
      <p:pic>
        <p:nvPicPr>
          <p:cNvPr id="5" name="Picture 4"/>
          <p:cNvPicPr>
            <a:picLocks noChangeAspect="1"/>
          </p:cNvPicPr>
          <p:nvPr/>
        </p:nvPicPr>
        <p:blipFill>
          <a:blip r:embed="rId2"/>
          <a:stretch>
            <a:fillRect/>
          </a:stretch>
        </p:blipFill>
        <p:spPr>
          <a:xfrm>
            <a:off x="240833" y="1247742"/>
            <a:ext cx="8662334" cy="4985516"/>
          </a:xfrm>
          <a:prstGeom prst="rect">
            <a:avLst/>
          </a:prstGeom>
        </p:spPr>
      </p:pic>
    </p:spTree>
    <p:extLst>
      <p:ext uri="{BB962C8B-B14F-4D97-AF65-F5344CB8AC3E}">
        <p14:creationId xmlns:p14="http://schemas.microsoft.com/office/powerpoint/2010/main" val="115106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17</a:t>
            </a:fld>
            <a:endParaRPr lang="en-US" dirty="0"/>
          </a:p>
        </p:txBody>
      </p:sp>
      <p:sp>
        <p:nvSpPr>
          <p:cNvPr id="3" name="Title 2"/>
          <p:cNvSpPr>
            <a:spLocks noGrp="1"/>
          </p:cNvSpPr>
          <p:nvPr>
            <p:ph type="title"/>
          </p:nvPr>
        </p:nvSpPr>
        <p:spPr/>
        <p:txBody>
          <a:bodyPr>
            <a:normAutofit fontScale="90000"/>
          </a:bodyPr>
          <a:lstStyle/>
          <a:p>
            <a:r>
              <a:rPr lang="en-US" sz="3100" dirty="0" smtClean="0"/>
              <a:t>Vehicle performance </a:t>
            </a:r>
            <a:r>
              <a:rPr lang="en-US" dirty="0" smtClean="0"/>
              <a:t/>
            </a:r>
            <a:br>
              <a:rPr lang="en-US" dirty="0" smtClean="0"/>
            </a:br>
            <a:r>
              <a:rPr lang="en-US" sz="1800" dirty="0" smtClean="0"/>
              <a:t>as of 12/31/19</a:t>
            </a:r>
            <a:endParaRPr lang="en-US" sz="1800" dirty="0"/>
          </a:p>
        </p:txBody>
      </p:sp>
      <p:sp>
        <p:nvSpPr>
          <p:cNvPr id="6" name="Footer Placeholder 4"/>
          <p:cNvSpPr>
            <a:spLocks noGrp="1"/>
          </p:cNvSpPr>
          <p:nvPr>
            <p:ph type="ftr" sz="quarter" idx="3"/>
          </p:nvPr>
        </p:nvSpPr>
        <p:spPr>
          <a:xfrm>
            <a:off x="3124200" y="6398296"/>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2"/>
          <a:stretch>
            <a:fillRect/>
          </a:stretch>
        </p:blipFill>
        <p:spPr>
          <a:xfrm>
            <a:off x="543212" y="1186730"/>
            <a:ext cx="7965831" cy="4941252"/>
          </a:xfrm>
          <a:prstGeom prst="rect">
            <a:avLst/>
          </a:prstGeom>
        </p:spPr>
      </p:pic>
    </p:spTree>
    <p:extLst>
      <p:ext uri="{BB962C8B-B14F-4D97-AF65-F5344CB8AC3E}">
        <p14:creationId xmlns:p14="http://schemas.microsoft.com/office/powerpoint/2010/main" val="650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18</a:t>
            </a:fld>
            <a:endParaRPr lang="en-US" dirty="0"/>
          </a:p>
        </p:txBody>
      </p:sp>
      <p:sp>
        <p:nvSpPr>
          <p:cNvPr id="3" name="Title 2"/>
          <p:cNvSpPr>
            <a:spLocks noGrp="1"/>
          </p:cNvSpPr>
          <p:nvPr>
            <p:ph type="title"/>
          </p:nvPr>
        </p:nvSpPr>
        <p:spPr/>
        <p:txBody>
          <a:bodyPr/>
          <a:lstStyle/>
          <a:p>
            <a:r>
              <a:rPr lang="en-US" dirty="0" smtClean="0"/>
              <a:t>Growth model changes</a:t>
            </a:r>
            <a:endParaRPr lang="en-US" dirty="0"/>
          </a:p>
        </p:txBody>
      </p:sp>
      <p:sp>
        <p:nvSpPr>
          <p:cNvPr id="4" name="TextBox 25"/>
          <p:cNvSpPr txBox="1">
            <a:spLocks noChangeArrowheads="1"/>
          </p:cNvSpPr>
          <p:nvPr/>
        </p:nvSpPr>
        <p:spPr bwMode="auto">
          <a:xfrm>
            <a:off x="4597529" y="1323779"/>
            <a:ext cx="3911342" cy="372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0"/>
              </a:spcBef>
              <a:spcAft>
                <a:spcPts val="600"/>
              </a:spcAft>
              <a:buClr>
                <a:schemeClr val="accent1">
                  <a:lumMod val="75000"/>
                </a:schemeClr>
              </a:buClr>
              <a:buSzPct val="100000"/>
              <a:buNone/>
              <a:defRPr sz="1800">
                <a:solidFill>
                  <a:srgbClr val="000000"/>
                </a:solidFill>
              </a:defRPr>
            </a:pPr>
            <a:r>
              <a:rPr lang="en-US" sz="1400" b="1" dirty="0">
                <a:solidFill>
                  <a:schemeClr val="accent4">
                    <a:lumMod val="75000"/>
                  </a:schemeClr>
                </a:solidFill>
                <a:latin typeface="Georgia" panose="02040502050405020303" pitchFamily="18" charset="0"/>
                <a:sym typeface="Georgia"/>
              </a:rPr>
              <a:t>Portfolio changes </a:t>
            </a:r>
            <a:r>
              <a:rPr lang="en-US" sz="1400" b="1" dirty="0" smtClean="0">
                <a:solidFill>
                  <a:schemeClr val="accent4">
                    <a:lumMod val="75000"/>
                  </a:schemeClr>
                </a:solidFill>
                <a:latin typeface="Georgia" panose="02040502050405020303" pitchFamily="18" charset="0"/>
                <a:sym typeface="Georgia"/>
              </a:rPr>
              <a:t>2018</a:t>
            </a:r>
            <a:endParaRPr lang="en-US" sz="1400" b="1" dirty="0">
              <a:solidFill>
                <a:schemeClr val="accent4">
                  <a:lumMod val="75000"/>
                </a:schemeClr>
              </a:solidFill>
              <a:latin typeface="Georgia" panose="02040502050405020303" pitchFamily="18" charset="0"/>
              <a:sym typeface="Georgia"/>
            </a:endParaRP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latin typeface="Georgia" panose="02040502050405020303" pitchFamily="18" charset="0"/>
                <a:sym typeface="Georgia"/>
              </a:rPr>
              <a:t>1/30 reduced bonds, US large cap, increased international stocks, MLPs and Market Neutral</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9/28 Changed US large cap vehicles</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70% IVV		40% TOSZX</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10% SPHQ		40% USMV</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10% USMV		20% MTUM</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10% IWF</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9/28 Replace IEFA with JPIN</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11/28 Sold QMNIX to IGSB</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12/11 Added 2% to Real Estate</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endParaRPr lang="en-US" sz="1400" dirty="0">
              <a:solidFill>
                <a:schemeClr val="accent4">
                  <a:lumMod val="75000"/>
                </a:schemeClr>
              </a:solidFill>
              <a:latin typeface="Georgia" panose="02040502050405020303" pitchFamily="18" charset="0"/>
              <a:sym typeface="Georgia"/>
            </a:endParaRPr>
          </a:p>
        </p:txBody>
      </p:sp>
      <p:sp>
        <p:nvSpPr>
          <p:cNvPr id="5" name="Right Arrow 4"/>
          <p:cNvSpPr/>
          <p:nvPr/>
        </p:nvSpPr>
        <p:spPr>
          <a:xfrm>
            <a:off x="6434504" y="2763716"/>
            <a:ext cx="237392" cy="553915"/>
          </a:xfrm>
          <a:prstGeom prst="rightArrow">
            <a:avLst/>
          </a:prstGeom>
          <a:ln>
            <a:solidFill>
              <a:schemeClr val="accent1"/>
            </a:solidFill>
          </a:ln>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
        <p:nvSpPr>
          <p:cNvPr id="8" name="Rectangle 7"/>
          <p:cNvSpPr/>
          <p:nvPr/>
        </p:nvSpPr>
        <p:spPr>
          <a:xfrm>
            <a:off x="381000" y="1323779"/>
            <a:ext cx="3846944" cy="2769989"/>
          </a:xfrm>
          <a:prstGeom prst="rect">
            <a:avLst/>
          </a:prstGeom>
        </p:spPr>
        <p:txBody>
          <a:bodyPr wrap="square">
            <a:spAutoFit/>
          </a:bodyPr>
          <a:lstStyle/>
          <a:p>
            <a:pPr marL="117475">
              <a:spcAft>
                <a:spcPts val="600"/>
              </a:spcAft>
              <a:buClr>
                <a:schemeClr val="accent1">
                  <a:lumMod val="75000"/>
                </a:schemeClr>
              </a:buClr>
              <a:buSzPct val="100000"/>
              <a:defRPr sz="1800">
                <a:solidFill>
                  <a:srgbClr val="000000"/>
                </a:solidFill>
              </a:defRPr>
            </a:pPr>
            <a:r>
              <a:rPr lang="en-US" sz="1400" b="1" dirty="0" smtClean="0">
                <a:solidFill>
                  <a:schemeClr val="accent4">
                    <a:lumMod val="75000"/>
                  </a:schemeClr>
                </a:solidFill>
                <a:latin typeface="Georgia" panose="02040502050405020303" pitchFamily="18" charset="0"/>
                <a:sym typeface="Georgia"/>
              </a:rPr>
              <a:t>Portfolio </a:t>
            </a:r>
            <a:r>
              <a:rPr lang="en-US" sz="1400" b="1" dirty="0">
                <a:solidFill>
                  <a:schemeClr val="accent4">
                    <a:lumMod val="75000"/>
                  </a:schemeClr>
                </a:solidFill>
                <a:latin typeface="Georgia" panose="02040502050405020303" pitchFamily="18" charset="0"/>
                <a:sym typeface="Georgia"/>
              </a:rPr>
              <a:t>changes </a:t>
            </a:r>
            <a:r>
              <a:rPr lang="en-US" sz="1400" b="1" dirty="0" smtClean="0">
                <a:solidFill>
                  <a:schemeClr val="accent4">
                    <a:lumMod val="75000"/>
                  </a:schemeClr>
                </a:solidFill>
                <a:latin typeface="Georgia" panose="02040502050405020303" pitchFamily="18" charset="0"/>
                <a:sym typeface="Georgia"/>
              </a:rPr>
              <a:t>2019</a:t>
            </a:r>
            <a:endParaRPr lang="en-US" sz="1400" b="1" dirty="0">
              <a:solidFill>
                <a:schemeClr val="accent4">
                  <a:lumMod val="75000"/>
                </a:schemeClr>
              </a:solidFill>
              <a:latin typeface="Georgia" panose="02040502050405020303" pitchFamily="18" charset="0"/>
              <a:sym typeface="Georgia"/>
            </a:endParaRP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2/22 </a:t>
            </a:r>
            <a:r>
              <a:rPr lang="en-US" sz="1400" dirty="0">
                <a:solidFill>
                  <a:schemeClr val="accent4">
                    <a:lumMod val="75000"/>
                  </a:schemeClr>
                </a:solidFill>
                <a:latin typeface="Georgia" panose="02040502050405020303" pitchFamily="18" charset="0"/>
                <a:sym typeface="Georgia"/>
              </a:rPr>
              <a:t>reduced short term bonds, </a:t>
            </a:r>
            <a:r>
              <a:rPr lang="en-US" sz="1400" dirty="0" smtClean="0">
                <a:solidFill>
                  <a:schemeClr val="accent4">
                    <a:lumMod val="75000"/>
                  </a:schemeClr>
                </a:solidFill>
                <a:latin typeface="Georgia" panose="02040502050405020303" pitchFamily="18" charset="0"/>
                <a:sym typeface="Georgia"/>
              </a:rPr>
              <a:t>international developed equities and increased core bonds, US large cap and EM stocks</a:t>
            </a: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4/30 sold Tortoise MLP fund and added to US large cap</a:t>
            </a: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5/14 Increased US small cap from US large cap</a:t>
            </a: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11/4 Increased US small cap from US large cap</a:t>
            </a:r>
          </a:p>
        </p:txBody>
      </p:sp>
    </p:spTree>
    <p:extLst>
      <p:ext uri="{BB962C8B-B14F-4D97-AF65-F5344CB8AC3E}">
        <p14:creationId xmlns:p14="http://schemas.microsoft.com/office/powerpoint/2010/main" val="621682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19</a:t>
            </a:fld>
            <a:endParaRPr lang="en-US" dirty="0"/>
          </a:p>
        </p:txBody>
      </p:sp>
      <p:sp>
        <p:nvSpPr>
          <p:cNvPr id="3" name="Title 2"/>
          <p:cNvSpPr>
            <a:spLocks noGrp="1"/>
          </p:cNvSpPr>
          <p:nvPr>
            <p:ph type="title"/>
          </p:nvPr>
        </p:nvSpPr>
        <p:spPr/>
        <p:txBody>
          <a:bodyPr>
            <a:normAutofit fontScale="90000"/>
          </a:bodyPr>
          <a:lstStyle/>
          <a:p>
            <a:r>
              <a:rPr lang="en-US" dirty="0"/>
              <a:t>Growth Model </a:t>
            </a:r>
            <a:r>
              <a:rPr lang="en-US" dirty="0" smtClean="0"/>
              <a:t>attribution </a:t>
            </a:r>
            <a:r>
              <a:rPr lang="en-US" dirty="0"/>
              <a:t/>
            </a:r>
            <a:br>
              <a:rPr lang="en-US" dirty="0"/>
            </a:br>
            <a:r>
              <a:rPr lang="en-US" sz="1800" dirty="0" smtClean="0"/>
              <a:t>Relative to 75% ACWI &amp; 25% US Aggregate</a:t>
            </a:r>
            <a:endParaRPr lang="en-US" sz="1800" dirty="0"/>
          </a:p>
        </p:txBody>
      </p:sp>
      <p:sp>
        <p:nvSpPr>
          <p:cNvPr id="6"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8" name="TextBox 7"/>
          <p:cNvSpPr txBox="1"/>
          <p:nvPr/>
        </p:nvSpPr>
        <p:spPr>
          <a:xfrm>
            <a:off x="1252949" y="5798036"/>
            <a:ext cx="7008828" cy="738664"/>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smtClean="0">
                <a:solidFill>
                  <a:schemeClr val="accent4">
                    <a:lumMod val="75000"/>
                  </a:schemeClr>
                </a:solidFill>
                <a:latin typeface="Georgia" panose="02040502050405020303"/>
              </a:rPr>
              <a:t>Alts added value</a:t>
            </a:r>
            <a:endParaRPr lang="en-US" sz="1600" dirty="0">
              <a:solidFill>
                <a:schemeClr val="accent4">
                  <a:lumMod val="75000"/>
                </a:schemeClr>
              </a:solidFill>
              <a:latin typeface="Georgia" panose="02040502050405020303"/>
            </a:endParaRP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smtClean="0">
                <a:solidFill>
                  <a:schemeClr val="accent4">
                    <a:lumMod val="75000"/>
                  </a:schemeClr>
                </a:solidFill>
                <a:latin typeface="Georgia" panose="02040502050405020303"/>
              </a:rPr>
              <a:t>Cash dragged </a:t>
            </a:r>
            <a:r>
              <a:rPr lang="en-US" sz="1600" dirty="0">
                <a:solidFill>
                  <a:schemeClr val="accent4">
                    <a:lumMod val="75000"/>
                  </a:schemeClr>
                </a:solidFill>
                <a:latin typeface="Georgia" panose="02040502050405020303"/>
              </a:rPr>
              <a:t>down returns</a:t>
            </a:r>
          </a:p>
        </p:txBody>
      </p:sp>
      <p:sp>
        <p:nvSpPr>
          <p:cNvPr id="12" name="TextBox 11"/>
          <p:cNvSpPr txBox="1"/>
          <p:nvPr/>
        </p:nvSpPr>
        <p:spPr>
          <a:xfrm>
            <a:off x="2927840" y="1104900"/>
            <a:ext cx="3305908" cy="311435"/>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Performance 2019</a:t>
            </a:r>
          </a:p>
          <a:p>
            <a:pPr algn="l">
              <a:lnSpc>
                <a:spcPct val="70000"/>
              </a:lnSpc>
              <a:spcBef>
                <a:spcPts val="600"/>
              </a:spcBef>
              <a:spcAft>
                <a:spcPts val="200"/>
              </a:spcAft>
              <a:buClr>
                <a:schemeClr val="accent1">
                  <a:lumMod val="50000"/>
                </a:schemeClr>
              </a:buClr>
              <a:buSzPct val="100000"/>
            </a:pPr>
            <a:endParaRPr lang="en-US" sz="1600" dirty="0" smtClean="0">
              <a:solidFill>
                <a:schemeClr val="accent4">
                  <a:lumMod val="50000"/>
                </a:schemeClr>
              </a:solidFill>
              <a:latin typeface="Georgia" panose="02040502050405020303" pitchFamily="18" charset="0"/>
              <a:cs typeface="Calibri Light"/>
            </a:endParaRPr>
          </a:p>
        </p:txBody>
      </p:sp>
      <p:sp>
        <p:nvSpPr>
          <p:cNvPr id="13" name="TextBox 12"/>
          <p:cNvSpPr txBox="1"/>
          <p:nvPr/>
        </p:nvSpPr>
        <p:spPr>
          <a:xfrm>
            <a:off x="2913187" y="3138851"/>
            <a:ext cx="3305908" cy="311435"/>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Performance Past Year</a:t>
            </a:r>
          </a:p>
          <a:p>
            <a:pPr algn="l">
              <a:lnSpc>
                <a:spcPct val="70000"/>
              </a:lnSpc>
              <a:spcBef>
                <a:spcPts val="600"/>
              </a:spcBef>
              <a:spcAft>
                <a:spcPts val="200"/>
              </a:spcAft>
              <a:buClr>
                <a:schemeClr val="accent1">
                  <a:lumMod val="50000"/>
                </a:schemeClr>
              </a:buClr>
              <a:buSzPct val="100000"/>
            </a:pPr>
            <a:endParaRPr lang="en-US" sz="1600" dirty="0" smtClean="0">
              <a:solidFill>
                <a:schemeClr val="accent4">
                  <a:lumMod val="50000"/>
                </a:schemeClr>
              </a:solidFill>
              <a:latin typeface="Georgia" panose="02040502050405020303" pitchFamily="18" charset="0"/>
              <a:cs typeface="Calibri Light"/>
            </a:endParaRPr>
          </a:p>
        </p:txBody>
      </p:sp>
      <p:sp>
        <p:nvSpPr>
          <p:cNvPr id="14" name="Oval 13"/>
          <p:cNvSpPr/>
          <p:nvPr/>
        </p:nvSpPr>
        <p:spPr>
          <a:xfrm>
            <a:off x="8667381" y="3872109"/>
            <a:ext cx="422033" cy="220226"/>
          </a:xfrm>
          <a:prstGeom prst="ellipse">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8794" y="2568265"/>
            <a:ext cx="9144000" cy="3078935"/>
          </a:xfrm>
          <a:prstGeom prst="rect">
            <a:avLst/>
          </a:prstGeom>
        </p:spPr>
      </p:pic>
      <p:pic>
        <p:nvPicPr>
          <p:cNvPr id="5" name="Picture 4"/>
          <p:cNvPicPr>
            <a:picLocks noChangeAspect="1"/>
          </p:cNvPicPr>
          <p:nvPr/>
        </p:nvPicPr>
        <p:blipFill>
          <a:blip r:embed="rId3"/>
          <a:stretch>
            <a:fillRect/>
          </a:stretch>
        </p:blipFill>
        <p:spPr>
          <a:xfrm>
            <a:off x="8794" y="1382677"/>
            <a:ext cx="9144000" cy="1102508"/>
          </a:xfrm>
          <a:prstGeom prst="rect">
            <a:avLst/>
          </a:prstGeom>
        </p:spPr>
      </p:pic>
    </p:spTree>
    <p:extLst>
      <p:ext uri="{BB962C8B-B14F-4D97-AF65-F5344CB8AC3E}">
        <p14:creationId xmlns:p14="http://schemas.microsoft.com/office/powerpoint/2010/main" val="2346005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92744" y="6409751"/>
            <a:ext cx="364921" cy="365125"/>
          </a:xfrm>
        </p:spPr>
        <p:txBody>
          <a:bodyPr/>
          <a:lstStyle/>
          <a:p>
            <a:fld id="{BA4111AF-6F6F-0643-B4DB-D5DDF114BF9E}" type="slidenum">
              <a:rPr lang="en-US" smtClean="0">
                <a:solidFill>
                  <a:srgbClr val="6A6A6A">
                    <a:lumMod val="50000"/>
                  </a:srgbClr>
                </a:solidFill>
              </a:rPr>
              <a:pPr/>
              <a:t>2</a:t>
            </a:fld>
            <a:endParaRPr lang="en-US" dirty="0">
              <a:solidFill>
                <a:srgbClr val="6A6A6A">
                  <a:lumMod val="50000"/>
                </a:srgbClr>
              </a:solidFill>
            </a:endParaRPr>
          </a:p>
        </p:txBody>
      </p:sp>
      <p:sp>
        <p:nvSpPr>
          <p:cNvPr id="3" name="Title 2"/>
          <p:cNvSpPr>
            <a:spLocks noGrp="1"/>
          </p:cNvSpPr>
          <p:nvPr>
            <p:ph type="title"/>
          </p:nvPr>
        </p:nvSpPr>
        <p:spPr>
          <a:xfrm>
            <a:off x="457200" y="274639"/>
            <a:ext cx="6787662" cy="683723"/>
          </a:xfrm>
        </p:spPr>
        <p:txBody>
          <a:bodyPr>
            <a:normAutofit fontScale="90000"/>
          </a:bodyPr>
          <a:lstStyle/>
          <a:p>
            <a:r>
              <a:rPr lang="en-US" sz="2900" dirty="0"/>
              <a:t>Outlook 2020</a:t>
            </a:r>
            <a:br>
              <a:rPr lang="en-US" sz="2900" dirty="0"/>
            </a:br>
            <a:r>
              <a:rPr lang="en-US" sz="2200" dirty="0"/>
              <a:t>Fundamentals are sound but risks are rising</a:t>
            </a:r>
          </a:p>
        </p:txBody>
      </p:sp>
      <p:sp>
        <p:nvSpPr>
          <p:cNvPr id="6" name="Rectangle 5"/>
          <p:cNvSpPr/>
          <p:nvPr/>
        </p:nvSpPr>
        <p:spPr>
          <a:xfrm>
            <a:off x="457200" y="1092279"/>
            <a:ext cx="8229599" cy="5278368"/>
          </a:xfrm>
          <a:prstGeom prst="rect">
            <a:avLst/>
          </a:prstGeom>
        </p:spPr>
        <p:txBody>
          <a:bodyPr wrap="square">
            <a:spAutoFit/>
          </a:bodyPr>
          <a:lstStyle/>
          <a:p>
            <a:pPr>
              <a:spcBef>
                <a:spcPts val="600"/>
              </a:spcBef>
              <a:spcAft>
                <a:spcPts val="600"/>
              </a:spcAft>
            </a:pPr>
            <a:r>
              <a:rPr lang="en-US" sz="1400" b="1" dirty="0">
                <a:solidFill>
                  <a:schemeClr val="tx1">
                    <a:lumMod val="65000"/>
                    <a:lumOff val="35000"/>
                  </a:schemeClr>
                </a:solidFill>
              </a:rPr>
              <a:t>U.S. economic growth expected to continue in 2020</a:t>
            </a:r>
          </a:p>
          <a:p>
            <a:pPr marL="285750" indent="-285750">
              <a:spcBef>
                <a:spcPts val="40"/>
              </a:spcBef>
              <a:buClr>
                <a:srgbClr val="ADCB28">
                  <a:lumMod val="50000"/>
                </a:srgbClr>
              </a:buClr>
              <a:buFont typeface="Georgia" panose="02040502050405020303" pitchFamily="18" charset="0"/>
              <a:buChar char="›"/>
            </a:pPr>
            <a:r>
              <a:rPr lang="en-US" sz="1200" dirty="0">
                <a:solidFill>
                  <a:schemeClr val="tx1">
                    <a:lumMod val="65000"/>
                    <a:lumOff val="35000"/>
                  </a:schemeClr>
                </a:solidFill>
              </a:rPr>
              <a:t>We expect GDP growth to continue in </a:t>
            </a:r>
            <a:r>
              <a:rPr lang="en-US" sz="1200" dirty="0" smtClean="0">
                <a:solidFill>
                  <a:schemeClr val="tx1">
                    <a:lumMod val="65000"/>
                    <a:lumOff val="35000"/>
                  </a:schemeClr>
                </a:solidFill>
              </a:rPr>
              <a:t>2020, </a:t>
            </a:r>
            <a:r>
              <a:rPr lang="en-US" sz="1200" dirty="0">
                <a:solidFill>
                  <a:schemeClr val="tx1">
                    <a:lumMod val="65000"/>
                    <a:lumOff val="35000"/>
                  </a:schemeClr>
                </a:solidFill>
              </a:rPr>
              <a:t>trending </a:t>
            </a:r>
            <a:r>
              <a:rPr lang="en-US" sz="1200" dirty="0" smtClean="0">
                <a:solidFill>
                  <a:schemeClr val="tx1">
                    <a:lumMod val="65000"/>
                    <a:lumOff val="35000"/>
                  </a:schemeClr>
                </a:solidFill>
              </a:rPr>
              <a:t>near 2.0% </a:t>
            </a:r>
            <a:r>
              <a:rPr lang="en-US" sz="1200" dirty="0">
                <a:solidFill>
                  <a:schemeClr val="tx1">
                    <a:lumMod val="65000"/>
                    <a:lumOff val="35000"/>
                  </a:schemeClr>
                </a:solidFill>
              </a:rPr>
              <a:t>YoY.</a:t>
            </a:r>
          </a:p>
          <a:p>
            <a:pPr marL="285750" indent="-285750">
              <a:spcBef>
                <a:spcPts val="400"/>
              </a:spcBef>
              <a:buClr>
                <a:srgbClr val="ADCB28">
                  <a:lumMod val="50000"/>
                </a:srgbClr>
              </a:buClr>
              <a:buFont typeface="Georgia" panose="02040502050405020303" pitchFamily="18" charset="0"/>
              <a:buChar char="›"/>
            </a:pPr>
            <a:r>
              <a:rPr lang="en-US" sz="1200" dirty="0">
                <a:solidFill>
                  <a:schemeClr val="tx1">
                    <a:lumMod val="65000"/>
                    <a:lumOff val="35000"/>
                  </a:schemeClr>
                </a:solidFill>
              </a:rPr>
              <a:t>U.S. consumer is still robust, as the U.S. continues to experience declining unemployment, higher wages, increased consumer spending, and a steadily growing housing market.</a:t>
            </a:r>
          </a:p>
          <a:p>
            <a:pPr marL="285750" lvl="0" indent="-285750">
              <a:spcBef>
                <a:spcPts val="600"/>
              </a:spcBef>
              <a:buClr>
                <a:srgbClr val="ADCB28">
                  <a:lumMod val="50000"/>
                </a:srgbClr>
              </a:buClr>
              <a:buFont typeface="Georgia" panose="02040502050405020303" pitchFamily="18" charset="0"/>
              <a:buChar char="›"/>
            </a:pPr>
            <a:r>
              <a:rPr lang="en-US" sz="1200" dirty="0">
                <a:solidFill>
                  <a:schemeClr val="tx1">
                    <a:lumMod val="65000"/>
                    <a:lumOff val="35000"/>
                  </a:schemeClr>
                </a:solidFill>
              </a:rPr>
              <a:t>Consensus revenue growth </a:t>
            </a:r>
            <a:r>
              <a:rPr lang="en-US" sz="1200" dirty="0" smtClean="0">
                <a:solidFill>
                  <a:schemeClr val="tx1">
                    <a:lumMod val="65000"/>
                    <a:lumOff val="35000"/>
                  </a:schemeClr>
                </a:solidFill>
              </a:rPr>
              <a:t>estimate </a:t>
            </a:r>
            <a:r>
              <a:rPr lang="en-US" sz="1200" dirty="0">
                <a:solidFill>
                  <a:schemeClr val="tx1">
                    <a:lumMod val="65000"/>
                    <a:lumOff val="35000"/>
                  </a:schemeClr>
                </a:solidFill>
              </a:rPr>
              <a:t>for the S&amp;P 500 </a:t>
            </a:r>
            <a:r>
              <a:rPr lang="en-US" sz="1200" dirty="0" smtClean="0">
                <a:solidFill>
                  <a:schemeClr val="tx1">
                    <a:lumMod val="65000"/>
                    <a:lumOff val="35000"/>
                  </a:schemeClr>
                </a:solidFill>
              </a:rPr>
              <a:t>is 5.4% </a:t>
            </a:r>
            <a:r>
              <a:rPr lang="en-US" sz="1200" dirty="0">
                <a:solidFill>
                  <a:schemeClr val="tx1">
                    <a:lumMod val="65000"/>
                    <a:lumOff val="35000"/>
                  </a:schemeClr>
                </a:solidFill>
              </a:rPr>
              <a:t>for 2020.  </a:t>
            </a:r>
            <a:r>
              <a:rPr lang="en-US" sz="1200" dirty="0" smtClean="0">
                <a:solidFill>
                  <a:schemeClr val="tx1">
                    <a:lumMod val="65000"/>
                    <a:lumOff val="35000"/>
                  </a:schemeClr>
                </a:solidFill>
              </a:rPr>
              <a:t>Estimate </a:t>
            </a:r>
            <a:r>
              <a:rPr lang="en-US" sz="1200" dirty="0">
                <a:solidFill>
                  <a:schemeClr val="tx1">
                    <a:lumMod val="65000"/>
                    <a:lumOff val="35000"/>
                  </a:schemeClr>
                </a:solidFill>
              </a:rPr>
              <a:t>for earnings growth </a:t>
            </a:r>
            <a:r>
              <a:rPr lang="en-US" sz="1200" dirty="0" smtClean="0">
                <a:solidFill>
                  <a:schemeClr val="tx1">
                    <a:lumMod val="65000"/>
                    <a:lumOff val="35000"/>
                  </a:schemeClr>
                </a:solidFill>
              </a:rPr>
              <a:t>is 9.6%, </a:t>
            </a:r>
            <a:r>
              <a:rPr lang="en-US" sz="1200" dirty="0">
                <a:solidFill>
                  <a:schemeClr val="tx1">
                    <a:lumMod val="65000"/>
                    <a:lumOff val="35000"/>
                  </a:schemeClr>
                </a:solidFill>
              </a:rPr>
              <a:t>but we expect some headwinds from </a:t>
            </a:r>
            <a:r>
              <a:rPr lang="en-US" sz="1200" dirty="0" smtClean="0">
                <a:solidFill>
                  <a:schemeClr val="tx1">
                    <a:lumMod val="65000"/>
                    <a:lumOff val="35000"/>
                  </a:schemeClr>
                </a:solidFill>
              </a:rPr>
              <a:t>tariffs </a:t>
            </a:r>
            <a:r>
              <a:rPr lang="en-US" sz="1200" dirty="0">
                <a:solidFill>
                  <a:schemeClr val="tx1">
                    <a:lumMod val="65000"/>
                    <a:lumOff val="35000"/>
                  </a:schemeClr>
                </a:solidFill>
              </a:rPr>
              <a:t>and higher wages.</a:t>
            </a:r>
            <a:r>
              <a:rPr lang="en-US" sz="900" i="1" dirty="0">
                <a:solidFill>
                  <a:schemeClr val="tx1">
                    <a:lumMod val="65000"/>
                    <a:lumOff val="35000"/>
                  </a:schemeClr>
                </a:solidFill>
              </a:rPr>
              <a:t>  </a:t>
            </a:r>
            <a:r>
              <a:rPr lang="en-US" sz="1200" dirty="0">
                <a:solidFill>
                  <a:schemeClr val="tx1">
                    <a:lumMod val="65000"/>
                    <a:lumOff val="35000"/>
                  </a:schemeClr>
                </a:solidFill>
              </a:rPr>
              <a:t>U.S. equity valuations are </a:t>
            </a:r>
            <a:r>
              <a:rPr lang="en-US" sz="1200" dirty="0" smtClean="0">
                <a:solidFill>
                  <a:schemeClr val="tx1">
                    <a:lumMod val="65000"/>
                    <a:lumOff val="35000"/>
                  </a:schemeClr>
                </a:solidFill>
              </a:rPr>
              <a:t>modestly above average.</a:t>
            </a:r>
            <a:endParaRPr lang="en-US" sz="1200" dirty="0">
              <a:solidFill>
                <a:schemeClr val="tx1">
                  <a:lumMod val="65000"/>
                  <a:lumOff val="35000"/>
                </a:schemeClr>
              </a:solidFill>
            </a:endParaRPr>
          </a:p>
          <a:p>
            <a:pPr>
              <a:spcBef>
                <a:spcPts val="600"/>
              </a:spcBef>
              <a:buClr>
                <a:srgbClr val="ADCB28">
                  <a:lumMod val="50000"/>
                </a:srgbClr>
              </a:buClr>
            </a:pPr>
            <a:r>
              <a:rPr lang="en-US" sz="1400" b="1" dirty="0">
                <a:solidFill>
                  <a:schemeClr val="tx1">
                    <a:lumMod val="65000"/>
                    <a:lumOff val="35000"/>
                  </a:schemeClr>
                </a:solidFill>
              </a:rPr>
              <a:t>Tariffs and policy uncertainty at the forefront of U.S. concerns</a:t>
            </a:r>
          </a:p>
          <a:p>
            <a:pPr marL="285750" lvl="0" indent="-285750">
              <a:spcBef>
                <a:spcPts val="400"/>
              </a:spcBef>
              <a:buClr>
                <a:srgbClr val="ADCB28">
                  <a:lumMod val="50000"/>
                </a:srgbClr>
              </a:buClr>
              <a:buFont typeface="Georgia" panose="02040502050405020303" pitchFamily="18" charset="0"/>
              <a:buChar char="›"/>
            </a:pPr>
            <a:r>
              <a:rPr lang="en-US" sz="1200" dirty="0" smtClean="0">
                <a:solidFill>
                  <a:schemeClr val="tx1">
                    <a:lumMod val="65000"/>
                    <a:lumOff val="35000"/>
                  </a:schemeClr>
                </a:solidFill>
              </a:rPr>
              <a:t>Even though trade tensions have cooled, we expect tariffs currently in place to </a:t>
            </a:r>
            <a:r>
              <a:rPr lang="en-US" sz="1200" dirty="0">
                <a:solidFill>
                  <a:schemeClr val="tx1">
                    <a:lumMod val="65000"/>
                    <a:lumOff val="35000"/>
                  </a:schemeClr>
                </a:solidFill>
              </a:rPr>
              <a:t>have </a:t>
            </a:r>
            <a:r>
              <a:rPr lang="en-US" sz="1200" dirty="0" smtClean="0">
                <a:solidFill>
                  <a:schemeClr val="tx1">
                    <a:lumMod val="65000"/>
                    <a:lumOff val="35000"/>
                  </a:schemeClr>
                </a:solidFill>
              </a:rPr>
              <a:t>modest </a:t>
            </a:r>
            <a:r>
              <a:rPr lang="en-US" sz="1200" dirty="0">
                <a:solidFill>
                  <a:schemeClr val="tx1">
                    <a:lumMod val="65000"/>
                    <a:lumOff val="35000"/>
                  </a:schemeClr>
                </a:solidFill>
              </a:rPr>
              <a:t>negative effect on </a:t>
            </a:r>
            <a:r>
              <a:rPr lang="en-US" sz="1200" dirty="0" smtClean="0">
                <a:solidFill>
                  <a:schemeClr val="tx1">
                    <a:lumMod val="65000"/>
                    <a:lumOff val="35000"/>
                  </a:schemeClr>
                </a:solidFill>
              </a:rPr>
              <a:t>U.S</a:t>
            </a:r>
            <a:r>
              <a:rPr lang="en-US" sz="1200" dirty="0">
                <a:solidFill>
                  <a:schemeClr val="tx1">
                    <a:lumMod val="65000"/>
                    <a:lumOff val="35000"/>
                  </a:schemeClr>
                </a:solidFill>
              </a:rPr>
              <a:t>. </a:t>
            </a:r>
            <a:r>
              <a:rPr lang="en-US" sz="1200" dirty="0" smtClean="0">
                <a:solidFill>
                  <a:schemeClr val="tx1">
                    <a:lumMod val="65000"/>
                    <a:lumOff val="35000"/>
                  </a:schemeClr>
                </a:solidFill>
              </a:rPr>
              <a:t>GDP growth of -.50 to -.75.</a:t>
            </a:r>
          </a:p>
          <a:p>
            <a:pPr marL="285750" lvl="0" indent="-285750">
              <a:spcBef>
                <a:spcPts val="400"/>
              </a:spcBef>
              <a:buClr>
                <a:srgbClr val="ADCB28">
                  <a:lumMod val="50000"/>
                </a:srgbClr>
              </a:buClr>
              <a:buFont typeface="Georgia" panose="02040502050405020303" pitchFamily="18" charset="0"/>
              <a:buChar char="›"/>
            </a:pPr>
            <a:r>
              <a:rPr lang="en-US" sz="1200" dirty="0" smtClean="0">
                <a:solidFill>
                  <a:schemeClr val="tx1">
                    <a:lumMod val="65000"/>
                    <a:lumOff val="35000"/>
                  </a:schemeClr>
                </a:solidFill>
              </a:rPr>
              <a:t> The continued grounding of Boeing’s 737 Max airplane has the potential to slow U.S. exports (-7.5%) and GDP (-.25 to -.40).  </a:t>
            </a:r>
            <a:endParaRPr lang="en-US" sz="1200" dirty="0">
              <a:solidFill>
                <a:schemeClr val="tx1">
                  <a:lumMod val="65000"/>
                  <a:lumOff val="35000"/>
                </a:schemeClr>
              </a:solidFill>
            </a:endParaRPr>
          </a:p>
          <a:p>
            <a:pPr defTabSz="609585">
              <a:spcBef>
                <a:spcPts val="600"/>
              </a:spcBef>
              <a:spcAft>
                <a:spcPts val="600"/>
              </a:spcAft>
              <a:buClr>
                <a:srgbClr val="ADCB28">
                  <a:lumMod val="50000"/>
                </a:srgbClr>
              </a:buClr>
            </a:pPr>
            <a:r>
              <a:rPr lang="en-US" sz="1400" b="1" dirty="0">
                <a:solidFill>
                  <a:schemeClr val="tx1">
                    <a:lumMod val="65000"/>
                    <a:lumOff val="35000"/>
                  </a:schemeClr>
                </a:solidFill>
              </a:rPr>
              <a:t>International markets are spotty as global growth slows</a:t>
            </a:r>
          </a:p>
          <a:p>
            <a:pPr marL="285750" indent="-285750" defTabSz="609585">
              <a:buClr>
                <a:srgbClr val="ADCB28">
                  <a:lumMod val="50000"/>
                </a:srgbClr>
              </a:buClr>
              <a:buFont typeface="Georgia" panose="02040502050405020303" pitchFamily="18" charset="0"/>
              <a:buChar char="›"/>
            </a:pPr>
            <a:r>
              <a:rPr lang="en-US" sz="1200" dirty="0">
                <a:solidFill>
                  <a:schemeClr val="tx1">
                    <a:lumMod val="65000"/>
                    <a:lumOff val="35000"/>
                  </a:schemeClr>
                </a:solidFill>
              </a:rPr>
              <a:t>For 2020, the International Monetary Fund is forecasting modest global growth at </a:t>
            </a:r>
            <a:r>
              <a:rPr lang="en-US" sz="1200" dirty="0" smtClean="0">
                <a:solidFill>
                  <a:schemeClr val="tx1">
                    <a:lumMod val="65000"/>
                    <a:lumOff val="35000"/>
                  </a:schemeClr>
                </a:solidFill>
              </a:rPr>
              <a:t>3.6%, </a:t>
            </a:r>
            <a:r>
              <a:rPr lang="en-US" sz="1200" dirty="0">
                <a:solidFill>
                  <a:schemeClr val="tx1">
                    <a:lumMod val="65000"/>
                    <a:lumOff val="35000"/>
                  </a:schemeClr>
                </a:solidFill>
              </a:rPr>
              <a:t>with only 1.7% growth in developed countries.  </a:t>
            </a:r>
          </a:p>
          <a:p>
            <a:pPr marL="285750" indent="-285750">
              <a:spcBef>
                <a:spcPts val="600"/>
              </a:spcBef>
              <a:spcAft>
                <a:spcPts val="600"/>
              </a:spcAft>
              <a:buClr>
                <a:srgbClr val="ADCB28">
                  <a:lumMod val="50000"/>
                </a:srgbClr>
              </a:buClr>
              <a:buFont typeface="Georgia" panose="02040502050405020303" pitchFamily="18" charset="0"/>
              <a:buChar char="›"/>
            </a:pPr>
            <a:r>
              <a:rPr lang="en-US" sz="1200" dirty="0">
                <a:solidFill>
                  <a:schemeClr val="tx1">
                    <a:lumMod val="65000"/>
                    <a:lumOff val="35000"/>
                  </a:schemeClr>
                </a:solidFill>
              </a:rPr>
              <a:t>Growth in Europe is slowing with weakness in the industrial sector, especially in Germany.  Geopolitical uncertainty remains high in Italy and Britain.</a:t>
            </a:r>
          </a:p>
          <a:p>
            <a:pPr>
              <a:spcBef>
                <a:spcPts val="600"/>
              </a:spcBef>
              <a:buClr>
                <a:srgbClr val="ADCB28">
                  <a:lumMod val="50000"/>
                </a:srgbClr>
              </a:buClr>
            </a:pPr>
            <a:r>
              <a:rPr lang="en-US" sz="1400" b="1" dirty="0">
                <a:solidFill>
                  <a:schemeClr val="tx1">
                    <a:lumMod val="65000"/>
                    <a:lumOff val="35000"/>
                  </a:schemeClr>
                </a:solidFill>
              </a:rPr>
              <a:t>Global risks remain but have shifted </a:t>
            </a:r>
            <a:r>
              <a:rPr lang="en-US" sz="1200" dirty="0">
                <a:solidFill>
                  <a:schemeClr val="tx1">
                    <a:lumMod val="65000"/>
                    <a:lumOff val="35000"/>
                  </a:schemeClr>
                </a:solidFill>
              </a:rPr>
              <a:t> </a:t>
            </a:r>
          </a:p>
          <a:p>
            <a:pPr marL="285750" indent="-285750">
              <a:spcBef>
                <a:spcPts val="600"/>
              </a:spcBef>
              <a:buClr>
                <a:srgbClr val="ADCB28">
                  <a:lumMod val="50000"/>
                </a:srgbClr>
              </a:buClr>
              <a:buFont typeface="Georgia" panose="02040502050405020303" pitchFamily="18" charset="0"/>
              <a:buChar char="›"/>
            </a:pPr>
            <a:r>
              <a:rPr lang="en-US" sz="1200" dirty="0">
                <a:solidFill>
                  <a:schemeClr val="tx1">
                    <a:lumMod val="65000"/>
                    <a:lumOff val="35000"/>
                  </a:schemeClr>
                </a:solidFill>
              </a:rPr>
              <a:t>Geopolitical tensions are high given a rise in populism, </a:t>
            </a:r>
            <a:r>
              <a:rPr lang="en-US" sz="1200" dirty="0" smtClean="0">
                <a:solidFill>
                  <a:schemeClr val="tx1">
                    <a:lumMod val="65000"/>
                    <a:lumOff val="35000"/>
                  </a:schemeClr>
                </a:solidFill>
              </a:rPr>
              <a:t>Middle East tensions and </a:t>
            </a:r>
            <a:r>
              <a:rPr lang="en-US" sz="1200" dirty="0">
                <a:solidFill>
                  <a:schemeClr val="tx1">
                    <a:lumMod val="65000"/>
                    <a:lumOff val="35000"/>
                  </a:schemeClr>
                </a:solidFill>
              </a:rPr>
              <a:t>voter unrest.</a:t>
            </a:r>
          </a:p>
          <a:p>
            <a:pPr marL="285750" indent="-285750">
              <a:spcBef>
                <a:spcPts val="600"/>
              </a:spcBef>
              <a:buClr>
                <a:srgbClr val="ADCB28">
                  <a:lumMod val="50000"/>
                </a:srgbClr>
              </a:buClr>
              <a:buFont typeface="Georgia" panose="02040502050405020303" pitchFamily="18" charset="0"/>
              <a:buChar char="›"/>
            </a:pPr>
            <a:r>
              <a:rPr lang="en-US" sz="1200" dirty="0">
                <a:solidFill>
                  <a:schemeClr val="tx1">
                    <a:lumMod val="65000"/>
                    <a:lumOff val="35000"/>
                  </a:schemeClr>
                </a:solidFill>
              </a:rPr>
              <a:t>China’s slowing economy and high debt remain a concern given authorities’ efforts to constrain credit growth.</a:t>
            </a:r>
          </a:p>
          <a:p>
            <a:pPr marL="285750" indent="-285750">
              <a:spcBef>
                <a:spcPts val="600"/>
              </a:spcBef>
              <a:buClr>
                <a:srgbClr val="ADCB28">
                  <a:lumMod val="50000"/>
                </a:srgbClr>
              </a:buClr>
              <a:buFont typeface="Georgia" panose="02040502050405020303" pitchFamily="18" charset="0"/>
              <a:buChar char="›"/>
            </a:pPr>
            <a:r>
              <a:rPr lang="en-US" sz="1200" dirty="0">
                <a:solidFill>
                  <a:schemeClr val="tx1">
                    <a:lumMod val="65000"/>
                    <a:lumOff val="35000"/>
                  </a:schemeClr>
                </a:solidFill>
              </a:rPr>
              <a:t>Most government bond yields in Europe and Japan are negative which shows investors’ concern of slowing GDP growth.  This indicates that monetary policy will be less effective in stimulating economic growth.</a:t>
            </a:r>
          </a:p>
        </p:txBody>
      </p:sp>
      <p:sp>
        <p:nvSpPr>
          <p:cNvPr id="9" name="TextBox 5"/>
          <p:cNvSpPr txBox="1">
            <a:spLocks noChangeArrowheads="1"/>
          </p:cNvSpPr>
          <p:nvPr/>
        </p:nvSpPr>
        <p:spPr bwMode="auto">
          <a:xfrm>
            <a:off x="5859462" y="6642556"/>
            <a:ext cx="2827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defTabSz="609585">
              <a:spcBef>
                <a:spcPct val="50000"/>
              </a:spcBef>
              <a:buClrTx/>
              <a:buSzTx/>
              <a:buFontTx/>
              <a:buNone/>
            </a:pPr>
            <a:r>
              <a:rPr lang="en-US" altLang="en-US" sz="800" b="1" i="1" dirty="0">
                <a:solidFill>
                  <a:schemeClr val="tx1">
                    <a:lumMod val="65000"/>
                    <a:lumOff val="35000"/>
                  </a:schemeClr>
                </a:solidFill>
              </a:rPr>
              <a:t>Information is current and believed to be accurate as of </a:t>
            </a:r>
            <a:r>
              <a:rPr lang="en-US" altLang="en-US" sz="800" b="1" i="1" dirty="0" smtClean="0">
                <a:solidFill>
                  <a:schemeClr val="tx1">
                    <a:lumMod val="65000"/>
                    <a:lumOff val="35000"/>
                  </a:schemeClr>
                </a:solidFill>
              </a:rPr>
              <a:t>12/31/2019</a:t>
            </a:r>
            <a:endParaRPr lang="en-US" altLang="en-US" sz="800" b="1" i="1" dirty="0">
              <a:solidFill>
                <a:schemeClr val="tx1">
                  <a:lumMod val="65000"/>
                  <a:lumOff val="35000"/>
                </a:schemeClr>
              </a:solidFill>
            </a:endParaRPr>
          </a:p>
        </p:txBody>
      </p:sp>
    </p:spTree>
    <p:extLst>
      <p:ext uri="{BB962C8B-B14F-4D97-AF65-F5344CB8AC3E}">
        <p14:creationId xmlns:p14="http://schemas.microsoft.com/office/powerpoint/2010/main" val="3739187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20</a:t>
            </a:fld>
            <a:endParaRPr lang="en-US" dirty="0">
              <a:solidFill>
                <a:srgbClr val="FFFFFF">
                  <a:lumMod val="50000"/>
                </a:srgbClr>
              </a:solidFill>
            </a:endParaRPr>
          </a:p>
        </p:txBody>
      </p:sp>
      <p:sp>
        <p:nvSpPr>
          <p:cNvPr id="3" name="Title 2"/>
          <p:cNvSpPr>
            <a:spLocks noGrp="1"/>
          </p:cNvSpPr>
          <p:nvPr>
            <p:ph type="title"/>
          </p:nvPr>
        </p:nvSpPr>
        <p:spPr/>
        <p:txBody>
          <a:bodyPr>
            <a:normAutofit fontScale="90000"/>
          </a:bodyPr>
          <a:lstStyle/>
          <a:p>
            <a:r>
              <a:rPr lang="en-US" dirty="0" smtClean="0"/>
              <a:t>S&amp;P 500 – What happened during Q4 &amp; 2019</a:t>
            </a:r>
            <a:endParaRPr lang="en-US" dirty="0"/>
          </a:p>
        </p:txBody>
      </p:sp>
      <p:sp>
        <p:nvSpPr>
          <p:cNvPr id="6" name="Rectangle 5"/>
          <p:cNvSpPr/>
          <p:nvPr/>
        </p:nvSpPr>
        <p:spPr>
          <a:xfrm>
            <a:off x="75854" y="1257443"/>
            <a:ext cx="8876962" cy="1477328"/>
          </a:xfrm>
          <a:prstGeom prst="rect">
            <a:avLst/>
          </a:prstGeom>
        </p:spPr>
        <p:txBody>
          <a:bodyPr wrap="square">
            <a:spAutoFit/>
          </a:bodyPr>
          <a:lstStyle/>
          <a:p>
            <a:pPr marL="285750" indent="-285750">
              <a:spcBef>
                <a:spcPts val="600"/>
              </a:spcBef>
              <a:buClr>
                <a:srgbClr val="487D2F">
                  <a:lumMod val="50000"/>
                </a:srgbClr>
              </a:buClr>
              <a:buSzPct val="100000"/>
              <a:buFont typeface="Georgia" panose="02040502050405020303" pitchFamily="18" charset="0"/>
              <a:buChar char="›"/>
            </a:pPr>
            <a:r>
              <a:rPr lang="en-US" sz="1400" b="1" dirty="0">
                <a:solidFill>
                  <a:srgbClr val="EEECE1">
                    <a:lumMod val="25000"/>
                  </a:srgbClr>
                </a:solidFill>
              </a:rPr>
              <a:t>The S&amp;P 500 </a:t>
            </a:r>
            <a:r>
              <a:rPr lang="en-US" sz="1400" b="1" dirty="0" smtClean="0">
                <a:solidFill>
                  <a:srgbClr val="EEECE1">
                    <a:lumMod val="25000"/>
                  </a:srgbClr>
                </a:solidFill>
              </a:rPr>
              <a:t>was up 9.1% in Q4 and 31.5% in 2019</a:t>
            </a:r>
            <a:endParaRPr lang="en-US" sz="1400" dirty="0">
              <a:solidFill>
                <a:srgbClr val="EEECE1">
                  <a:lumMod val="25000"/>
                </a:srgbClr>
              </a:solidFill>
            </a:endParaRP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Growth went back to outperforming Value in Q4.</a:t>
            </a: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Current P/E multiples across almost all styles are at a premium to long-term average.</a:t>
            </a:r>
          </a:p>
          <a:p>
            <a:pPr marL="895335" lvl="1" indent="-285750">
              <a:spcBef>
                <a:spcPts val="600"/>
              </a:spcBef>
              <a:buClr>
                <a:srgbClr val="487D2F">
                  <a:lumMod val="50000"/>
                </a:srgbClr>
              </a:buClr>
              <a:buSzPct val="100000"/>
              <a:buFont typeface="Georgia" panose="02040502050405020303" pitchFamily="18" charset="0"/>
              <a:buChar char="›"/>
            </a:pPr>
            <a:r>
              <a:rPr lang="en-US" sz="1400" dirty="0">
                <a:solidFill>
                  <a:srgbClr val="EEECE1">
                    <a:lumMod val="25000"/>
                  </a:srgbClr>
                </a:solidFill>
              </a:rPr>
              <a:t>In </a:t>
            </a:r>
            <a:r>
              <a:rPr lang="en-US" sz="1400" dirty="0" smtClean="0">
                <a:solidFill>
                  <a:srgbClr val="EEECE1">
                    <a:lumMod val="25000"/>
                  </a:srgbClr>
                </a:solidFill>
              </a:rPr>
              <a:t>Q4 </a:t>
            </a:r>
            <a:r>
              <a:rPr lang="en-US" sz="1400" dirty="0">
                <a:solidFill>
                  <a:srgbClr val="EEECE1">
                    <a:lumMod val="25000"/>
                  </a:srgbClr>
                </a:solidFill>
              </a:rPr>
              <a:t>we made the following changes to the portfolio: added </a:t>
            </a:r>
            <a:r>
              <a:rPr lang="en-US" sz="1400" dirty="0" smtClean="0">
                <a:solidFill>
                  <a:srgbClr val="EEECE1">
                    <a:lumMod val="25000"/>
                  </a:srgbClr>
                </a:solidFill>
              </a:rPr>
              <a:t>to Constellation Brands and Cisco.</a:t>
            </a:r>
            <a:endParaRPr lang="en-US" sz="1400" dirty="0">
              <a:solidFill>
                <a:srgbClr val="EEECE1">
                  <a:lumMod val="25000"/>
                </a:srgbClr>
              </a:solidFill>
            </a:endParaRPr>
          </a:p>
          <a:p>
            <a:pPr marL="895335" lvl="1" indent="-285750">
              <a:spcBef>
                <a:spcPts val="600"/>
              </a:spcBef>
              <a:buClr>
                <a:srgbClr val="487D2F">
                  <a:lumMod val="50000"/>
                </a:srgbClr>
              </a:buClr>
              <a:buSzPct val="100000"/>
              <a:buFont typeface="Georgia" panose="02040502050405020303" pitchFamily="18" charset="0"/>
              <a:buChar char="›"/>
            </a:pPr>
            <a:endParaRPr lang="en-US" sz="1400" dirty="0">
              <a:solidFill>
                <a:srgbClr val="EEECE1">
                  <a:lumMod val="25000"/>
                </a:srgbClr>
              </a:solidFill>
            </a:endParaRPr>
          </a:p>
        </p:txBody>
      </p:sp>
      <p:pic>
        <p:nvPicPr>
          <p:cNvPr id="8" name="Picture 7"/>
          <p:cNvPicPr>
            <a:picLocks noChangeAspect="1"/>
          </p:cNvPicPr>
          <p:nvPr/>
        </p:nvPicPr>
        <p:blipFill>
          <a:blip r:embed="rId2"/>
          <a:stretch>
            <a:fillRect/>
          </a:stretch>
        </p:blipFill>
        <p:spPr>
          <a:xfrm>
            <a:off x="5963234" y="2994339"/>
            <a:ext cx="3047247" cy="2571721"/>
          </a:xfrm>
          <a:prstGeom prst="rect">
            <a:avLst/>
          </a:prstGeom>
        </p:spPr>
      </p:pic>
      <p:pic>
        <p:nvPicPr>
          <p:cNvPr id="11" name="Picture 10"/>
          <p:cNvPicPr>
            <a:picLocks noChangeAspect="1"/>
          </p:cNvPicPr>
          <p:nvPr/>
        </p:nvPicPr>
        <p:blipFill>
          <a:blip r:embed="rId3"/>
          <a:stretch>
            <a:fillRect/>
          </a:stretch>
        </p:blipFill>
        <p:spPr>
          <a:xfrm>
            <a:off x="543212" y="3084811"/>
            <a:ext cx="5248275" cy="2390775"/>
          </a:xfrm>
          <a:prstGeom prst="rect">
            <a:avLst/>
          </a:prstGeom>
        </p:spPr>
      </p:pic>
    </p:spTree>
    <p:extLst>
      <p:ext uri="{BB962C8B-B14F-4D97-AF65-F5344CB8AC3E}">
        <p14:creationId xmlns:p14="http://schemas.microsoft.com/office/powerpoint/2010/main" val="1271041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21</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Sources of Global Equity Returns</a:t>
            </a:r>
            <a:endParaRPr lang="en-US" dirty="0"/>
          </a:p>
        </p:txBody>
      </p:sp>
      <p:pic>
        <p:nvPicPr>
          <p:cNvPr id="5" name="Picture 4"/>
          <p:cNvPicPr>
            <a:picLocks noChangeAspect="1"/>
          </p:cNvPicPr>
          <p:nvPr/>
        </p:nvPicPr>
        <p:blipFill>
          <a:blip r:embed="rId2"/>
          <a:stretch>
            <a:fillRect/>
          </a:stretch>
        </p:blipFill>
        <p:spPr>
          <a:xfrm>
            <a:off x="53370" y="1186249"/>
            <a:ext cx="9090630" cy="5257775"/>
          </a:xfrm>
          <a:prstGeom prst="rect">
            <a:avLst/>
          </a:prstGeom>
        </p:spPr>
      </p:pic>
    </p:spTree>
    <p:extLst>
      <p:ext uri="{BB962C8B-B14F-4D97-AF65-F5344CB8AC3E}">
        <p14:creationId xmlns:p14="http://schemas.microsoft.com/office/powerpoint/2010/main" val="1211569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22</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a:t>S&amp;P 500 Forward P/E Ratio</a:t>
            </a:r>
          </a:p>
        </p:txBody>
      </p:sp>
      <p:pic>
        <p:nvPicPr>
          <p:cNvPr id="4" name="Picture 3"/>
          <p:cNvPicPr>
            <a:picLocks noChangeAspect="1"/>
          </p:cNvPicPr>
          <p:nvPr/>
        </p:nvPicPr>
        <p:blipFill>
          <a:blip r:embed="rId2"/>
          <a:stretch>
            <a:fillRect/>
          </a:stretch>
        </p:blipFill>
        <p:spPr>
          <a:xfrm>
            <a:off x="0" y="1129809"/>
            <a:ext cx="9144000" cy="5323311"/>
          </a:xfrm>
          <a:prstGeom prst="rect">
            <a:avLst/>
          </a:prstGeom>
        </p:spPr>
      </p:pic>
    </p:spTree>
    <p:extLst>
      <p:ext uri="{BB962C8B-B14F-4D97-AF65-F5344CB8AC3E}">
        <p14:creationId xmlns:p14="http://schemas.microsoft.com/office/powerpoint/2010/main" val="3853994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23</a:t>
            </a:fld>
            <a:endParaRPr lang="en-US" dirty="0"/>
          </a:p>
        </p:txBody>
      </p:sp>
      <p:sp>
        <p:nvSpPr>
          <p:cNvPr id="3" name="Title 2"/>
          <p:cNvSpPr>
            <a:spLocks noGrp="1"/>
          </p:cNvSpPr>
          <p:nvPr>
            <p:ph type="title"/>
          </p:nvPr>
        </p:nvSpPr>
        <p:spPr/>
        <p:txBody>
          <a:bodyPr/>
          <a:lstStyle/>
          <a:p>
            <a:r>
              <a:rPr lang="en-US" dirty="0" smtClean="0"/>
              <a:t>Focus Equity Sector Weights vs. SP500</a:t>
            </a:r>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64" y="1619379"/>
            <a:ext cx="850582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778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24</a:t>
            </a:fld>
            <a:endParaRPr lang="en-US" dirty="0"/>
          </a:p>
        </p:txBody>
      </p:sp>
      <p:sp>
        <p:nvSpPr>
          <p:cNvPr id="3" name="Title 2"/>
          <p:cNvSpPr>
            <a:spLocks noGrp="1"/>
          </p:cNvSpPr>
          <p:nvPr>
            <p:ph type="title"/>
          </p:nvPr>
        </p:nvSpPr>
        <p:spPr/>
        <p:txBody>
          <a:bodyPr/>
          <a:lstStyle/>
          <a:p>
            <a:r>
              <a:rPr lang="en-US" dirty="0" smtClean="0"/>
              <a:t>Focus Model versus S&amp;P 500 ETF</a:t>
            </a:r>
            <a:endParaRPr lang="en-US" dirty="0"/>
          </a:p>
        </p:txBody>
      </p:sp>
      <p:pic>
        <p:nvPicPr>
          <p:cNvPr id="6" name="Picture 5"/>
          <p:cNvPicPr>
            <a:picLocks noChangeAspect="1"/>
          </p:cNvPicPr>
          <p:nvPr/>
        </p:nvPicPr>
        <p:blipFill>
          <a:blip r:embed="rId2"/>
          <a:stretch>
            <a:fillRect/>
          </a:stretch>
        </p:blipFill>
        <p:spPr>
          <a:xfrm>
            <a:off x="1330562" y="4201543"/>
            <a:ext cx="6357796" cy="2534379"/>
          </a:xfrm>
          <a:prstGeom prst="rect">
            <a:avLst/>
          </a:prstGeom>
        </p:spPr>
      </p:pic>
      <p:pic>
        <p:nvPicPr>
          <p:cNvPr id="8" name="Picture 7"/>
          <p:cNvPicPr>
            <a:picLocks noChangeAspect="1"/>
          </p:cNvPicPr>
          <p:nvPr/>
        </p:nvPicPr>
        <p:blipFill>
          <a:blip r:embed="rId3"/>
          <a:stretch>
            <a:fillRect/>
          </a:stretch>
        </p:blipFill>
        <p:spPr>
          <a:xfrm>
            <a:off x="1336430" y="1341113"/>
            <a:ext cx="6351928" cy="2532039"/>
          </a:xfrm>
          <a:prstGeom prst="rect">
            <a:avLst/>
          </a:prstGeom>
        </p:spPr>
      </p:pic>
      <p:sp>
        <p:nvSpPr>
          <p:cNvPr id="9" name="TextBox 8"/>
          <p:cNvSpPr txBox="1"/>
          <p:nvPr/>
        </p:nvSpPr>
        <p:spPr>
          <a:xfrm>
            <a:off x="1318844" y="1090248"/>
            <a:ext cx="4536830" cy="269113"/>
          </a:xfrm>
          <a:prstGeom prst="rect">
            <a:avLst/>
          </a:prstGeom>
        </p:spPr>
        <p:txBody>
          <a:bodyPr wrap="square" rtlCol="0">
            <a:spAutoFit/>
          </a:bodyPr>
          <a:lstStyle/>
          <a:p>
            <a:pPr algn="l">
              <a:lnSpc>
                <a:spcPct val="70000"/>
              </a:lnSpc>
              <a:buSzPct val="80000"/>
            </a:pPr>
            <a:r>
              <a:rPr lang="en-US" sz="1600" dirty="0" smtClean="0">
                <a:solidFill>
                  <a:schemeClr val="accent4"/>
                </a:solidFill>
                <a:latin typeface="Georgia" panose="02040502050405020303" pitchFamily="18" charset="0"/>
                <a:cs typeface="Calibri Light"/>
              </a:rPr>
              <a:t>For 2019, +1.55% over S&amp;P 500</a:t>
            </a:r>
            <a:endParaRPr lang="en-US" sz="1600" dirty="0" smtClean="0">
              <a:solidFill>
                <a:schemeClr val="accent4"/>
              </a:solidFill>
              <a:latin typeface="Georgia" panose="02040502050405020303" pitchFamily="18" charset="0"/>
              <a:cs typeface="Calibri Light"/>
            </a:endParaRPr>
          </a:p>
        </p:txBody>
      </p:sp>
      <p:sp>
        <p:nvSpPr>
          <p:cNvPr id="10" name="TextBox 9"/>
          <p:cNvSpPr txBox="1"/>
          <p:nvPr/>
        </p:nvSpPr>
        <p:spPr>
          <a:xfrm>
            <a:off x="1330562" y="3924295"/>
            <a:ext cx="4536830" cy="269113"/>
          </a:xfrm>
          <a:prstGeom prst="rect">
            <a:avLst/>
          </a:prstGeom>
        </p:spPr>
        <p:txBody>
          <a:bodyPr wrap="square" rtlCol="0">
            <a:spAutoFit/>
          </a:bodyPr>
          <a:lstStyle/>
          <a:p>
            <a:pPr algn="l">
              <a:lnSpc>
                <a:spcPct val="70000"/>
              </a:lnSpc>
              <a:buSzPct val="80000"/>
            </a:pPr>
            <a:r>
              <a:rPr lang="en-US" sz="1600" dirty="0" smtClean="0">
                <a:solidFill>
                  <a:schemeClr val="accent4"/>
                </a:solidFill>
                <a:latin typeface="Georgia" panose="02040502050405020303" pitchFamily="18" charset="0"/>
                <a:cs typeface="Calibri Light"/>
              </a:rPr>
              <a:t>For past two years, +3.27% over S&amp;P 500</a:t>
            </a:r>
            <a:endParaRPr lang="en-US" sz="1600" dirty="0" smtClean="0">
              <a:solidFill>
                <a:schemeClr val="accent4"/>
              </a:solidFill>
              <a:latin typeface="Georgia" panose="02040502050405020303" pitchFamily="18" charset="0"/>
              <a:cs typeface="Calibri Light"/>
            </a:endParaRPr>
          </a:p>
        </p:txBody>
      </p:sp>
    </p:spTree>
    <p:extLst>
      <p:ext uri="{BB962C8B-B14F-4D97-AF65-F5344CB8AC3E}">
        <p14:creationId xmlns:p14="http://schemas.microsoft.com/office/powerpoint/2010/main" val="350211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25</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Q4 2019 Focus Equity Sector Attribution</a:t>
            </a:r>
            <a:endParaRPr lang="en-US" dirty="0"/>
          </a:p>
        </p:txBody>
      </p:sp>
      <p:sp>
        <p:nvSpPr>
          <p:cNvPr id="5" name="TextBox 4"/>
          <p:cNvSpPr txBox="1"/>
          <p:nvPr/>
        </p:nvSpPr>
        <p:spPr>
          <a:xfrm>
            <a:off x="543212" y="1117895"/>
            <a:ext cx="6761242" cy="415498"/>
          </a:xfrm>
          <a:prstGeom prst="rect">
            <a:avLst/>
          </a:prstGeom>
          <a:solidFill>
            <a:schemeClr val="bg1"/>
          </a:solidFill>
        </p:spPr>
        <p:txBody>
          <a:bodyPr wrap="square" rtlCol="0">
            <a:spAutoFit/>
          </a:bodyPr>
          <a:lstStyle/>
          <a:p>
            <a:pPr algn="l">
              <a:lnSpc>
                <a:spcPct val="150000"/>
              </a:lnSpc>
              <a:buSzPct val="80000"/>
            </a:pPr>
            <a:r>
              <a:rPr lang="en-US" sz="1400" dirty="0" smtClean="0">
                <a:solidFill>
                  <a:schemeClr val="accent4"/>
                </a:solidFill>
                <a:latin typeface="Georgia" panose="02040502050405020303" pitchFamily="18" charset="0"/>
                <a:cs typeface="Calibri Light"/>
              </a:rPr>
              <a:t>In Q4 Focus Equity performed in-line with the S&amp;P 500. </a:t>
            </a:r>
          </a:p>
        </p:txBody>
      </p:sp>
      <p:pic>
        <p:nvPicPr>
          <p:cNvPr id="4" name="Picture 3"/>
          <p:cNvPicPr>
            <a:picLocks noChangeAspect="1"/>
          </p:cNvPicPr>
          <p:nvPr/>
        </p:nvPicPr>
        <p:blipFill>
          <a:blip r:embed="rId2"/>
          <a:stretch>
            <a:fillRect/>
          </a:stretch>
        </p:blipFill>
        <p:spPr>
          <a:xfrm>
            <a:off x="0" y="2034470"/>
            <a:ext cx="9144000" cy="2789060"/>
          </a:xfrm>
          <a:prstGeom prst="rect">
            <a:avLst/>
          </a:prstGeom>
        </p:spPr>
      </p:pic>
    </p:spTree>
    <p:extLst>
      <p:ext uri="{BB962C8B-B14F-4D97-AF65-F5344CB8AC3E}">
        <p14:creationId xmlns:p14="http://schemas.microsoft.com/office/powerpoint/2010/main" val="393315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26</a:t>
            </a:fld>
            <a:endParaRPr lang="en-US" dirty="0">
              <a:solidFill>
                <a:srgbClr val="FFFFFF">
                  <a:lumMod val="50000"/>
                </a:srgbClr>
              </a:solidFill>
            </a:endParaRPr>
          </a:p>
        </p:txBody>
      </p:sp>
      <p:sp>
        <p:nvSpPr>
          <p:cNvPr id="3" name="Title 2"/>
          <p:cNvSpPr>
            <a:spLocks noGrp="1"/>
          </p:cNvSpPr>
          <p:nvPr>
            <p:ph type="title"/>
          </p:nvPr>
        </p:nvSpPr>
        <p:spPr/>
        <p:txBody>
          <a:bodyPr>
            <a:normAutofit/>
          </a:bodyPr>
          <a:lstStyle/>
          <a:p>
            <a:r>
              <a:rPr lang="en-US" dirty="0" smtClean="0"/>
              <a:t>Q4 2019 Contributors &amp; Detractors</a:t>
            </a:r>
            <a:endParaRPr lang="en-US" dirty="0"/>
          </a:p>
        </p:txBody>
      </p:sp>
      <p:pic>
        <p:nvPicPr>
          <p:cNvPr id="4" name="Picture 3"/>
          <p:cNvPicPr>
            <a:picLocks noChangeAspect="1"/>
          </p:cNvPicPr>
          <p:nvPr/>
        </p:nvPicPr>
        <p:blipFill>
          <a:blip r:embed="rId2"/>
          <a:stretch>
            <a:fillRect/>
          </a:stretch>
        </p:blipFill>
        <p:spPr>
          <a:xfrm>
            <a:off x="469043" y="1104816"/>
            <a:ext cx="4057465" cy="5452504"/>
          </a:xfrm>
          <a:prstGeom prst="rect">
            <a:avLst/>
          </a:prstGeom>
        </p:spPr>
      </p:pic>
      <p:pic>
        <p:nvPicPr>
          <p:cNvPr id="5" name="Picture 4"/>
          <p:cNvPicPr>
            <a:picLocks noChangeAspect="1"/>
          </p:cNvPicPr>
          <p:nvPr/>
        </p:nvPicPr>
        <p:blipFill>
          <a:blip r:embed="rId3"/>
          <a:stretch>
            <a:fillRect/>
          </a:stretch>
        </p:blipFill>
        <p:spPr>
          <a:xfrm>
            <a:off x="4779123" y="1126440"/>
            <a:ext cx="4056215" cy="5414404"/>
          </a:xfrm>
          <a:prstGeom prst="rect">
            <a:avLst/>
          </a:prstGeom>
        </p:spPr>
      </p:pic>
    </p:spTree>
    <p:extLst>
      <p:ext uri="{BB962C8B-B14F-4D97-AF65-F5344CB8AC3E}">
        <p14:creationId xmlns:p14="http://schemas.microsoft.com/office/powerpoint/2010/main" val="1606204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27</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2019 Focus Equity Sector Attribution</a:t>
            </a:r>
            <a:endParaRPr lang="en-US" dirty="0"/>
          </a:p>
        </p:txBody>
      </p:sp>
      <p:sp>
        <p:nvSpPr>
          <p:cNvPr id="7" name="TextBox 6"/>
          <p:cNvSpPr txBox="1"/>
          <p:nvPr/>
        </p:nvSpPr>
        <p:spPr>
          <a:xfrm>
            <a:off x="543212" y="1137877"/>
            <a:ext cx="7943407" cy="699422"/>
          </a:xfrm>
          <a:prstGeom prst="rect">
            <a:avLst/>
          </a:prstGeom>
          <a:solidFill>
            <a:schemeClr val="bg1"/>
          </a:solidFill>
        </p:spPr>
        <p:txBody>
          <a:bodyPr wrap="square" rtlCol="0">
            <a:spAutoFit/>
          </a:bodyPr>
          <a:lstStyle/>
          <a:p>
            <a:pPr algn="l">
              <a:lnSpc>
                <a:spcPct val="150000"/>
              </a:lnSpc>
              <a:buSzPct val="80000"/>
            </a:pPr>
            <a:r>
              <a:rPr lang="en-US" sz="1400" dirty="0" smtClean="0">
                <a:solidFill>
                  <a:schemeClr val="accent4"/>
                </a:solidFill>
                <a:latin typeface="Georgia" panose="02040502050405020303" pitchFamily="18" charset="0"/>
                <a:cs typeface="Calibri Light"/>
              </a:rPr>
              <a:t>After a strong Q4, led by Consumer Discretionary, Utilities and Energy, we ended the year ahead of the S&amp;P by 155bps.</a:t>
            </a:r>
          </a:p>
        </p:txBody>
      </p:sp>
      <p:pic>
        <p:nvPicPr>
          <p:cNvPr id="5" name="Picture 4"/>
          <p:cNvPicPr>
            <a:picLocks noChangeAspect="1"/>
          </p:cNvPicPr>
          <p:nvPr/>
        </p:nvPicPr>
        <p:blipFill>
          <a:blip r:embed="rId2"/>
          <a:stretch>
            <a:fillRect/>
          </a:stretch>
        </p:blipFill>
        <p:spPr>
          <a:xfrm>
            <a:off x="205946" y="2364520"/>
            <a:ext cx="8789773" cy="2673970"/>
          </a:xfrm>
          <a:prstGeom prst="rect">
            <a:avLst/>
          </a:prstGeom>
        </p:spPr>
      </p:pic>
    </p:spTree>
    <p:extLst>
      <p:ext uri="{BB962C8B-B14F-4D97-AF65-F5344CB8AC3E}">
        <p14:creationId xmlns:p14="http://schemas.microsoft.com/office/powerpoint/2010/main" val="4181653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28</a:t>
            </a:fld>
            <a:endParaRPr lang="en-US" dirty="0">
              <a:solidFill>
                <a:srgbClr val="FFFFFF">
                  <a:lumMod val="50000"/>
                </a:srgbClr>
              </a:solidFill>
            </a:endParaRPr>
          </a:p>
        </p:txBody>
      </p:sp>
      <p:sp>
        <p:nvSpPr>
          <p:cNvPr id="3" name="Title 2"/>
          <p:cNvSpPr>
            <a:spLocks noGrp="1"/>
          </p:cNvSpPr>
          <p:nvPr>
            <p:ph type="title"/>
          </p:nvPr>
        </p:nvSpPr>
        <p:spPr/>
        <p:txBody>
          <a:bodyPr>
            <a:normAutofit/>
          </a:bodyPr>
          <a:lstStyle/>
          <a:p>
            <a:r>
              <a:rPr lang="en-US" dirty="0" smtClean="0"/>
              <a:t>2019 Contributors and Detractors</a:t>
            </a:r>
            <a:endParaRPr lang="en-US" dirty="0"/>
          </a:p>
        </p:txBody>
      </p:sp>
      <p:pic>
        <p:nvPicPr>
          <p:cNvPr id="7" name="Picture 6"/>
          <p:cNvPicPr>
            <a:picLocks noChangeAspect="1"/>
          </p:cNvPicPr>
          <p:nvPr/>
        </p:nvPicPr>
        <p:blipFill>
          <a:blip r:embed="rId2"/>
          <a:stretch>
            <a:fillRect/>
          </a:stretch>
        </p:blipFill>
        <p:spPr>
          <a:xfrm>
            <a:off x="289997" y="1130301"/>
            <a:ext cx="4181475" cy="5591175"/>
          </a:xfrm>
          <a:prstGeom prst="rect">
            <a:avLst/>
          </a:prstGeom>
        </p:spPr>
      </p:pic>
      <p:pic>
        <p:nvPicPr>
          <p:cNvPr id="6" name="Picture 5"/>
          <p:cNvPicPr>
            <a:picLocks noChangeAspect="1"/>
          </p:cNvPicPr>
          <p:nvPr/>
        </p:nvPicPr>
        <p:blipFill>
          <a:blip r:embed="rId3"/>
          <a:stretch>
            <a:fillRect/>
          </a:stretch>
        </p:blipFill>
        <p:spPr>
          <a:xfrm>
            <a:off x="4577940" y="1116013"/>
            <a:ext cx="4200525" cy="5619750"/>
          </a:xfrm>
          <a:prstGeom prst="rect">
            <a:avLst/>
          </a:prstGeom>
        </p:spPr>
      </p:pic>
    </p:spTree>
    <p:extLst>
      <p:ext uri="{BB962C8B-B14F-4D97-AF65-F5344CB8AC3E}">
        <p14:creationId xmlns:p14="http://schemas.microsoft.com/office/powerpoint/2010/main" val="1116939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29</a:t>
            </a:fld>
            <a:endParaRPr lang="en-US" dirty="0"/>
          </a:p>
        </p:txBody>
      </p:sp>
      <p:sp>
        <p:nvSpPr>
          <p:cNvPr id="3" name="Title 2"/>
          <p:cNvSpPr>
            <a:spLocks noGrp="1"/>
          </p:cNvSpPr>
          <p:nvPr>
            <p:ph type="title"/>
          </p:nvPr>
        </p:nvSpPr>
        <p:spPr/>
        <p:txBody>
          <a:bodyPr>
            <a:normAutofit fontScale="90000"/>
          </a:bodyPr>
          <a:lstStyle/>
          <a:p>
            <a:r>
              <a:rPr lang="en-US" dirty="0" smtClean="0"/>
              <a:t>Focus Equity 2019 Individual Stock Performance</a:t>
            </a:r>
            <a:endParaRPr lang="en-US" dirty="0"/>
          </a:p>
        </p:txBody>
      </p:sp>
      <p:pic>
        <p:nvPicPr>
          <p:cNvPr id="4" name="Picture 3"/>
          <p:cNvPicPr>
            <a:picLocks noChangeAspect="1"/>
          </p:cNvPicPr>
          <p:nvPr/>
        </p:nvPicPr>
        <p:blipFill>
          <a:blip r:embed="rId2"/>
          <a:stretch>
            <a:fillRect/>
          </a:stretch>
        </p:blipFill>
        <p:spPr>
          <a:xfrm>
            <a:off x="1028956" y="1597239"/>
            <a:ext cx="6338225" cy="4243388"/>
          </a:xfrm>
          <a:prstGeom prst="rect">
            <a:avLst/>
          </a:prstGeom>
        </p:spPr>
      </p:pic>
    </p:spTree>
    <p:extLst>
      <p:ext uri="{BB962C8B-B14F-4D97-AF65-F5344CB8AC3E}">
        <p14:creationId xmlns:p14="http://schemas.microsoft.com/office/powerpoint/2010/main" val="42092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F0BCD83-E10C-4A62-BD04-F9892637C0D3}"/>
              </a:ext>
            </a:extLst>
          </p:cNvPr>
          <p:cNvSpPr>
            <a:spLocks noGrp="1"/>
          </p:cNvSpPr>
          <p:nvPr>
            <p:ph type="sldNum" sz="quarter" idx="12"/>
          </p:nvPr>
        </p:nvSpPr>
        <p:spPr/>
        <p:txBody>
          <a:bodyPr/>
          <a:lstStyle/>
          <a:p>
            <a:fld id="{BA4111AF-6F6F-0643-B4DB-D5DDF114BF9E}" type="slidenum">
              <a:rPr lang="en-US" smtClean="0"/>
              <a:pPr/>
              <a:t>3</a:t>
            </a:fld>
            <a:endParaRPr lang="en-US" dirty="0"/>
          </a:p>
        </p:txBody>
      </p:sp>
      <p:sp>
        <p:nvSpPr>
          <p:cNvPr id="3" name="Title 2">
            <a:extLst>
              <a:ext uri="{FF2B5EF4-FFF2-40B4-BE49-F238E27FC236}">
                <a16:creationId xmlns="" xmlns:a16="http://schemas.microsoft.com/office/drawing/2014/main" id="{FB3BBB2B-3B9E-4B5C-B1BD-60FEA1187712}"/>
              </a:ext>
            </a:extLst>
          </p:cNvPr>
          <p:cNvSpPr>
            <a:spLocks noGrp="1"/>
          </p:cNvSpPr>
          <p:nvPr>
            <p:ph type="title"/>
          </p:nvPr>
        </p:nvSpPr>
        <p:spPr/>
        <p:txBody>
          <a:bodyPr/>
          <a:lstStyle/>
          <a:p>
            <a:r>
              <a:rPr lang="en-US" dirty="0"/>
              <a:t>GDP trend growth</a:t>
            </a:r>
          </a:p>
        </p:txBody>
      </p:sp>
      <p:sp>
        <p:nvSpPr>
          <p:cNvPr id="4" name="Text Placeholder 3">
            <a:extLst>
              <a:ext uri="{FF2B5EF4-FFF2-40B4-BE49-F238E27FC236}">
                <a16:creationId xmlns="" xmlns:a16="http://schemas.microsoft.com/office/drawing/2014/main" id="{E79D28A5-F001-4AB0-8607-7CF55DDB04E0}"/>
              </a:ext>
            </a:extLst>
          </p:cNvPr>
          <p:cNvSpPr>
            <a:spLocks noGrp="1"/>
          </p:cNvSpPr>
          <p:nvPr>
            <p:ph type="body" sz="quarter" idx="13"/>
          </p:nvPr>
        </p:nvSpPr>
        <p:spPr/>
        <p:txBody>
          <a:bodyPr/>
          <a:lstStyle/>
          <a:p>
            <a:endParaRPr lang="en-US" dirty="0"/>
          </a:p>
        </p:txBody>
      </p:sp>
      <p:sp>
        <p:nvSpPr>
          <p:cNvPr id="5" name="Text Placeholder 4">
            <a:extLst>
              <a:ext uri="{FF2B5EF4-FFF2-40B4-BE49-F238E27FC236}">
                <a16:creationId xmlns="" xmlns:a16="http://schemas.microsoft.com/office/drawing/2014/main" id="{2F2500B9-EC36-4AA4-9208-24792AAB8807}"/>
              </a:ext>
            </a:extLst>
          </p:cNvPr>
          <p:cNvSpPr>
            <a:spLocks noGrp="1"/>
          </p:cNvSpPr>
          <p:nvPr>
            <p:ph type="body" sz="quarter" idx="14"/>
          </p:nvPr>
        </p:nvSpPr>
        <p:spPr/>
        <p:txBody>
          <a:bodyPr/>
          <a:lstStyle/>
          <a:p>
            <a:endParaRPr lang="en-US"/>
          </a:p>
        </p:txBody>
      </p:sp>
      <p:sp>
        <p:nvSpPr>
          <p:cNvPr id="6" name="Chart Placeholder 5">
            <a:extLst>
              <a:ext uri="{FF2B5EF4-FFF2-40B4-BE49-F238E27FC236}">
                <a16:creationId xmlns="" xmlns:a16="http://schemas.microsoft.com/office/drawing/2014/main" id="{36F9C7A1-26EB-4A48-B1CF-99C257FDA0C0}"/>
              </a:ext>
            </a:extLst>
          </p:cNvPr>
          <p:cNvSpPr>
            <a:spLocks noGrp="1"/>
          </p:cNvSpPr>
          <p:nvPr>
            <p:ph type="chart" sz="quarter" idx="15"/>
          </p:nvPr>
        </p:nvSpPr>
        <p:spPr/>
      </p:sp>
      <p:pic>
        <p:nvPicPr>
          <p:cNvPr id="9" name="Chart Placeholder 8">
            <a:extLst>
              <a:ext uri="{FF2B5EF4-FFF2-40B4-BE49-F238E27FC236}">
                <a16:creationId xmlns="" xmlns:a16="http://schemas.microsoft.com/office/drawing/2014/main" id="{B245BD45-E9FC-44CC-B36B-87ED29089EA3}"/>
              </a:ext>
            </a:extLst>
          </p:cNvPr>
          <p:cNvPicPr>
            <a:picLocks noGrp="1" noChangeAspect="1"/>
          </p:cNvPicPr>
          <p:nvPr>
            <p:ph type="chart" sz="quarter" idx="16"/>
          </p:nvPr>
        </p:nvPicPr>
        <p:blipFill>
          <a:blip r:embed="rId2"/>
          <a:stretch>
            <a:fillRect/>
          </a:stretch>
        </p:blipFill>
        <p:spPr>
          <a:xfrm>
            <a:off x="4536373" y="1262086"/>
            <a:ext cx="4337998" cy="4789464"/>
          </a:xfrm>
          <a:prstGeom prst="rect">
            <a:avLst/>
          </a:prstGeom>
        </p:spPr>
      </p:pic>
      <p:pic>
        <p:nvPicPr>
          <p:cNvPr id="8" name="Picture 7">
            <a:extLst>
              <a:ext uri="{FF2B5EF4-FFF2-40B4-BE49-F238E27FC236}">
                <a16:creationId xmlns="" xmlns:a16="http://schemas.microsoft.com/office/drawing/2014/main" id="{03767115-62E1-4896-9B68-F8C36952F957}"/>
              </a:ext>
            </a:extLst>
          </p:cNvPr>
          <p:cNvPicPr>
            <a:picLocks noChangeAspect="1"/>
          </p:cNvPicPr>
          <p:nvPr/>
        </p:nvPicPr>
        <p:blipFill>
          <a:blip r:embed="rId3"/>
          <a:stretch>
            <a:fillRect/>
          </a:stretch>
        </p:blipFill>
        <p:spPr>
          <a:xfrm>
            <a:off x="298450" y="1317625"/>
            <a:ext cx="4257675" cy="4733925"/>
          </a:xfrm>
          <a:prstGeom prst="rect">
            <a:avLst/>
          </a:prstGeom>
        </p:spPr>
      </p:pic>
    </p:spTree>
    <p:extLst>
      <p:ext uri="{BB962C8B-B14F-4D97-AF65-F5344CB8AC3E}">
        <p14:creationId xmlns:p14="http://schemas.microsoft.com/office/powerpoint/2010/main" val="260614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42C458D-A619-4968-93E8-2FC171870448}"/>
              </a:ext>
            </a:extLst>
          </p:cNvPr>
          <p:cNvSpPr>
            <a:spLocks noGrp="1"/>
          </p:cNvSpPr>
          <p:nvPr>
            <p:ph type="sldNum" sz="quarter" idx="12"/>
          </p:nvPr>
        </p:nvSpPr>
        <p:spPr/>
        <p:txBody>
          <a:bodyPr/>
          <a:lstStyle/>
          <a:p>
            <a:fld id="{BA4111AF-6F6F-0643-B4DB-D5DDF114BF9E}" type="slidenum">
              <a:rPr lang="en-US" smtClean="0"/>
              <a:pPr/>
              <a:t>4</a:t>
            </a:fld>
            <a:endParaRPr lang="en-US" dirty="0"/>
          </a:p>
        </p:txBody>
      </p:sp>
      <p:sp>
        <p:nvSpPr>
          <p:cNvPr id="3" name="Title 2">
            <a:extLst>
              <a:ext uri="{FF2B5EF4-FFF2-40B4-BE49-F238E27FC236}">
                <a16:creationId xmlns="" xmlns:a16="http://schemas.microsoft.com/office/drawing/2014/main" id="{84B7060F-E7D3-4711-A0F4-406A23D8473D}"/>
              </a:ext>
            </a:extLst>
          </p:cNvPr>
          <p:cNvSpPr>
            <a:spLocks noGrp="1"/>
          </p:cNvSpPr>
          <p:nvPr>
            <p:ph type="title"/>
          </p:nvPr>
        </p:nvSpPr>
        <p:spPr/>
        <p:txBody>
          <a:bodyPr>
            <a:normAutofit fontScale="90000"/>
          </a:bodyPr>
          <a:lstStyle/>
          <a:p>
            <a:r>
              <a:rPr lang="en-US" dirty="0" smtClean="0"/>
              <a:t>Economic Concerns</a:t>
            </a:r>
            <a:br>
              <a:rPr lang="en-US" dirty="0" smtClean="0"/>
            </a:br>
            <a:r>
              <a:rPr lang="en-US" dirty="0" smtClean="0"/>
              <a:t>Tariffs, manufacturing and Boeing</a:t>
            </a:r>
            <a:endParaRPr lang="en-US" dirty="0"/>
          </a:p>
        </p:txBody>
      </p:sp>
      <p:pic>
        <p:nvPicPr>
          <p:cNvPr id="9" name="Chart Placeholder 8"/>
          <p:cNvPicPr>
            <a:picLocks noGrp="1" noChangeAspect="1"/>
          </p:cNvPicPr>
          <p:nvPr>
            <p:ph type="chart" sz="quarter" idx="16"/>
          </p:nvPr>
        </p:nvPicPr>
        <p:blipFill>
          <a:blip r:embed="rId2"/>
          <a:stretch>
            <a:fillRect/>
          </a:stretch>
        </p:blipFill>
        <p:spPr>
          <a:xfrm>
            <a:off x="120158" y="1654405"/>
            <a:ext cx="4341420" cy="2603079"/>
          </a:xfrm>
          <a:prstGeom prst="rect">
            <a:avLst/>
          </a:prstGeom>
        </p:spPr>
      </p:pic>
      <p:pic>
        <p:nvPicPr>
          <p:cNvPr id="4" name="Picture 3"/>
          <p:cNvPicPr>
            <a:picLocks noChangeAspect="1"/>
          </p:cNvPicPr>
          <p:nvPr/>
        </p:nvPicPr>
        <p:blipFill>
          <a:blip r:embed="rId3"/>
          <a:stretch>
            <a:fillRect/>
          </a:stretch>
        </p:blipFill>
        <p:spPr>
          <a:xfrm>
            <a:off x="1114425" y="5287498"/>
            <a:ext cx="6915150" cy="981075"/>
          </a:xfrm>
          <a:prstGeom prst="rect">
            <a:avLst/>
          </a:prstGeom>
        </p:spPr>
      </p:pic>
      <p:pic>
        <p:nvPicPr>
          <p:cNvPr id="5" name="Picture 4"/>
          <p:cNvPicPr>
            <a:picLocks noChangeAspect="1"/>
          </p:cNvPicPr>
          <p:nvPr/>
        </p:nvPicPr>
        <p:blipFill>
          <a:blip r:embed="rId4"/>
          <a:stretch>
            <a:fillRect/>
          </a:stretch>
        </p:blipFill>
        <p:spPr>
          <a:xfrm>
            <a:off x="4642986" y="1654405"/>
            <a:ext cx="4465751" cy="2499580"/>
          </a:xfrm>
          <a:prstGeom prst="rect">
            <a:avLst/>
          </a:prstGeom>
        </p:spPr>
      </p:pic>
    </p:spTree>
    <p:extLst>
      <p:ext uri="{BB962C8B-B14F-4D97-AF65-F5344CB8AC3E}">
        <p14:creationId xmlns:p14="http://schemas.microsoft.com/office/powerpoint/2010/main" val="3348509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A295746-2845-44B0-BB40-45043125992D}"/>
              </a:ext>
            </a:extLst>
          </p:cNvPr>
          <p:cNvSpPr>
            <a:spLocks noGrp="1"/>
          </p:cNvSpPr>
          <p:nvPr>
            <p:ph type="sldNum" sz="quarter" idx="12"/>
          </p:nvPr>
        </p:nvSpPr>
        <p:spPr/>
        <p:txBody>
          <a:bodyPr/>
          <a:lstStyle/>
          <a:p>
            <a:fld id="{BA4111AF-6F6F-0643-B4DB-D5DDF114BF9E}" type="slidenum">
              <a:rPr lang="en-US" smtClean="0"/>
              <a:pPr/>
              <a:t>5</a:t>
            </a:fld>
            <a:endParaRPr lang="en-US" dirty="0"/>
          </a:p>
        </p:txBody>
      </p:sp>
      <p:sp>
        <p:nvSpPr>
          <p:cNvPr id="3" name="Title 2">
            <a:extLst>
              <a:ext uri="{FF2B5EF4-FFF2-40B4-BE49-F238E27FC236}">
                <a16:creationId xmlns="" xmlns:a16="http://schemas.microsoft.com/office/drawing/2014/main" id="{E30E9952-F1EC-40C6-8C2A-F649926472E9}"/>
              </a:ext>
            </a:extLst>
          </p:cNvPr>
          <p:cNvSpPr>
            <a:spLocks noGrp="1"/>
          </p:cNvSpPr>
          <p:nvPr>
            <p:ph type="title"/>
          </p:nvPr>
        </p:nvSpPr>
        <p:spPr/>
        <p:txBody>
          <a:bodyPr>
            <a:normAutofit fontScale="90000"/>
          </a:bodyPr>
          <a:lstStyle/>
          <a:p>
            <a:r>
              <a:rPr lang="en-US" dirty="0" smtClean="0"/>
              <a:t>Any slowdown </a:t>
            </a:r>
            <a:r>
              <a:rPr lang="en-US" dirty="0"/>
              <a:t>will be milder </a:t>
            </a:r>
            <a:r>
              <a:rPr lang="en-US" dirty="0" smtClean="0"/>
              <a:t>than 2008</a:t>
            </a:r>
            <a:br>
              <a:rPr lang="en-US" dirty="0" smtClean="0"/>
            </a:br>
            <a:r>
              <a:rPr lang="en-US" dirty="0" smtClean="0"/>
              <a:t>Few excesses</a:t>
            </a:r>
            <a:endParaRPr lang="en-US" dirty="0"/>
          </a:p>
        </p:txBody>
      </p:sp>
      <p:pic>
        <p:nvPicPr>
          <p:cNvPr id="4" name="Picture 3"/>
          <p:cNvPicPr>
            <a:picLocks noChangeAspect="1"/>
          </p:cNvPicPr>
          <p:nvPr/>
        </p:nvPicPr>
        <p:blipFill>
          <a:blip r:embed="rId2"/>
          <a:stretch>
            <a:fillRect/>
          </a:stretch>
        </p:blipFill>
        <p:spPr>
          <a:xfrm>
            <a:off x="338137" y="1241426"/>
            <a:ext cx="8467725" cy="5114925"/>
          </a:xfrm>
          <a:prstGeom prst="rect">
            <a:avLst/>
          </a:prstGeom>
        </p:spPr>
      </p:pic>
    </p:spTree>
    <p:extLst>
      <p:ext uri="{BB962C8B-B14F-4D97-AF65-F5344CB8AC3E}">
        <p14:creationId xmlns:p14="http://schemas.microsoft.com/office/powerpoint/2010/main" val="3175583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6</a:t>
            </a:fld>
            <a:endParaRPr lang="en-US" dirty="0"/>
          </a:p>
        </p:txBody>
      </p:sp>
      <p:sp>
        <p:nvSpPr>
          <p:cNvPr id="3" name="Title 2"/>
          <p:cNvSpPr>
            <a:spLocks noGrp="1"/>
          </p:cNvSpPr>
          <p:nvPr>
            <p:ph type="title"/>
          </p:nvPr>
        </p:nvSpPr>
        <p:spPr/>
        <p:txBody>
          <a:bodyPr/>
          <a:lstStyle/>
          <a:p>
            <a:r>
              <a:rPr lang="en-US" dirty="0" smtClean="0"/>
              <a:t>Payrolls remain strong</a:t>
            </a:r>
            <a:endParaRPr lang="en-US" dirty="0"/>
          </a:p>
        </p:txBody>
      </p:sp>
      <p:pic>
        <p:nvPicPr>
          <p:cNvPr id="4" name="Picture 3"/>
          <p:cNvPicPr>
            <a:picLocks noChangeAspect="1"/>
          </p:cNvPicPr>
          <p:nvPr/>
        </p:nvPicPr>
        <p:blipFill>
          <a:blip r:embed="rId2"/>
          <a:stretch>
            <a:fillRect/>
          </a:stretch>
        </p:blipFill>
        <p:spPr>
          <a:xfrm>
            <a:off x="465993" y="1231491"/>
            <a:ext cx="8405446" cy="4837667"/>
          </a:xfrm>
          <a:prstGeom prst="rect">
            <a:avLst/>
          </a:prstGeom>
        </p:spPr>
      </p:pic>
    </p:spTree>
    <p:extLst>
      <p:ext uri="{BB962C8B-B14F-4D97-AF65-F5344CB8AC3E}">
        <p14:creationId xmlns:p14="http://schemas.microsoft.com/office/powerpoint/2010/main" val="86417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687" y="274639"/>
            <a:ext cx="6438614" cy="683723"/>
          </a:xfrm>
        </p:spPr>
        <p:txBody>
          <a:bodyPr>
            <a:noAutofit/>
          </a:bodyPr>
          <a:lstStyle/>
          <a:p>
            <a:r>
              <a:rPr lang="en-US" altLang="en-US" dirty="0">
                <a:solidFill>
                  <a:schemeClr val="accent1"/>
                </a:solidFill>
              </a:rPr>
              <a:t>Return of Market Indices</a:t>
            </a:r>
            <a:endParaRPr lang="en-US" altLang="en-US" sz="2000" dirty="0">
              <a:solidFill>
                <a:schemeClr val="accent1"/>
              </a:solidFill>
            </a:endParaRPr>
          </a:p>
        </p:txBody>
      </p:sp>
      <p:sp>
        <p:nvSpPr>
          <p:cNvPr id="5" name="Rectangle 4"/>
          <p:cNvSpPr/>
          <p:nvPr/>
        </p:nvSpPr>
        <p:spPr>
          <a:xfrm>
            <a:off x="803304" y="6324993"/>
            <a:ext cx="7571575" cy="338554"/>
          </a:xfrm>
          <a:prstGeom prst="rect">
            <a:avLst/>
          </a:prstGeom>
        </p:spPr>
        <p:txBody>
          <a:bodyPr wrap="square">
            <a:spAutoFit/>
          </a:bodyPr>
          <a:lstStyle/>
          <a:p>
            <a:pPr fontAlgn="base">
              <a:spcBef>
                <a:spcPct val="0"/>
              </a:spcBef>
              <a:spcAft>
                <a:spcPct val="0"/>
              </a:spcAft>
            </a:pPr>
            <a:r>
              <a:rPr lang="en-US" sz="800" dirty="0">
                <a:solidFill>
                  <a:srgbClr val="6A6A6A"/>
                </a:solidFill>
              </a:rPr>
              <a:t>Source: Bloomberg. EAFE is MSCI EAFE Index, Emerging Markets is MSCI Emerging Markets and U.S. Bonds is Barclays U.S. Aggregate. REITs is the DJ US Select Real Estate Securities Index.  MLPs is </a:t>
            </a:r>
            <a:r>
              <a:rPr lang="en-US" sz="800" dirty="0" err="1">
                <a:solidFill>
                  <a:srgbClr val="6A6A6A"/>
                </a:solidFill>
              </a:rPr>
              <a:t>Alerian</a:t>
            </a:r>
            <a:r>
              <a:rPr lang="en-US" sz="800" dirty="0">
                <a:solidFill>
                  <a:srgbClr val="6A6A6A"/>
                </a:solidFill>
              </a:rPr>
              <a:t> MLP Index. The above information is through </a:t>
            </a:r>
            <a:r>
              <a:rPr lang="en-US" sz="800" dirty="0" smtClean="0">
                <a:solidFill>
                  <a:srgbClr val="6A6A6A"/>
                </a:solidFill>
              </a:rPr>
              <a:t>6/30/2018</a:t>
            </a:r>
            <a:r>
              <a:rPr lang="en-US" sz="800" dirty="0">
                <a:solidFill>
                  <a:srgbClr val="6A6A6A"/>
                </a:solidFill>
              </a:rPr>
              <a:t>.  See last page for important information.</a:t>
            </a:r>
          </a:p>
        </p:txBody>
      </p:sp>
      <p:sp>
        <p:nvSpPr>
          <p:cNvPr id="7" name="TextBox 25"/>
          <p:cNvSpPr txBox="1">
            <a:spLocks noChangeArrowheads="1"/>
          </p:cNvSpPr>
          <p:nvPr/>
        </p:nvSpPr>
        <p:spPr bwMode="auto">
          <a:xfrm>
            <a:off x="334978" y="4849414"/>
            <a:ext cx="8423128" cy="143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chemeClr val="accent4">
                    <a:lumMod val="75000"/>
                  </a:schemeClr>
                </a:solidFill>
                <a:latin typeface="+mn-lt"/>
              </a:rPr>
              <a:t>Up 32.2%, US Stocks have led returns, yet again.</a:t>
            </a:r>
          </a:p>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chemeClr val="accent4">
                    <a:lumMod val="75000"/>
                  </a:schemeClr>
                </a:solidFill>
                <a:latin typeface="+mn-lt"/>
              </a:rPr>
              <a:t>Up 8.7, bonds have been impressive.  </a:t>
            </a:r>
            <a:r>
              <a:rPr lang="en-US" sz="1200" dirty="0" smtClean="0">
                <a:solidFill>
                  <a:schemeClr val="accent4">
                    <a:lumMod val="75000"/>
                  </a:schemeClr>
                </a:solidFill>
                <a:latin typeface="+mn-lt"/>
                <a:sym typeface="Georgia"/>
              </a:rPr>
              <a:t>Maintaining </a:t>
            </a:r>
            <a:r>
              <a:rPr lang="en-US" sz="1200" dirty="0">
                <a:solidFill>
                  <a:schemeClr val="accent4">
                    <a:lumMod val="75000"/>
                  </a:schemeClr>
                </a:solidFill>
                <a:latin typeface="+mn-lt"/>
                <a:sym typeface="Georgia"/>
              </a:rPr>
              <a:t>a diversified portfolio of assets should help to mitigate overall volatility with the intention of providing strong risk-adjusted returns over time.  </a:t>
            </a:r>
            <a:endParaRPr lang="en-US" sz="1200" dirty="0" smtClean="0">
              <a:solidFill>
                <a:schemeClr val="accent4">
                  <a:lumMod val="75000"/>
                </a:schemeClr>
              </a:solidFill>
              <a:latin typeface="+mn-lt"/>
              <a:sym typeface="Georgia"/>
            </a:endParaRPr>
          </a:p>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chemeClr val="accent4">
                    <a:lumMod val="75000"/>
                  </a:schemeClr>
                </a:solidFill>
                <a:latin typeface="+mn-lt"/>
                <a:sym typeface="Georgia"/>
              </a:rPr>
              <a:t>US stocks continue to outperform international stocks.</a:t>
            </a:r>
            <a:endParaRPr lang="en-US" sz="1200" dirty="0">
              <a:solidFill>
                <a:schemeClr val="accent4">
                  <a:lumMod val="75000"/>
                </a:schemeClr>
              </a:solidFill>
              <a:latin typeface="+mn-lt"/>
              <a:sym typeface="Georgia"/>
            </a:endParaRPr>
          </a:p>
        </p:txBody>
      </p:sp>
      <p:sp>
        <p:nvSpPr>
          <p:cNvPr id="14" name="Rectangle 13"/>
          <p:cNvSpPr/>
          <p:nvPr/>
        </p:nvSpPr>
        <p:spPr>
          <a:xfrm>
            <a:off x="3785792" y="1365985"/>
            <a:ext cx="1445631" cy="116460"/>
          </a:xfrm>
          <a:prstGeom prst="rect">
            <a:avLst/>
          </a:prstGeom>
          <a:solidFill>
            <a:schemeClr val="bg1"/>
          </a:solidFill>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
        <p:nvSpPr>
          <p:cNvPr id="13" name="Rectangle 12"/>
          <p:cNvSpPr/>
          <p:nvPr/>
        </p:nvSpPr>
        <p:spPr>
          <a:xfrm>
            <a:off x="3866769" y="1197500"/>
            <a:ext cx="1404208" cy="168485"/>
          </a:xfrm>
          <a:prstGeom prst="rect">
            <a:avLst/>
          </a:prstGeom>
          <a:solidFill>
            <a:schemeClr val="bg1"/>
          </a:solidFill>
        </p:spPr>
        <p:txBody>
          <a:bodyPr wrap="square"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pic>
        <p:nvPicPr>
          <p:cNvPr id="6" name="Picture 5"/>
          <p:cNvPicPr>
            <a:picLocks noChangeAspect="1"/>
          </p:cNvPicPr>
          <p:nvPr/>
        </p:nvPicPr>
        <p:blipFill>
          <a:blip r:embed="rId2"/>
          <a:stretch>
            <a:fillRect/>
          </a:stretch>
        </p:blipFill>
        <p:spPr>
          <a:xfrm>
            <a:off x="17091" y="1249525"/>
            <a:ext cx="9144000" cy="3483429"/>
          </a:xfrm>
          <a:prstGeom prst="rect">
            <a:avLst/>
          </a:prstGeom>
        </p:spPr>
      </p:pic>
    </p:spTree>
    <p:extLst>
      <p:ext uri="{BB962C8B-B14F-4D97-AF65-F5344CB8AC3E}">
        <p14:creationId xmlns:p14="http://schemas.microsoft.com/office/powerpoint/2010/main" val="851367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111262" y="6445081"/>
            <a:ext cx="2133600" cy="365125"/>
          </a:xfrm>
        </p:spPr>
        <p:txBody>
          <a:bodyPr/>
          <a:lstStyle/>
          <a:p>
            <a:fld id="{BA4111AF-6F6F-0643-B4DB-D5DDF114BF9E}" type="slidenum">
              <a:rPr lang="en-US" smtClean="0"/>
              <a:pPr/>
              <a:t>8</a:t>
            </a:fld>
            <a:endParaRPr lang="en-US" dirty="0"/>
          </a:p>
        </p:txBody>
      </p:sp>
      <p:sp>
        <p:nvSpPr>
          <p:cNvPr id="3" name="Title 2"/>
          <p:cNvSpPr>
            <a:spLocks noGrp="1"/>
          </p:cNvSpPr>
          <p:nvPr>
            <p:ph type="title"/>
          </p:nvPr>
        </p:nvSpPr>
        <p:spPr/>
        <p:txBody>
          <a:bodyPr/>
          <a:lstStyle/>
          <a:p>
            <a:r>
              <a:rPr lang="en-US" dirty="0" smtClean="0"/>
              <a:t>Bond markets</a:t>
            </a:r>
            <a:endParaRPr lang="en-US" dirty="0"/>
          </a:p>
        </p:txBody>
      </p:sp>
      <p:sp>
        <p:nvSpPr>
          <p:cNvPr id="10" name="TextBox 25"/>
          <p:cNvSpPr txBox="1">
            <a:spLocks noChangeArrowheads="1"/>
          </p:cNvSpPr>
          <p:nvPr/>
        </p:nvSpPr>
        <p:spPr bwMode="auto">
          <a:xfrm>
            <a:off x="540915" y="1260956"/>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5" name="TextBox 4"/>
          <p:cNvSpPr txBox="1"/>
          <p:nvPr/>
        </p:nvSpPr>
        <p:spPr>
          <a:xfrm>
            <a:off x="1089360" y="5423647"/>
            <a:ext cx="7008828" cy="1261884"/>
          </a:xfrm>
          <a:prstGeom prst="rect">
            <a:avLst/>
          </a:prstGeom>
        </p:spPr>
        <p:txBody>
          <a:bodyPr wrap="square" rtlCol="0">
            <a:spAutoFit/>
          </a:bodyPr>
          <a:lstStyle/>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rgbClr val="6A6A6A"/>
                </a:solidFill>
              </a:rPr>
              <a:t>Yields </a:t>
            </a:r>
            <a:r>
              <a:rPr lang="en-US" sz="1400" dirty="0" smtClean="0">
                <a:solidFill>
                  <a:srgbClr val="6A6A6A"/>
                </a:solidFill>
              </a:rPr>
              <a:t>have collapsed over the past year with the 10-year yield cut in half 3.15% to 1.51% before ending at 1.87%.</a:t>
            </a:r>
            <a:endParaRPr lang="en-US" sz="1400" dirty="0">
              <a:solidFill>
                <a:srgbClr val="6A6A6A"/>
              </a:solidFill>
            </a:endParaRPr>
          </a:p>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rgbClr val="6A6A6A"/>
                </a:solidFill>
              </a:rPr>
              <a:t>Our bond duration is 4.5 </a:t>
            </a:r>
            <a:r>
              <a:rPr lang="en-US" sz="1400" dirty="0" smtClean="0">
                <a:solidFill>
                  <a:srgbClr val="6A6A6A"/>
                </a:solidFill>
              </a:rPr>
              <a:t>years</a:t>
            </a:r>
          </a:p>
          <a:p>
            <a:pPr marL="285750" indent="-168275">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endParaRPr lang="en-US" sz="1400" dirty="0">
              <a:solidFill>
                <a:srgbClr val="6A6A6A"/>
              </a:solidFill>
            </a:endParaRPr>
          </a:p>
        </p:txBody>
      </p:sp>
      <p:sp>
        <p:nvSpPr>
          <p:cNvPr id="9" name="Rectangle 8"/>
          <p:cNvSpPr/>
          <p:nvPr/>
        </p:nvSpPr>
        <p:spPr>
          <a:xfrm>
            <a:off x="2822331" y="1089732"/>
            <a:ext cx="3299897" cy="369332"/>
          </a:xfrm>
          <a:prstGeom prst="rect">
            <a:avLst/>
          </a:prstGeom>
          <a:solidFill>
            <a:schemeClr val="bg1"/>
          </a:solidFill>
        </p:spPr>
        <p:txBody>
          <a:bodyPr wrap="square">
            <a:spAutoFit/>
          </a:bodyPr>
          <a:lstStyle/>
          <a:p>
            <a:pPr algn="ctr"/>
            <a:r>
              <a:rPr lang="en-US" sz="1800" b="1" dirty="0" smtClean="0">
                <a:solidFill>
                  <a:schemeClr val="bg2">
                    <a:lumMod val="25000"/>
                  </a:schemeClr>
                </a:solidFill>
                <a:latin typeface="+mj-lt"/>
              </a:rPr>
              <a:t>US Treasury 10-Year Yield</a:t>
            </a:r>
            <a:endParaRPr lang="en-US" sz="1800" b="1" dirty="0">
              <a:solidFill>
                <a:schemeClr val="bg2">
                  <a:lumMod val="25000"/>
                </a:schemeClr>
              </a:solidFill>
              <a:latin typeface="+mj-lt"/>
            </a:endParaRPr>
          </a:p>
        </p:txBody>
      </p:sp>
      <p:pic>
        <p:nvPicPr>
          <p:cNvPr id="6" name="Picture 5"/>
          <p:cNvPicPr>
            <a:picLocks noChangeAspect="1"/>
          </p:cNvPicPr>
          <p:nvPr/>
        </p:nvPicPr>
        <p:blipFill>
          <a:blip r:embed="rId2"/>
          <a:stretch>
            <a:fillRect/>
          </a:stretch>
        </p:blipFill>
        <p:spPr>
          <a:xfrm>
            <a:off x="0" y="1580383"/>
            <a:ext cx="9144000" cy="3483429"/>
          </a:xfrm>
          <a:prstGeom prst="rect">
            <a:avLst/>
          </a:prstGeom>
        </p:spPr>
      </p:pic>
    </p:spTree>
    <p:extLst>
      <p:ext uri="{BB962C8B-B14F-4D97-AF65-F5344CB8AC3E}">
        <p14:creationId xmlns:p14="http://schemas.microsoft.com/office/powerpoint/2010/main" val="1814191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9</a:t>
            </a:fld>
            <a:endParaRPr lang="en-US" dirty="0"/>
          </a:p>
        </p:txBody>
      </p:sp>
      <p:sp>
        <p:nvSpPr>
          <p:cNvPr id="3" name="Title 2"/>
          <p:cNvSpPr>
            <a:spLocks noGrp="1"/>
          </p:cNvSpPr>
          <p:nvPr>
            <p:ph type="title"/>
          </p:nvPr>
        </p:nvSpPr>
        <p:spPr/>
        <p:txBody>
          <a:bodyPr>
            <a:normAutofit fontScale="90000"/>
          </a:bodyPr>
          <a:lstStyle/>
          <a:p>
            <a:r>
              <a:rPr lang="en-US" dirty="0"/>
              <a:t>Bond market spreads (10y-2y)</a:t>
            </a:r>
            <a:br>
              <a:rPr lang="en-US" dirty="0"/>
            </a:br>
            <a:r>
              <a:rPr lang="en-US" dirty="0" smtClean="0"/>
              <a:t>Late cycle </a:t>
            </a:r>
            <a:endParaRPr lang="en-US" dirty="0"/>
          </a:p>
        </p:txBody>
      </p:sp>
      <p:sp>
        <p:nvSpPr>
          <p:cNvPr id="10" name="TextBox 25"/>
          <p:cNvSpPr txBox="1">
            <a:spLocks noChangeArrowheads="1"/>
          </p:cNvSpPr>
          <p:nvPr/>
        </p:nvSpPr>
        <p:spPr bwMode="auto">
          <a:xfrm>
            <a:off x="543212" y="1104900"/>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7" name="TextBox 6"/>
          <p:cNvSpPr txBox="1"/>
          <p:nvPr/>
        </p:nvSpPr>
        <p:spPr>
          <a:xfrm>
            <a:off x="1118033" y="5656430"/>
            <a:ext cx="7008828" cy="307777"/>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a:rPr>
              <a:t>Recession less likely?</a:t>
            </a:r>
            <a:endParaRPr lang="en-US" sz="1400" dirty="0">
              <a:solidFill>
                <a:schemeClr val="accent4">
                  <a:lumMod val="75000"/>
                </a:schemeClr>
              </a:solidFill>
              <a:latin typeface="Georgia" panose="02040502050405020303"/>
            </a:endParaRPr>
          </a:p>
        </p:txBody>
      </p:sp>
      <p:sp>
        <p:nvSpPr>
          <p:cNvPr id="6" name="TextBox 5"/>
          <p:cNvSpPr txBox="1"/>
          <p:nvPr/>
        </p:nvSpPr>
        <p:spPr>
          <a:xfrm>
            <a:off x="1227667" y="1210733"/>
            <a:ext cx="6773333" cy="490401"/>
          </a:xfrm>
          <a:prstGeom prst="rect">
            <a:avLst/>
          </a:prstGeom>
        </p:spPr>
        <p:txBody>
          <a:bodyPr wrap="square" rtlCol="0">
            <a:noAutofit/>
          </a:bodyPr>
          <a:lstStyle/>
          <a:p>
            <a:pPr algn="ctr">
              <a:spcBef>
                <a:spcPts val="600"/>
              </a:spcBef>
              <a:spcAft>
                <a:spcPts val="200"/>
              </a:spcAft>
              <a:buClr>
                <a:schemeClr val="accent1">
                  <a:lumMod val="50000"/>
                </a:schemeClr>
              </a:buClr>
              <a:buSzPct val="100000"/>
            </a:pPr>
            <a:r>
              <a:rPr lang="en-US" sz="2000" b="1" dirty="0" smtClean="0">
                <a:solidFill>
                  <a:schemeClr val="bg2">
                    <a:lumMod val="25000"/>
                  </a:schemeClr>
                </a:solidFill>
                <a:latin typeface="Georgia" panose="02040502050405020303" pitchFamily="18" charset="0"/>
                <a:cs typeface="Calibri Light"/>
              </a:rPr>
              <a:t>Spread Between 10-Year Treasury Yield and 2-Year Treasury Yield</a:t>
            </a:r>
          </a:p>
        </p:txBody>
      </p:sp>
      <p:pic>
        <p:nvPicPr>
          <p:cNvPr id="5" name="Picture 4"/>
          <p:cNvPicPr>
            <a:picLocks noChangeAspect="1"/>
          </p:cNvPicPr>
          <p:nvPr/>
        </p:nvPicPr>
        <p:blipFill>
          <a:blip r:embed="rId2"/>
          <a:stretch>
            <a:fillRect/>
          </a:stretch>
        </p:blipFill>
        <p:spPr>
          <a:xfrm>
            <a:off x="222575" y="1937672"/>
            <a:ext cx="8783515" cy="3533238"/>
          </a:xfrm>
          <a:prstGeom prst="rect">
            <a:avLst/>
          </a:prstGeom>
        </p:spPr>
      </p:pic>
    </p:spTree>
    <p:extLst>
      <p:ext uri="{BB962C8B-B14F-4D97-AF65-F5344CB8AC3E}">
        <p14:creationId xmlns:p14="http://schemas.microsoft.com/office/powerpoint/2010/main" val="1596911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defTabSz="457189">
          <a:spcBef>
            <a:spcPct val="20000"/>
          </a:spcBef>
          <a:defRPr sz="1600" b="1" dirty="0">
            <a:solidFill>
              <a:srgbClr val="EEECE1">
                <a:lumMod val="25000"/>
              </a:srgbClr>
            </a:solidFill>
            <a:latin typeface="Georgia" panose="02040502050405020303"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171450" indent="-171450" algn="l">
          <a:lnSpc>
            <a:spcPct val="70000"/>
          </a:lnSpc>
          <a:buSzPct val="80000"/>
          <a:buFontTx/>
          <a:buBlip>
            <a:blip xmlns:r="http://schemas.openxmlformats.org/officeDocument/2006/relationships" r:embed="rId1"/>
          </a:buBlip>
          <a:defRPr sz="1600" dirty="0" smtClean="0">
            <a:solidFill>
              <a:schemeClr val="accent4"/>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16417</TotalTime>
  <Words>944</Words>
  <Application>Microsoft Office PowerPoint</Application>
  <PresentationFormat>On-screen Show (4:3)</PresentationFormat>
  <Paragraphs>130</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PGothic</vt:lpstr>
      <vt:lpstr>Arial</vt:lpstr>
      <vt:lpstr>Arial Narrow</vt:lpstr>
      <vt:lpstr>Calibri</vt:lpstr>
      <vt:lpstr>Calibri Light</vt:lpstr>
      <vt:lpstr>Georgia</vt:lpstr>
      <vt:lpstr>Wingdings</vt:lpstr>
      <vt:lpstr>Office Theme</vt:lpstr>
      <vt:lpstr>PowerPoint Presentation</vt:lpstr>
      <vt:lpstr>Outlook 2020 Fundamentals are sound but risks are rising</vt:lpstr>
      <vt:lpstr>GDP trend growth</vt:lpstr>
      <vt:lpstr>Economic Concerns Tariffs, manufacturing and Boeing</vt:lpstr>
      <vt:lpstr>Any slowdown will be milder than 2008 Few excesses</vt:lpstr>
      <vt:lpstr>Payrolls remain strong</vt:lpstr>
      <vt:lpstr>Return of Market Indices</vt:lpstr>
      <vt:lpstr>Bond markets</vt:lpstr>
      <vt:lpstr>Bond market spreads (10y-2y) Late cycle </vt:lpstr>
      <vt:lpstr>High Yield Spreads Indicator of fear in the bond market</vt:lpstr>
      <vt:lpstr>PowerPoint Presentation</vt:lpstr>
      <vt:lpstr>Performance - Active Bond funds v AGG Mix has added value especially when rates rise</vt:lpstr>
      <vt:lpstr>PowerPoint Presentation</vt:lpstr>
      <vt:lpstr>Performance: Stock Funds v IVV Funds have added value even in strong market</vt:lpstr>
      <vt:lpstr>REITs are holding their own</vt:lpstr>
      <vt:lpstr>Small cap stocks have held up relative to large cap</vt:lpstr>
      <vt:lpstr>Vehicle performance  as of 12/31/19</vt:lpstr>
      <vt:lpstr>Growth model changes</vt:lpstr>
      <vt:lpstr>Growth Model attribution  Relative to 75% ACWI &amp; 25% US Aggregate</vt:lpstr>
      <vt:lpstr>S&amp;P 500 – What happened during Q4 &amp; 2019</vt:lpstr>
      <vt:lpstr>Sources of Global Equity Returns</vt:lpstr>
      <vt:lpstr>S&amp;P 500 Forward P/E Ratio</vt:lpstr>
      <vt:lpstr>Focus Equity Sector Weights vs. SP500</vt:lpstr>
      <vt:lpstr>Focus Model versus S&amp;P 500 ETF</vt:lpstr>
      <vt:lpstr>Q4 2019 Focus Equity Sector Attribution</vt:lpstr>
      <vt:lpstr>Q4 2019 Contributors &amp; Detractors</vt:lpstr>
      <vt:lpstr>2019 Focus Equity Sector Attribution</vt:lpstr>
      <vt:lpstr>2019 Contributors and Detractors</vt:lpstr>
      <vt:lpstr>Focus Equity 2019 Individual Stock Performance</vt:lpstr>
    </vt:vector>
  </TitlesOfParts>
  <Company>External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Alyson Nickse</dc:creator>
  <cp:lastModifiedBy>John Ingram</cp:lastModifiedBy>
  <cp:revision>792</cp:revision>
  <cp:lastPrinted>2020-01-07T12:57:36Z</cp:lastPrinted>
  <dcterms:created xsi:type="dcterms:W3CDTF">2016-04-14T18:06:49Z</dcterms:created>
  <dcterms:modified xsi:type="dcterms:W3CDTF">2020-01-07T13:30:15Z</dcterms:modified>
</cp:coreProperties>
</file>