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707" r:id="rId2"/>
    <p:sldId id="730" r:id="rId3"/>
    <p:sldId id="710" r:id="rId4"/>
    <p:sldId id="711" r:id="rId5"/>
    <p:sldId id="725" r:id="rId6"/>
    <p:sldId id="721" r:id="rId7"/>
    <p:sldId id="709" r:id="rId8"/>
    <p:sldId id="720" r:id="rId9"/>
    <p:sldId id="732" r:id="rId10"/>
    <p:sldId id="726" r:id="rId11"/>
    <p:sldId id="727" r:id="rId12"/>
    <p:sldId id="728" r:id="rId13"/>
    <p:sldId id="722" r:id="rId14"/>
    <p:sldId id="712" r:id="rId15"/>
    <p:sldId id="716" r:id="rId16"/>
    <p:sldId id="717" r:id="rId17"/>
    <p:sldId id="731" r:id="rId18"/>
    <p:sldId id="713" r:id="rId19"/>
    <p:sldId id="719" r:id="rId20"/>
    <p:sldId id="718" r:id="rId21"/>
    <p:sldId id="714" r:id="rId22"/>
    <p:sldId id="715" r:id="rId23"/>
  </p:sldIdLst>
  <p:sldSz cx="9144000" cy="6858000" type="screen4x3"/>
  <p:notesSz cx="7010400" cy="92964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B397122-AE2D-46BE-8BA9-AADBF4789D72}">
          <p14:sldIdLst>
            <p14:sldId id="707"/>
            <p14:sldId id="730"/>
            <p14:sldId id="710"/>
            <p14:sldId id="711"/>
            <p14:sldId id="725"/>
            <p14:sldId id="721"/>
            <p14:sldId id="709"/>
            <p14:sldId id="720"/>
            <p14:sldId id="732"/>
            <p14:sldId id="726"/>
            <p14:sldId id="727"/>
            <p14:sldId id="728"/>
            <p14:sldId id="722"/>
            <p14:sldId id="712"/>
            <p14:sldId id="716"/>
            <p14:sldId id="717"/>
            <p14:sldId id="731"/>
            <p14:sldId id="713"/>
            <p14:sldId id="719"/>
            <p14:sldId id="718"/>
            <p14:sldId id="714"/>
            <p14:sldId id="715"/>
          </p14:sldIdLst>
        </p14:section>
        <p14:section name="Individual stocks" id="{5F98E5AA-DC33-4CC8-91D7-DDE2C61163D3}">
          <p14:sldIdLst/>
        </p14:section>
        <p14:section name="Vehicles" id="{9294C81C-F430-43CE-BC61-DA527AE51DF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6A6A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02" autoAdjust="0"/>
    <p:restoredTop sz="94711" autoAdjust="0"/>
  </p:normalViewPr>
  <p:slideViewPr>
    <p:cSldViewPr snapToGrid="0">
      <p:cViewPr varScale="1">
        <p:scale>
          <a:sx n="94" d="100"/>
          <a:sy n="94" d="100"/>
        </p:scale>
        <p:origin x="582" y="78"/>
      </p:cViewPr>
      <p:guideLst>
        <p:guide orient="horz" pos="2160"/>
        <p:guide pos="2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29790"/>
    </p:cViewPr>
  </p:sorterViewPr>
  <p:notesViewPr>
    <p:cSldViewPr snapToGrid="0">
      <p:cViewPr varScale="1">
        <p:scale>
          <a:sx n="81" d="100"/>
          <a:sy n="81" d="100"/>
        </p:scale>
        <p:origin x="31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1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D3942B00-0091-4282-8EF2-C2A3B3A7D1F1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6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3290999A-3CD9-4087-A6AB-F4915EF56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3755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1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11D1F14B-0ED0-4426-8B6E-A5019F5DA26F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3" rIns="91427" bIns="4571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73575"/>
            <a:ext cx="5607050" cy="3660775"/>
          </a:xfrm>
          <a:prstGeom prst="rect">
            <a:avLst/>
          </a:prstGeom>
        </p:spPr>
        <p:txBody>
          <a:bodyPr vert="horz" lIns="91427" tIns="45713" rIns="91427" bIns="4571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6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676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5352454F-B8C5-455B-A4DD-264417327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693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52454F-B8C5-455B-A4DD-2644173274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14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raphic_ArrowsOnly.ai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2702"/>
            <a:ext cx="9144000" cy="4963297"/>
          </a:xfrm>
          <a:prstGeom prst="rect">
            <a:avLst/>
          </a:prstGeom>
        </p:spPr>
      </p:pic>
      <p:pic>
        <p:nvPicPr>
          <p:cNvPr id="2" name="Picture 1" descr="CA Logo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02" y="110016"/>
            <a:ext cx="1892300" cy="866548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hape 42"/>
          <p:cNvSpPr txBox="1">
            <a:spLocks/>
          </p:cNvSpPr>
          <p:nvPr userDrawn="1"/>
        </p:nvSpPr>
        <p:spPr>
          <a:xfrm>
            <a:off x="598130" y="1318085"/>
            <a:ext cx="8824452" cy="770907"/>
          </a:xfrm>
          <a:prstGeom prst="rect">
            <a:avLst/>
          </a:prstGeom>
        </p:spPr>
        <p:txBody>
          <a:bodyPr/>
          <a:lstStyle>
            <a:lvl1pPr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1pPr>
            <a:lvl2pPr indent="228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2pPr>
            <a:lvl3pPr indent="457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3pPr>
            <a:lvl4pPr indent="685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4pPr>
            <a:lvl5pPr indent="9144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5pPr>
            <a:lvl6pPr indent="11430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6pPr>
            <a:lvl7pPr indent="1371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7pPr>
            <a:lvl8pPr indent="1600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8pPr>
            <a:lvl9pPr indent="1828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pPr algn="l">
              <a:defRPr sz="1800">
                <a:solidFill>
                  <a:srgbClr val="000000"/>
                </a:solidFill>
              </a:defRPr>
            </a:pPr>
            <a:endParaRPr lang="en-US" sz="2600" spc="40" dirty="0">
              <a:solidFill>
                <a:schemeClr val="accent1"/>
              </a:solidFill>
              <a:latin typeface="Georgia"/>
              <a:cs typeface="Georgia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86370" y="1317625"/>
            <a:ext cx="4088023" cy="2197100"/>
          </a:xfrm>
        </p:spPr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  <a:lvl2pPr>
              <a:buClr>
                <a:schemeClr val="accent1">
                  <a:lumMod val="50000"/>
                </a:schemeClr>
              </a:buClr>
              <a:defRPr>
                <a:solidFill>
                  <a:schemeClr val="accent4">
                    <a:lumMod val="50000"/>
                  </a:schemeClr>
                </a:solidFill>
              </a:defRPr>
            </a:lvl2pPr>
            <a:lvl3pPr>
              <a:buClr>
                <a:schemeClr val="accent1">
                  <a:lumMod val="50000"/>
                </a:schemeClr>
              </a:buClr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buClr>
                <a:schemeClr val="accent1">
                  <a:lumMod val="50000"/>
                </a:schemeClr>
              </a:buClr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buClr>
                <a:schemeClr val="accent1">
                  <a:lumMod val="50000"/>
                </a:schemeClr>
              </a:buClr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776424" y="3798888"/>
            <a:ext cx="4097947" cy="2197466"/>
          </a:xfrm>
        </p:spPr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  <a:lvl2pPr>
              <a:buClr>
                <a:schemeClr val="accent1">
                  <a:lumMod val="50000"/>
                </a:schemeClr>
              </a:buClr>
              <a:defRPr>
                <a:solidFill>
                  <a:schemeClr val="accent4">
                    <a:lumMod val="50000"/>
                  </a:schemeClr>
                </a:solidFill>
              </a:defRPr>
            </a:lvl2pPr>
            <a:lvl3pPr>
              <a:buClr>
                <a:schemeClr val="accent1">
                  <a:lumMod val="50000"/>
                </a:schemeClr>
              </a:buClr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buClr>
                <a:schemeClr val="accent1">
                  <a:lumMod val="50000"/>
                </a:schemeClr>
              </a:buClr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buClr>
                <a:schemeClr val="accent1">
                  <a:lumMod val="50000"/>
                </a:schemeClr>
              </a:buClr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hart Placeholder 15"/>
          <p:cNvSpPr>
            <a:spLocks noGrp="1"/>
          </p:cNvSpPr>
          <p:nvPr>
            <p:ph type="chart" sz="quarter" idx="15"/>
          </p:nvPr>
        </p:nvSpPr>
        <p:spPr>
          <a:xfrm>
            <a:off x="386370" y="3788242"/>
            <a:ext cx="4088023" cy="2197100"/>
          </a:xfrm>
        </p:spPr>
        <p:txBody>
          <a:bodyPr/>
          <a:lstStyle>
            <a:lvl1pPr algn="ctr"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7" name="Chart Placeholder 15"/>
          <p:cNvSpPr>
            <a:spLocks noGrp="1"/>
          </p:cNvSpPr>
          <p:nvPr>
            <p:ph type="chart" sz="quarter" idx="16"/>
          </p:nvPr>
        </p:nvSpPr>
        <p:spPr>
          <a:xfrm>
            <a:off x="4776424" y="1317625"/>
            <a:ext cx="4097948" cy="2197100"/>
          </a:xfrm>
        </p:spPr>
        <p:txBody>
          <a:bodyPr/>
          <a:lstStyle>
            <a:lvl1pPr algn="ctr"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 flipV="1">
            <a:off x="381000" y="1081454"/>
            <a:ext cx="8227544" cy="1183"/>
          </a:xfrm>
          <a:prstGeom prst="line">
            <a:avLst/>
          </a:prstGeom>
          <a:ln w="3175" cmpd="sng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Title 4"/>
          <p:cNvSpPr>
            <a:spLocks noGrp="1"/>
          </p:cNvSpPr>
          <p:nvPr>
            <p:ph type="title"/>
          </p:nvPr>
        </p:nvSpPr>
        <p:spPr>
          <a:xfrm>
            <a:off x="381000" y="262391"/>
            <a:ext cx="6701650" cy="68372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Internal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764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 userDrawn="1">
          <p15:clr>
            <a:srgbClr val="FBAE40"/>
          </p15:clr>
        </p15:guide>
        <p15:guide id="2" pos="2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2"/>
          <p:cNvSpPr txBox="1">
            <a:spLocks/>
          </p:cNvSpPr>
          <p:nvPr userDrawn="1"/>
        </p:nvSpPr>
        <p:spPr>
          <a:xfrm>
            <a:off x="-129552" y="5144196"/>
            <a:ext cx="8744959" cy="770907"/>
          </a:xfrm>
          <a:prstGeom prst="rect">
            <a:avLst/>
          </a:prstGeom>
        </p:spPr>
        <p:txBody>
          <a:bodyPr/>
          <a:lstStyle>
            <a:lvl1pPr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1pPr>
            <a:lvl2pPr indent="228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2pPr>
            <a:lvl3pPr indent="457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3pPr>
            <a:lvl4pPr indent="685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4pPr>
            <a:lvl5pPr indent="9144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5pPr>
            <a:lvl6pPr indent="11430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6pPr>
            <a:lvl7pPr indent="1371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7pPr>
            <a:lvl8pPr indent="1600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8pPr>
            <a:lvl9pPr indent="1828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pPr algn="r">
              <a:defRPr sz="1800">
                <a:solidFill>
                  <a:srgbClr val="000000"/>
                </a:solidFill>
              </a:defRPr>
            </a:pPr>
            <a:endParaRPr lang="en-US" sz="2600" spc="40" dirty="0">
              <a:solidFill>
                <a:srgbClr val="487D2F"/>
              </a:solidFill>
              <a:latin typeface="Georgia"/>
              <a:cs typeface="Georgia"/>
            </a:endParaRPr>
          </a:p>
        </p:txBody>
      </p:sp>
      <p:pic>
        <p:nvPicPr>
          <p:cNvPr id="5" name="Picture 4" descr="Graphic_TitlePag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1783"/>
            <a:ext cx="9144000" cy="2447925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 flipH="1">
            <a:off x="543212" y="5654308"/>
            <a:ext cx="8065331" cy="0"/>
          </a:xfrm>
          <a:prstGeom prst="line">
            <a:avLst/>
          </a:prstGeom>
          <a:ln w="3175" cmpd="sng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07884" y="1412575"/>
            <a:ext cx="2011854" cy="774259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Internal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111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BA4111AF-6F6F-0643-B4DB-D5DDF114BF9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 flipH="1" flipV="1">
            <a:off x="381000" y="1081454"/>
            <a:ext cx="8227544" cy="1183"/>
          </a:xfrm>
          <a:prstGeom prst="line">
            <a:avLst/>
          </a:prstGeom>
          <a:ln w="3175" cmpd="sng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381000" y="262391"/>
            <a:ext cx="6701650" cy="68372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Internal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71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864" y="1222131"/>
            <a:ext cx="8299936" cy="4904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Internal use only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BA4111AF-6F6F-0643-B4DB-D5DDF114BF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105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</p:sldLayoutIdLst>
  <p:hf hdr="0" dt="0"/>
  <p:txStyles>
    <p:titleStyle>
      <a:lvl1pPr algn="l" defTabSz="457189" rtl="0" eaLnBrk="1" latinLnBrk="0" hangingPunct="1">
        <a:spcBef>
          <a:spcPct val="0"/>
        </a:spcBef>
        <a:buNone/>
        <a:defRPr sz="2600" kern="1200">
          <a:solidFill>
            <a:schemeClr val="accent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spcBef>
          <a:spcPts val="600"/>
        </a:spcBef>
        <a:buFont typeface="Arial"/>
        <a:buNone/>
        <a:defRPr sz="1600" b="1" kern="1200" baseline="0">
          <a:solidFill>
            <a:schemeClr val="accent4">
              <a:lumMod val="50000"/>
            </a:schemeClr>
          </a:solidFill>
          <a:latin typeface="Georgia" panose="02040502050405020303" pitchFamily="18" charset="0"/>
          <a:ea typeface="+mn-ea"/>
          <a:cs typeface="+mn-cs"/>
        </a:defRPr>
      </a:lvl1pPr>
      <a:lvl2pPr marL="742932" indent="-285744" algn="l" defTabSz="457189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Georgia" panose="02040502050405020303" pitchFamily="18" charset="0"/>
        <a:buChar char="›"/>
        <a:defRPr sz="1400" kern="1200" baseline="0">
          <a:solidFill>
            <a:schemeClr val="accent4">
              <a:lumMod val="50000"/>
            </a:schemeClr>
          </a:solidFill>
          <a:latin typeface="Georgia" panose="02040502050405020303" pitchFamily="18" charset="0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00000"/>
        <a:buFont typeface="Georgia" panose="02040502050405020303" pitchFamily="18" charset="0"/>
        <a:buChar char="›"/>
        <a:defRPr sz="1200" kern="1200" baseline="0">
          <a:solidFill>
            <a:schemeClr val="accent4">
              <a:lumMod val="50000"/>
            </a:schemeClr>
          </a:solidFill>
          <a:latin typeface="Georgia" panose="02040502050405020303" pitchFamily="18" charset="0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00000"/>
        <a:buFont typeface="Georgia" panose="02040502050405020303" pitchFamily="18" charset="0"/>
        <a:buChar char="›"/>
        <a:defRPr sz="1200" kern="1200" baseline="0">
          <a:solidFill>
            <a:schemeClr val="accent4">
              <a:lumMod val="50000"/>
            </a:schemeClr>
          </a:solidFill>
          <a:latin typeface="Georgia" panose="02040502050405020303" pitchFamily="18" charset="0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00000"/>
        <a:buFont typeface="Georgia" panose="02040502050405020303" pitchFamily="18" charset="0"/>
        <a:buChar char="›"/>
        <a:defRPr sz="1200" kern="1200" baseline="0">
          <a:solidFill>
            <a:schemeClr val="accent4">
              <a:lumMod val="50000"/>
            </a:schemeClr>
          </a:solidFill>
          <a:latin typeface="Georgia" panose="02040502050405020303" pitchFamily="18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2"/>
          <p:cNvSpPr txBox="1">
            <a:spLocks/>
          </p:cNvSpPr>
          <p:nvPr/>
        </p:nvSpPr>
        <p:spPr>
          <a:xfrm>
            <a:off x="543212" y="5144196"/>
            <a:ext cx="8198116" cy="770907"/>
          </a:xfrm>
          <a:prstGeom prst="rect">
            <a:avLst/>
          </a:prstGeom>
        </p:spPr>
        <p:txBody>
          <a:bodyPr/>
          <a:lstStyle>
            <a:lvl1pPr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1pPr>
            <a:lvl2pPr indent="228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2pPr>
            <a:lvl3pPr indent="457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3pPr>
            <a:lvl4pPr indent="685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4pPr>
            <a:lvl5pPr indent="9144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5pPr>
            <a:lvl6pPr indent="11430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6pPr>
            <a:lvl7pPr indent="1371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7pPr>
            <a:lvl8pPr indent="1600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8pPr>
            <a:lvl9pPr indent="1828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pPr algn="r">
              <a:defRPr sz="1800">
                <a:solidFill>
                  <a:srgbClr val="000000"/>
                </a:solidFill>
              </a:defRPr>
            </a:pPr>
            <a:r>
              <a:rPr lang="en-US" sz="2600" spc="40" dirty="0" smtClean="0">
                <a:solidFill>
                  <a:srgbClr val="487D2F"/>
                </a:solidFill>
                <a:latin typeface="Georgia"/>
                <a:cs typeface="Georgia"/>
              </a:rPr>
              <a:t>Xylem</a:t>
            </a:r>
            <a:endParaRPr lang="en-US" sz="2600" spc="40" dirty="0">
              <a:solidFill>
                <a:srgbClr val="487D2F"/>
              </a:solidFill>
              <a:latin typeface="Georgia"/>
              <a:cs typeface="Georgi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34075" y="4601154"/>
            <a:ext cx="3209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February 2020</a:t>
            </a:r>
            <a:endParaRPr lang="en-US" sz="1600" dirty="0">
              <a:solidFill>
                <a:schemeClr val="accent4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Internal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186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</a:t>
            </a:r>
            <a:r>
              <a:rPr lang="en-US" dirty="0"/>
              <a:t>I</a:t>
            </a:r>
            <a:r>
              <a:rPr lang="en-US" dirty="0" smtClean="0"/>
              <a:t>nfrastructure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Internal use only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543050"/>
            <a:ext cx="8001000" cy="474591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1450" indent="-171450" algn="l">
              <a:lnSpc>
                <a:spcPct val="70000"/>
              </a:lnSpc>
              <a:buSzPct val="80000"/>
              <a:buFontTx/>
              <a:buBlip>
                <a:blip r:embed="rId2"/>
              </a:buBlip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3-4% top line growth</a:t>
            </a:r>
          </a:p>
          <a:p>
            <a:pPr marL="781035" lvl="1" indent="-171450">
              <a:lnSpc>
                <a:spcPct val="70000"/>
              </a:lnSpc>
              <a:buSzPct val="80000"/>
              <a:buFontTx/>
              <a:buBlip>
                <a:blip r:embed="rId2"/>
              </a:buBlip>
            </a:pPr>
            <a:endParaRPr lang="en-US" sz="1600" dirty="0" smtClean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  <a:p>
            <a:pPr marL="171450" indent="-171450">
              <a:lnSpc>
                <a:spcPct val="70000"/>
              </a:lnSpc>
              <a:buSzPct val="80000"/>
              <a:buFontTx/>
              <a:buBlip>
                <a:blip r:embed="rId2"/>
              </a:buBlip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Utilities and Industrial end markets</a:t>
            </a:r>
          </a:p>
          <a:p>
            <a:pPr marL="781035" lvl="1" indent="-171450">
              <a:lnSpc>
                <a:spcPct val="70000"/>
              </a:lnSpc>
              <a:buSzPct val="80000"/>
              <a:buFontTx/>
              <a:buBlip>
                <a:blip r:embed="rId2"/>
              </a:buBlip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Direct channel sale</a:t>
            </a:r>
          </a:p>
          <a:p>
            <a:pPr marL="781035" lvl="1" indent="-171450">
              <a:lnSpc>
                <a:spcPct val="70000"/>
              </a:lnSpc>
              <a:buSzPct val="80000"/>
              <a:buFontTx/>
              <a:buBlip>
                <a:blip r:embed="rId2"/>
              </a:buBlip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Served market size of $18B</a:t>
            </a:r>
          </a:p>
          <a:p>
            <a:pPr marL="171450" indent="-171450">
              <a:lnSpc>
                <a:spcPct val="70000"/>
              </a:lnSpc>
              <a:buSzPct val="80000"/>
              <a:buFontTx/>
              <a:buBlip>
                <a:blip r:embed="rId2"/>
              </a:buBlip>
            </a:pPr>
            <a:endParaRPr lang="en-US" sz="1600" dirty="0" smtClean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  <a:p>
            <a:pPr marL="171450" indent="-171450">
              <a:lnSpc>
                <a:spcPct val="70000"/>
              </a:lnSpc>
              <a:buSzPct val="80000"/>
              <a:buFontTx/>
              <a:buBlip>
                <a:blip r:embed="rId2"/>
              </a:buBlip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Drivers to growth: </a:t>
            </a:r>
          </a:p>
          <a:p>
            <a:pPr marL="1390620" lvl="2" indent="-171450">
              <a:lnSpc>
                <a:spcPct val="70000"/>
              </a:lnSpc>
              <a:buSzPct val="80000"/>
              <a:buFontTx/>
              <a:buBlip>
                <a:blip r:embed="rId2"/>
              </a:buBlip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 </a:t>
            </a:r>
            <a:r>
              <a:rPr lang="en-US" sz="1600" dirty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(</a:t>
            </a:r>
            <a:r>
              <a:rPr lang="en-US" sz="1600" dirty="0" err="1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i</a:t>
            </a:r>
            <a:r>
              <a:rPr lang="en-US" sz="1600" dirty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) the increase in both the type and amount of </a:t>
            </a: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contaminants found </a:t>
            </a:r>
            <a:r>
              <a:rPr lang="en-US" sz="1600" dirty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in the water </a:t>
            </a: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supply</a:t>
            </a:r>
          </a:p>
          <a:p>
            <a:pPr marL="1390620" lvl="2" indent="-171450">
              <a:lnSpc>
                <a:spcPct val="70000"/>
              </a:lnSpc>
              <a:buSzPct val="80000"/>
              <a:buFontTx/>
              <a:buBlip>
                <a:blip r:embed="rId2"/>
              </a:buBlip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(</a:t>
            </a:r>
            <a:r>
              <a:rPr lang="en-US" sz="1600" dirty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ii) increasing environmental </a:t>
            </a: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regulations</a:t>
            </a:r>
          </a:p>
          <a:p>
            <a:pPr marL="1390620" lvl="2" indent="-171450">
              <a:lnSpc>
                <a:spcPct val="70000"/>
              </a:lnSpc>
              <a:buSzPct val="80000"/>
              <a:buFontTx/>
              <a:buBlip>
                <a:blip r:embed="rId2"/>
              </a:buBlip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(</a:t>
            </a:r>
            <a:r>
              <a:rPr lang="en-US" sz="1600" dirty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iii) the </a:t>
            </a: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 need </a:t>
            </a:r>
            <a:r>
              <a:rPr lang="en-US" sz="1600" dirty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to increase system efficiencies to optimize energy and </a:t>
            </a: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other operational costs</a:t>
            </a:r>
          </a:p>
          <a:p>
            <a:pPr marL="1390620" lvl="2" indent="-171450">
              <a:lnSpc>
                <a:spcPct val="70000"/>
              </a:lnSpc>
              <a:buSzPct val="80000"/>
              <a:buFontTx/>
              <a:buBlip>
                <a:blip r:embed="rId2"/>
              </a:buBlip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(</a:t>
            </a:r>
            <a:r>
              <a:rPr lang="en-US" sz="1600" dirty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iv) the retirement of an aging water industry workforce that has not been systematically renewed at utilities and other </a:t>
            </a: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end user customers</a:t>
            </a:r>
          </a:p>
          <a:p>
            <a:pPr marL="1390620" lvl="2" indent="-171450">
              <a:lnSpc>
                <a:spcPct val="70000"/>
              </a:lnSpc>
              <a:buSzPct val="80000"/>
              <a:buFontTx/>
              <a:buBlip>
                <a:blip r:embed="rId2"/>
              </a:buBlip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(</a:t>
            </a:r>
            <a:r>
              <a:rPr lang="en-US" sz="1600" dirty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v) the build-out of water infrastructure in the emerging markets</a:t>
            </a:r>
            <a:endParaRPr lang="en-US" sz="1600" dirty="0" smtClean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  <a:p>
            <a:pPr marL="171450" indent="-171450">
              <a:lnSpc>
                <a:spcPct val="70000"/>
              </a:lnSpc>
              <a:buSzPct val="80000"/>
              <a:buFontTx/>
              <a:buBlip>
                <a:blip r:embed="rId2"/>
              </a:buBlip>
            </a:pPr>
            <a:endParaRPr lang="en-US" sz="1600" dirty="0" smtClean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  <a:p>
            <a:pPr marL="171450" indent="-171450">
              <a:lnSpc>
                <a:spcPct val="70000"/>
              </a:lnSpc>
              <a:buSzPct val="80000"/>
              <a:buFontTx/>
              <a:buBlip>
                <a:blip r:embed="rId2"/>
              </a:buBlip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Transport &amp; treatment </a:t>
            </a:r>
            <a:r>
              <a:rPr lang="en-US" sz="1600" dirty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of water: </a:t>
            </a: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collects </a:t>
            </a:r>
            <a:r>
              <a:rPr lang="en-US" sz="1600" dirty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water from a source, treats it and distributes it to users, and </a:t>
            </a: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then treats </a:t>
            </a:r>
            <a:r>
              <a:rPr lang="en-US" sz="1600" dirty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and returns the wastewater responsibly to the environment </a:t>
            </a:r>
            <a:endParaRPr lang="en-US" sz="1600" dirty="0" smtClean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  <a:p>
            <a:pPr marL="781035" lvl="1" indent="-171450">
              <a:lnSpc>
                <a:spcPct val="70000"/>
              </a:lnSpc>
              <a:buSzPct val="80000"/>
              <a:buFontTx/>
              <a:buBlip>
                <a:blip r:embed="rId2"/>
              </a:buBlip>
            </a:pPr>
            <a:endParaRPr lang="en-US" sz="1600" dirty="0" smtClean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  <a:p>
            <a:pPr marL="171450" indent="-171450">
              <a:lnSpc>
                <a:spcPct val="70000"/>
              </a:lnSpc>
              <a:buSzPct val="80000"/>
              <a:buFontTx/>
              <a:buBlip>
                <a:blip r:embed="rId2"/>
              </a:buBlip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Products offered: pumps, filtration, disinfection and biological treatment equipment, mobile dewatering equipment (sale and rental)</a:t>
            </a:r>
          </a:p>
          <a:p>
            <a:pPr marL="171450" indent="-171450" algn="l">
              <a:lnSpc>
                <a:spcPct val="70000"/>
              </a:lnSpc>
              <a:buSzPct val="80000"/>
              <a:buFontTx/>
              <a:buBlip>
                <a:blip r:embed="rId2"/>
              </a:buBlip>
            </a:pPr>
            <a:endParaRPr lang="en-US" sz="1600" dirty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  <a:p>
            <a:pPr marL="171450" indent="-171450" algn="l">
              <a:lnSpc>
                <a:spcPct val="70000"/>
              </a:lnSpc>
              <a:buSzPct val="80000"/>
              <a:buFontTx/>
              <a:buBlip>
                <a:blip r:embed="rId2"/>
              </a:buBlip>
            </a:pPr>
            <a:endParaRPr lang="en-US" sz="1600" dirty="0" smtClean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  <a:p>
            <a:pPr marL="171450" indent="-171450" algn="l">
              <a:lnSpc>
                <a:spcPct val="70000"/>
              </a:lnSpc>
              <a:buSzPct val="80000"/>
              <a:buFontTx/>
              <a:buBlip>
                <a:blip r:embed="rId2"/>
              </a:buBlip>
            </a:pPr>
            <a:endParaRPr lang="en-US" sz="1600" dirty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  <a:p>
            <a:pPr marL="171450" indent="-171450">
              <a:lnSpc>
                <a:spcPct val="70000"/>
              </a:lnSpc>
              <a:buSzPct val="80000"/>
              <a:buBlip>
                <a:blip r:embed="rId2"/>
              </a:buBlip>
            </a:pPr>
            <a:endParaRPr lang="en-US" sz="1600" dirty="0" smtClean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856557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Applied Water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Internal use only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1543723"/>
            <a:ext cx="7909560" cy="371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70000"/>
              </a:lnSpc>
              <a:buSzPct val="80000"/>
              <a:buBlip>
                <a:blip r:embed="rId2"/>
              </a:buBlip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2-3% sales growth</a:t>
            </a:r>
            <a:endParaRPr lang="en-US" sz="1600" dirty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  <a:p>
            <a:pPr marL="781035" lvl="1" indent="-171450">
              <a:lnSpc>
                <a:spcPct val="70000"/>
              </a:lnSpc>
              <a:buSzPct val="80000"/>
              <a:buFontTx/>
              <a:buBlip>
                <a:blip r:embed="rId2"/>
              </a:buBlip>
            </a:pPr>
            <a:endParaRPr lang="en-US" sz="1600" dirty="0" smtClean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  <a:p>
            <a:pPr marL="171450" indent="-171450">
              <a:lnSpc>
                <a:spcPct val="70000"/>
              </a:lnSpc>
              <a:buSzPct val="80000"/>
              <a:buFontTx/>
              <a:buBlip>
                <a:blip r:embed="rId2"/>
              </a:buBlip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Residential</a:t>
            </a:r>
            <a:r>
              <a:rPr lang="en-US" sz="1600" dirty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, commercial and industrial end markets</a:t>
            </a:r>
          </a:p>
          <a:p>
            <a:pPr marL="781035" lvl="1" indent="-171450">
              <a:lnSpc>
                <a:spcPct val="70000"/>
              </a:lnSpc>
              <a:buSzPct val="80000"/>
              <a:buFontTx/>
              <a:buBlip>
                <a:blip r:embed="rId2"/>
              </a:buBlip>
            </a:pPr>
            <a:r>
              <a:rPr lang="en-US" sz="1600" dirty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Specialized distribution partners as end markets vary widely</a:t>
            </a:r>
          </a:p>
          <a:p>
            <a:pPr marL="781035" lvl="1" indent="-171450">
              <a:lnSpc>
                <a:spcPct val="70000"/>
              </a:lnSpc>
              <a:buSzPct val="80000"/>
              <a:buFontTx/>
              <a:buBlip>
                <a:blip r:embed="rId2"/>
              </a:buBlip>
            </a:pPr>
            <a:r>
              <a:rPr lang="en-US" sz="1600" dirty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Served market size of $19B</a:t>
            </a:r>
          </a:p>
          <a:p>
            <a:pPr marL="781035" lvl="1" indent="-171450">
              <a:lnSpc>
                <a:spcPct val="70000"/>
              </a:lnSpc>
              <a:buSzPct val="80000"/>
              <a:buFontTx/>
              <a:buBlip>
                <a:blip r:embed="rId2"/>
              </a:buBlip>
            </a:pPr>
            <a:endParaRPr lang="en-US" sz="1600" dirty="0" smtClean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  <a:p>
            <a:pPr marL="171450" indent="-171450">
              <a:lnSpc>
                <a:spcPct val="70000"/>
              </a:lnSpc>
              <a:buSzPct val="80000"/>
              <a:buFontTx/>
              <a:buBlip>
                <a:blip r:embed="rId2"/>
              </a:buBlip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Drivers to growth:</a:t>
            </a:r>
          </a:p>
          <a:p>
            <a:pPr marL="781035" lvl="1" indent="-171450">
              <a:lnSpc>
                <a:spcPct val="70000"/>
              </a:lnSpc>
              <a:buSzPct val="80000"/>
              <a:buFontTx/>
              <a:buBlip>
                <a:blip r:embed="rId2"/>
              </a:buBlip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Population growth</a:t>
            </a:r>
          </a:p>
          <a:p>
            <a:pPr marL="781035" lvl="1" indent="-171450">
              <a:lnSpc>
                <a:spcPct val="70000"/>
              </a:lnSpc>
              <a:buSzPct val="80000"/>
              <a:buFontTx/>
              <a:buBlip>
                <a:blip r:embed="rId2"/>
              </a:buBlip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urbanization </a:t>
            </a:r>
          </a:p>
          <a:p>
            <a:pPr marL="781035" lvl="1" indent="-171450">
              <a:lnSpc>
                <a:spcPct val="70000"/>
              </a:lnSpc>
              <a:buSzPct val="80000"/>
              <a:buFontTx/>
              <a:buBlip>
                <a:blip r:embed="rId2"/>
              </a:buBlip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regulatory requirements</a:t>
            </a:r>
            <a:endParaRPr lang="en-US" sz="1600" dirty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  <a:p>
            <a:pPr marL="781035" lvl="1" indent="-171450">
              <a:lnSpc>
                <a:spcPct val="70000"/>
              </a:lnSpc>
              <a:buSzPct val="80000"/>
              <a:buFontTx/>
              <a:buBlip>
                <a:blip r:embed="rId2"/>
              </a:buBlip>
            </a:pPr>
            <a:endParaRPr lang="en-US" sz="1600" dirty="0" smtClean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  <a:p>
            <a:pPr marL="171450" indent="-171450">
              <a:lnSpc>
                <a:spcPct val="70000"/>
              </a:lnSpc>
              <a:buSzPct val="80000"/>
              <a:buFontTx/>
              <a:buBlip>
                <a:blip r:embed="rId2"/>
              </a:buBlip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Water </a:t>
            </a:r>
            <a:r>
              <a:rPr lang="en-US" sz="1600" dirty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pressure boosting systems for heating, ventilation and </a:t>
            </a: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air conditioning</a:t>
            </a:r>
            <a:r>
              <a:rPr lang="en-US" sz="1600" dirty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, and for fire protection systems to the residential and commercial building services </a:t>
            </a: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markets</a:t>
            </a:r>
          </a:p>
          <a:p>
            <a:pPr marL="171450" indent="-171450">
              <a:lnSpc>
                <a:spcPct val="70000"/>
              </a:lnSpc>
              <a:buSzPct val="80000"/>
              <a:buFontTx/>
              <a:buBlip>
                <a:blip r:embed="rId2"/>
              </a:buBlip>
            </a:pPr>
            <a:endParaRPr lang="en-US" sz="1600" dirty="0" smtClean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  <a:p>
            <a:pPr marL="171450" indent="-171450">
              <a:lnSpc>
                <a:spcPct val="70000"/>
              </a:lnSpc>
              <a:buSzPct val="80000"/>
              <a:buFontTx/>
              <a:buBlip>
                <a:blip r:embed="rId2"/>
              </a:buBlip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Pumps</a:t>
            </a:r>
            <a:r>
              <a:rPr lang="en-US" sz="1600" dirty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, </a:t>
            </a: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heat exchangers </a:t>
            </a:r>
            <a:r>
              <a:rPr lang="en-US" sz="1600" dirty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and controls provide cooling to power plants and manufacturing facilities, circulation for food and beverage processing, </a:t>
            </a: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as well </a:t>
            </a:r>
            <a:r>
              <a:rPr lang="en-US" sz="1600" dirty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as boosting systems for agricultural </a:t>
            </a: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irrigation</a:t>
            </a:r>
          </a:p>
          <a:p>
            <a:pPr marL="171450" indent="-171450">
              <a:lnSpc>
                <a:spcPct val="70000"/>
              </a:lnSpc>
              <a:buSzPct val="80000"/>
              <a:buFontTx/>
              <a:buBlip>
                <a:blip r:embed="rId2"/>
              </a:buBlip>
            </a:pPr>
            <a:endParaRPr lang="en-US" sz="1600" dirty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  <a:p>
            <a:pPr>
              <a:lnSpc>
                <a:spcPct val="70000"/>
              </a:lnSpc>
              <a:buSzPct val="80000"/>
            </a:pPr>
            <a:endParaRPr lang="en-US" sz="1600" dirty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  <a:p>
            <a:pPr marL="171450" indent="-171450">
              <a:lnSpc>
                <a:spcPct val="70000"/>
              </a:lnSpc>
              <a:buSzPct val="80000"/>
              <a:buBlip>
                <a:blip r:embed="rId2"/>
              </a:buBlip>
            </a:pPr>
            <a:endParaRPr lang="en-US" sz="1600" b="1" dirty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989955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&amp; </a:t>
            </a:r>
            <a:r>
              <a:rPr lang="en-US" dirty="0" smtClean="0"/>
              <a:t>Control Solutions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Internal use only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1611557"/>
            <a:ext cx="8376920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70000"/>
              </a:lnSpc>
              <a:buSzPct val="80000"/>
              <a:buBlip>
                <a:blip r:embed="rId2"/>
              </a:buBlip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 6-7% top line growth</a:t>
            </a:r>
            <a:endParaRPr lang="en-US" sz="1600" dirty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  <a:p>
            <a:pPr marL="781035" lvl="1" indent="-171450">
              <a:lnSpc>
                <a:spcPct val="70000"/>
              </a:lnSpc>
              <a:buSzPct val="80000"/>
              <a:buFontTx/>
              <a:buBlip>
                <a:blip r:embed="rId2"/>
              </a:buBlip>
            </a:pPr>
            <a:endParaRPr lang="en-US" sz="1600" dirty="0" smtClean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  <a:p>
            <a:pPr marL="171450" indent="-171450">
              <a:lnSpc>
                <a:spcPct val="70000"/>
              </a:lnSpc>
              <a:buSzPct val="80000"/>
              <a:buFontTx/>
              <a:buBlip>
                <a:blip r:embed="rId2"/>
              </a:buBlip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Utility infrastructure and services end markets</a:t>
            </a:r>
          </a:p>
          <a:p>
            <a:pPr marL="781035" lvl="1" indent="-171450">
              <a:lnSpc>
                <a:spcPct val="70000"/>
              </a:lnSpc>
              <a:buSzPct val="80000"/>
              <a:buFontTx/>
              <a:buBlip>
                <a:blip r:embed="rId2"/>
              </a:buBlip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Sale through distributors in the US and direct sales in emerging markets</a:t>
            </a:r>
          </a:p>
          <a:p>
            <a:pPr marL="781035" lvl="1" indent="-171450">
              <a:lnSpc>
                <a:spcPct val="70000"/>
              </a:lnSpc>
              <a:buSzPct val="80000"/>
              <a:buFontTx/>
              <a:buBlip>
                <a:blip r:embed="rId2"/>
              </a:buBlip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Served </a:t>
            </a:r>
            <a:r>
              <a:rPr lang="en-US" sz="1600" dirty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market size of </a:t>
            </a: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$24B</a:t>
            </a:r>
          </a:p>
          <a:p>
            <a:pPr marL="171450" indent="-171450">
              <a:lnSpc>
                <a:spcPct val="70000"/>
              </a:lnSpc>
              <a:buSzPct val="80000"/>
              <a:buFontTx/>
              <a:buBlip>
                <a:blip r:embed="rId2"/>
              </a:buBlip>
            </a:pPr>
            <a:endParaRPr lang="en-US" sz="1600" dirty="0" smtClean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  <a:p>
            <a:pPr marL="171450" indent="-171450">
              <a:lnSpc>
                <a:spcPct val="70000"/>
              </a:lnSpc>
              <a:buSzPct val="80000"/>
              <a:buFontTx/>
              <a:buBlip>
                <a:blip r:embed="rId2"/>
              </a:buBlip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Drivers to growth:</a:t>
            </a:r>
          </a:p>
          <a:p>
            <a:pPr marL="781035" lvl="1" indent="-171450">
              <a:lnSpc>
                <a:spcPct val="70000"/>
              </a:lnSpc>
              <a:buSzPct val="80000"/>
              <a:buFontTx/>
              <a:buBlip>
                <a:blip r:embed="rId2"/>
              </a:buBlip>
            </a:pPr>
            <a:r>
              <a:rPr lang="en-US" sz="1600" dirty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I</a:t>
            </a: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ncreasing regulation</a:t>
            </a:r>
          </a:p>
          <a:p>
            <a:pPr marL="781035" lvl="1" indent="-171450">
              <a:lnSpc>
                <a:spcPct val="70000"/>
              </a:lnSpc>
              <a:buSzPct val="80000"/>
              <a:buFontTx/>
              <a:buBlip>
                <a:blip r:embed="rId2"/>
              </a:buBlip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Aging infrastructure </a:t>
            </a:r>
          </a:p>
          <a:p>
            <a:pPr marL="781035" lvl="1" indent="-171450">
              <a:lnSpc>
                <a:spcPct val="70000"/>
              </a:lnSpc>
              <a:buSzPct val="80000"/>
              <a:buFontTx/>
              <a:buBlip>
                <a:blip r:embed="rId2"/>
              </a:buBlip>
            </a:pPr>
            <a:r>
              <a:rPr lang="en-US" sz="1600" dirty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W</a:t>
            </a: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orldwide </a:t>
            </a:r>
            <a:r>
              <a:rPr lang="en-US" sz="1600" dirty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movement towards smart grid </a:t>
            </a: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implementation</a:t>
            </a:r>
          </a:p>
          <a:p>
            <a:pPr marL="781035" lvl="1" indent="-171450">
              <a:lnSpc>
                <a:spcPct val="70000"/>
              </a:lnSpc>
              <a:buSzPct val="80000"/>
              <a:buFontTx/>
              <a:buBlip>
                <a:blip r:embed="rId2"/>
              </a:buBlip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Water </a:t>
            </a:r>
            <a:r>
              <a:rPr lang="en-US" sz="1600" dirty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scarcity and </a:t>
            </a: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conservation </a:t>
            </a:r>
          </a:p>
          <a:p>
            <a:pPr marL="781035" lvl="1" indent="-171450">
              <a:lnSpc>
                <a:spcPct val="70000"/>
              </a:lnSpc>
              <a:buSzPct val="80000"/>
              <a:buFontTx/>
              <a:buBlip>
                <a:blip r:embed="rId2"/>
              </a:buBlip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Need </a:t>
            </a:r>
            <a:r>
              <a:rPr lang="en-US" sz="1600" dirty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to </a:t>
            </a: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prevent revenue </a:t>
            </a:r>
            <a:r>
              <a:rPr lang="en-US" sz="1600" dirty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loss (via inaccurate meter readings, leaks or theft</a:t>
            </a: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)</a:t>
            </a:r>
            <a:endParaRPr lang="en-US" sz="1600" dirty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  <a:p>
            <a:pPr marL="781035" lvl="1" indent="-171450">
              <a:lnSpc>
                <a:spcPct val="70000"/>
              </a:lnSpc>
              <a:buSzPct val="80000"/>
              <a:buFontTx/>
              <a:buBlip>
                <a:blip r:embed="rId2"/>
              </a:buBlip>
            </a:pPr>
            <a:endParaRPr lang="en-US" sz="1600" dirty="0" smtClean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  <a:p>
            <a:pPr marL="171450" indent="-171450">
              <a:lnSpc>
                <a:spcPct val="70000"/>
              </a:lnSpc>
              <a:buSzPct val="80000"/>
              <a:buFontTx/>
              <a:buBlip>
                <a:blip r:embed="rId2"/>
              </a:buBlip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XYL offers </a:t>
            </a:r>
            <a:r>
              <a:rPr lang="en-US" sz="1600" dirty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software and services including cloud-based analytics, remote monitoring </a:t>
            </a: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and data </a:t>
            </a:r>
            <a:r>
              <a:rPr lang="en-US" sz="1600" dirty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management, leak detection, condition assessment, asset management and </a:t>
            </a: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pressure monitoring solutions</a:t>
            </a:r>
          </a:p>
          <a:p>
            <a:pPr marL="171450" indent="-171450">
              <a:lnSpc>
                <a:spcPct val="70000"/>
              </a:lnSpc>
              <a:buSzPct val="80000"/>
              <a:buFontTx/>
              <a:buBlip>
                <a:blip r:embed="rId2"/>
              </a:buBlip>
            </a:pPr>
            <a:endParaRPr lang="en-US" sz="1600" dirty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  <a:p>
            <a:pPr marL="171450" indent="-171450">
              <a:lnSpc>
                <a:spcPct val="70000"/>
              </a:lnSpc>
              <a:buSzPct val="80000"/>
              <a:buFontTx/>
              <a:buBlip>
                <a:blip r:embed="rId2"/>
              </a:buBlip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Smart </a:t>
            </a:r>
            <a:r>
              <a:rPr lang="en-US" sz="1600" dirty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meters, network communication devices, data analytics, test equipment, sensors, software and critical infrastructure </a:t>
            </a: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services</a:t>
            </a:r>
          </a:p>
          <a:p>
            <a:pPr marL="171450" indent="-171450">
              <a:lnSpc>
                <a:spcPct val="70000"/>
              </a:lnSpc>
              <a:buSzPct val="80000"/>
              <a:buFontTx/>
              <a:buBlip>
                <a:blip r:embed="rId2"/>
              </a:buBlip>
            </a:pPr>
            <a:endParaRPr lang="en-US" sz="1600" dirty="0">
              <a:solidFill>
                <a:schemeClr val="accent4"/>
              </a:solidFill>
              <a:latin typeface="Georgia" panose="02040502050405020303" pitchFamily="18" charset="0"/>
            </a:endParaRPr>
          </a:p>
          <a:p>
            <a:pPr marL="171450" indent="-171450">
              <a:lnSpc>
                <a:spcPct val="70000"/>
              </a:lnSpc>
              <a:buSzPct val="80000"/>
              <a:buFontTx/>
              <a:buBlip>
                <a:blip r:embed="rId2"/>
              </a:buBlip>
            </a:pPr>
            <a:r>
              <a:rPr lang="en-US" sz="1600" dirty="0" smtClean="0">
                <a:solidFill>
                  <a:srgbClr val="6A6A6A"/>
                </a:solidFill>
                <a:latin typeface="Georgia" panose="02040502050405020303" pitchFamily="18" charset="0"/>
                <a:cs typeface="Calibri Light"/>
              </a:rPr>
              <a:t>High switching costs for customers: clients </a:t>
            </a:r>
            <a:r>
              <a:rPr lang="en-US" sz="1600" dirty="0">
                <a:solidFill>
                  <a:srgbClr val="6A6A6A"/>
                </a:solidFill>
                <a:latin typeface="Georgia" panose="02040502050405020303" pitchFamily="18" charset="0"/>
                <a:cs typeface="Calibri Light"/>
              </a:rPr>
              <a:t>often sign long-term contracts (up to 15-20 years), which consist of equipment purchases in the first few years, followed by a subscription fee during the latter part of the contract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335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base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Internal use only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1569671"/>
            <a:ext cx="86055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W</a:t>
            </a: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ater </a:t>
            </a:r>
            <a:r>
              <a:rPr lang="en-US" sz="1600" dirty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and wastewater utilities that supply, treat and monitor clean water or</a:t>
            </a:r>
          </a:p>
          <a:p>
            <a:r>
              <a:rPr lang="en-US" sz="1600" dirty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transport, treat and analyze wastewater or storm water through an infrastructure </a:t>
            </a: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network</a:t>
            </a:r>
            <a:endParaRPr lang="en-US" sz="1600" dirty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  <a:p>
            <a:endParaRPr lang="en-US" sz="1600" dirty="0" smtClean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  <a:p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Engineering</a:t>
            </a:r>
            <a:r>
              <a:rPr lang="en-US" sz="1600" dirty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, procurement and </a:t>
            </a: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construction (</a:t>
            </a:r>
            <a:r>
              <a:rPr lang="en-US" sz="1600" dirty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EPC) firms and third party contractors, which work with utilities to design and build water and wastewater infrastructure networks</a:t>
            </a:r>
          </a:p>
          <a:p>
            <a:endParaRPr lang="en-US" sz="1600" dirty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  <a:p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Farms </a:t>
            </a:r>
          </a:p>
          <a:p>
            <a:endParaRPr lang="en-US" sz="1600" dirty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  <a:p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mines</a:t>
            </a:r>
          </a:p>
          <a:p>
            <a:endParaRPr lang="en-US" sz="1600" dirty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  <a:p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power plants</a:t>
            </a:r>
          </a:p>
          <a:p>
            <a:endParaRPr lang="en-US" sz="1600" dirty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  <a:p>
            <a:r>
              <a:rPr lang="en-US" sz="1600" dirty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I</a:t>
            </a: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ndustrial </a:t>
            </a:r>
            <a:r>
              <a:rPr lang="en-US" sz="1600" dirty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facilities (such as food </a:t>
            </a: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and beverage and pharmaceutical </a:t>
            </a:r>
            <a:r>
              <a:rPr lang="en-US" sz="1600" dirty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manufacturers) </a:t>
            </a:r>
            <a:endParaRPr lang="en-US" sz="1600" dirty="0" smtClean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  <a:p>
            <a:endParaRPr lang="en-US" sz="1600" dirty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  <a:p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Residential </a:t>
            </a:r>
            <a:r>
              <a:rPr lang="en-US" sz="1600" dirty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and commercial customers</a:t>
            </a:r>
          </a:p>
        </p:txBody>
      </p:sp>
    </p:spTree>
    <p:extLst>
      <p:ext uri="{BB962C8B-B14F-4D97-AF65-F5344CB8AC3E}">
        <p14:creationId xmlns:p14="http://schemas.microsoft.com/office/powerpoint/2010/main" val="365265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ESG score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Internal use only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41"/>
            <a:ext cx="9144000" cy="441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132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drivers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Internal use only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8480" y="1389075"/>
            <a:ext cx="814832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Rising pollution</a:t>
            </a:r>
          </a:p>
          <a:p>
            <a:endParaRPr lang="en-US" sz="1600" dirty="0" smtClean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  <a:p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Stricter regulations</a:t>
            </a:r>
          </a:p>
          <a:p>
            <a:endParaRPr lang="en-US" sz="1600" dirty="0" smtClean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  <a:p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Global </a:t>
            </a:r>
            <a:r>
              <a:rPr lang="en-US" sz="1600" dirty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population growth: </a:t>
            </a: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water </a:t>
            </a:r>
            <a:r>
              <a:rPr lang="en-US" sz="1600" dirty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consumption </a:t>
            </a: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is estimated </a:t>
            </a:r>
            <a:r>
              <a:rPr lang="en-US" sz="1600" dirty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to double every 20 years</a:t>
            </a:r>
            <a:endParaRPr lang="en-US" sz="1600" dirty="0" smtClean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  <a:p>
            <a:endParaRPr lang="en-US" sz="1600" dirty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  <a:p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Water </a:t>
            </a:r>
            <a:r>
              <a:rPr lang="en-US" sz="1600" dirty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scarcity in developing countries: </a:t>
            </a: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by </a:t>
            </a:r>
            <a:r>
              <a:rPr lang="en-US" sz="1600" dirty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2025, more than 30% of the world’s population is expected to live in areas without adequate water supply</a:t>
            </a:r>
            <a:endParaRPr lang="en-US" sz="1600" dirty="0" smtClean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  <a:p>
            <a:endParaRPr lang="en-US" sz="1600" dirty="0" smtClean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  <a:p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Aging </a:t>
            </a:r>
            <a:r>
              <a:rPr lang="en-US" sz="1600" dirty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infrastructure in developed </a:t>
            </a: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countries: 1 out of 6 gallons of treated water does not reach the end client (lost revenue for utilities)</a:t>
            </a:r>
          </a:p>
          <a:p>
            <a:endParaRPr lang="en-US" sz="1600" dirty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  <a:p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M&amp;A is part of their strategy to extend their reach in the water cycle</a:t>
            </a:r>
          </a:p>
          <a:p>
            <a:endParaRPr lang="en-US" sz="1600" dirty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  <a:p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Margins have expanded over time thanks to productivity efforts (simplification and integration efforts of recent acquisitions, as well as increasing mix of  digital &amp; software sales that have a higher margin</a:t>
            </a:r>
            <a:endParaRPr lang="en-US" sz="1600" dirty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337834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Capital allocation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Internal use only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5930" y="1662995"/>
            <a:ext cx="6776720" cy="198823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1450" indent="-171450" algn="l">
              <a:lnSpc>
                <a:spcPct val="70000"/>
              </a:lnSpc>
              <a:buSzPct val="80000"/>
              <a:buFontTx/>
              <a:buBlip>
                <a:blip r:embed="rId2"/>
              </a:buBlip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Net debt/EBITDA: 2.2X (target 2.5-3X)</a:t>
            </a:r>
          </a:p>
          <a:p>
            <a:pPr marL="171450" indent="-171450" algn="l">
              <a:lnSpc>
                <a:spcPct val="70000"/>
              </a:lnSpc>
              <a:buSzPct val="80000"/>
              <a:buFontTx/>
              <a:buBlip>
                <a:blip r:embed="rId2"/>
              </a:buBlip>
            </a:pPr>
            <a:endParaRPr lang="en-US" sz="1600" dirty="0" smtClean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  <a:p>
            <a:pPr marL="171450" indent="-171450" algn="l">
              <a:lnSpc>
                <a:spcPct val="70000"/>
              </a:lnSpc>
              <a:buSzPct val="80000"/>
              <a:buFontTx/>
              <a:buBlip>
                <a:blip r:embed="rId2"/>
              </a:buBlip>
            </a:pPr>
            <a:endParaRPr lang="en-US" sz="1600" dirty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  <a:p>
            <a:pPr marL="171450" indent="-171450" algn="l">
              <a:lnSpc>
                <a:spcPct val="70000"/>
              </a:lnSpc>
              <a:buSzPct val="80000"/>
              <a:buFontTx/>
              <a:buBlip>
                <a:blip r:embed="rId2"/>
              </a:buBlip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Capex: pretty steady at 4-5% of sales</a:t>
            </a:r>
          </a:p>
          <a:p>
            <a:pPr marL="171450" indent="-171450" algn="l">
              <a:lnSpc>
                <a:spcPct val="70000"/>
              </a:lnSpc>
              <a:buSzPct val="80000"/>
              <a:buFontTx/>
              <a:buBlip>
                <a:blip r:embed="rId2"/>
              </a:buBlip>
            </a:pPr>
            <a:endParaRPr lang="en-US" sz="1600" dirty="0" smtClean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  <a:p>
            <a:pPr marL="171450" indent="-171450" algn="l">
              <a:lnSpc>
                <a:spcPct val="70000"/>
              </a:lnSpc>
              <a:buSzPct val="80000"/>
              <a:buFontTx/>
              <a:buBlip>
                <a:blip r:embed="rId2"/>
              </a:buBlip>
            </a:pPr>
            <a:endParaRPr lang="en-US" sz="1600" dirty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  <a:p>
            <a:pPr marL="171450" indent="-171450" algn="l">
              <a:lnSpc>
                <a:spcPct val="70000"/>
              </a:lnSpc>
              <a:buSzPct val="80000"/>
              <a:buFontTx/>
              <a:buBlip>
                <a:blip r:embed="rId2"/>
              </a:buBlip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Dividend: 1.7% yield</a:t>
            </a:r>
          </a:p>
          <a:p>
            <a:pPr marL="171450" indent="-171450" algn="l">
              <a:lnSpc>
                <a:spcPct val="70000"/>
              </a:lnSpc>
              <a:buSzPct val="80000"/>
              <a:buFontTx/>
              <a:buBlip>
                <a:blip r:embed="rId2"/>
              </a:buBlip>
            </a:pPr>
            <a:endParaRPr lang="en-US" sz="1600" dirty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  <a:p>
            <a:pPr marL="171450" indent="-171450" algn="l">
              <a:lnSpc>
                <a:spcPct val="70000"/>
              </a:lnSpc>
              <a:buSzPct val="80000"/>
              <a:buFontTx/>
              <a:buBlip>
                <a:blip r:embed="rId2"/>
              </a:buBlip>
            </a:pPr>
            <a:endParaRPr lang="en-US" sz="1600" dirty="0" smtClean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  <a:p>
            <a:pPr marL="171450" indent="-171450" algn="l">
              <a:lnSpc>
                <a:spcPct val="70000"/>
              </a:lnSpc>
              <a:buSzPct val="80000"/>
              <a:buFontTx/>
              <a:buBlip>
                <a:blip r:embed="rId2"/>
              </a:buBlip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Share repurchase: opportunistic &amp; to manage dilution</a:t>
            </a:r>
          </a:p>
          <a:p>
            <a:pPr marL="171450" indent="-171450" algn="l">
              <a:lnSpc>
                <a:spcPct val="70000"/>
              </a:lnSpc>
              <a:buSzPct val="80000"/>
              <a:buFontTx/>
              <a:buBlip>
                <a:blip r:embed="rId2"/>
              </a:buBlip>
            </a:pPr>
            <a:endParaRPr lang="en-US" sz="1600" dirty="0" smtClean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973853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Internal use only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733"/>
            <a:ext cx="9144000" cy="596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525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Internal use only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63183"/>
            <a:ext cx="9144000" cy="253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620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Internal use only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481" y="0"/>
            <a:ext cx="79570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43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Xylem |ˈ</a:t>
            </a:r>
            <a:r>
              <a:rPr lang="en-US" dirty="0" err="1"/>
              <a:t>zīləm</a:t>
            </a:r>
            <a:r>
              <a:rPr lang="en-US" dirty="0"/>
              <a:t>|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Internal use only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7360" y="2114064"/>
            <a:ext cx="6085840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70000"/>
              </a:lnSpc>
              <a:buSzPct val="80000"/>
              <a:buBlip>
                <a:blip r:embed="rId2"/>
              </a:buBlip>
            </a:pPr>
            <a:r>
              <a:rPr lang="en-US" sz="1600" dirty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1) The tissue in plants that brings water upward from the roots</a:t>
            </a: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;</a:t>
            </a:r>
          </a:p>
          <a:p>
            <a:pPr marL="171450" indent="-171450">
              <a:lnSpc>
                <a:spcPct val="70000"/>
              </a:lnSpc>
              <a:buSzPct val="80000"/>
              <a:buBlip>
                <a:blip r:embed="rId2"/>
              </a:buBlip>
            </a:pPr>
            <a:endParaRPr lang="en-US" sz="1600" dirty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  <a:p>
            <a:pPr marL="171450" indent="-171450">
              <a:lnSpc>
                <a:spcPct val="70000"/>
              </a:lnSpc>
              <a:buSzPct val="80000"/>
              <a:buBlip>
                <a:blip r:embed="rId2"/>
              </a:buBlip>
            </a:pPr>
            <a:r>
              <a:rPr lang="en-US" sz="1600" dirty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2) a leading global water technology company.</a:t>
            </a:r>
          </a:p>
        </p:txBody>
      </p:sp>
    </p:spTree>
    <p:extLst>
      <p:ext uri="{BB962C8B-B14F-4D97-AF65-F5344CB8AC3E}">
        <p14:creationId xmlns:p14="http://schemas.microsoft.com/office/powerpoint/2010/main" val="2840121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Internal use only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23" y="0"/>
            <a:ext cx="79915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836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Internal use only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4640" y="1513840"/>
            <a:ext cx="3728720" cy="4370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1450" indent="-171450" algn="l">
              <a:lnSpc>
                <a:spcPct val="70000"/>
              </a:lnSpc>
              <a:buSzPct val="80000"/>
              <a:buFontTx/>
              <a:buBlip>
                <a:blip r:embed="rId2"/>
              </a:buBlip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FX</a:t>
            </a:r>
          </a:p>
          <a:p>
            <a:pPr marL="171450" indent="-171450" algn="l">
              <a:lnSpc>
                <a:spcPct val="70000"/>
              </a:lnSpc>
              <a:buSzPct val="80000"/>
              <a:buFontTx/>
              <a:buBlip>
                <a:blip r:embed="rId2"/>
              </a:buBlip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Competition</a:t>
            </a:r>
          </a:p>
        </p:txBody>
      </p:sp>
    </p:spTree>
    <p:extLst>
      <p:ext uri="{BB962C8B-B14F-4D97-AF65-F5344CB8AC3E}">
        <p14:creationId xmlns:p14="http://schemas.microsoft.com/office/powerpoint/2010/main" val="33088048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Internal use only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1520" y="1524000"/>
            <a:ext cx="7599680" cy="147117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1450" indent="-171450" algn="l">
              <a:lnSpc>
                <a:spcPct val="70000"/>
              </a:lnSpc>
              <a:buSzPct val="80000"/>
              <a:buFontTx/>
              <a:buBlip>
                <a:blip r:embed="rId2"/>
              </a:buBlip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Xylem is an industrial company serving various end markets, more defensive in nature</a:t>
            </a:r>
          </a:p>
          <a:p>
            <a:pPr marL="171450" indent="-171450" algn="l">
              <a:lnSpc>
                <a:spcPct val="70000"/>
              </a:lnSpc>
              <a:buSzPct val="80000"/>
              <a:buFontTx/>
              <a:buBlip>
                <a:blip r:embed="rId2"/>
              </a:buBlip>
            </a:pPr>
            <a:endParaRPr lang="en-US" sz="1600" dirty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  <a:p>
            <a:pPr marL="171450" indent="-171450" algn="l">
              <a:lnSpc>
                <a:spcPct val="70000"/>
              </a:lnSpc>
              <a:buSzPct val="80000"/>
              <a:buFontTx/>
              <a:buBlip>
                <a:blip r:embed="rId2"/>
              </a:buBlip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Stable sales base</a:t>
            </a:r>
          </a:p>
          <a:p>
            <a:pPr marL="171450" indent="-171450" algn="l">
              <a:lnSpc>
                <a:spcPct val="70000"/>
              </a:lnSpc>
              <a:buSzPct val="80000"/>
              <a:buFontTx/>
              <a:buBlip>
                <a:blip r:embed="rId2"/>
              </a:buBlip>
            </a:pPr>
            <a:endParaRPr lang="en-US" sz="1600" dirty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  <a:p>
            <a:pPr marL="171450" indent="-171450" algn="l">
              <a:lnSpc>
                <a:spcPct val="70000"/>
              </a:lnSpc>
              <a:buSzPct val="80000"/>
              <a:buFontTx/>
              <a:buBlip>
                <a:blip r:embed="rId2"/>
              </a:buBlip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Secular growth drivers are sustainable</a:t>
            </a:r>
          </a:p>
          <a:p>
            <a:pPr marL="171450" indent="-171450" algn="l">
              <a:lnSpc>
                <a:spcPct val="70000"/>
              </a:lnSpc>
              <a:buSzPct val="80000"/>
              <a:buFontTx/>
              <a:buBlip>
                <a:blip r:embed="rId2"/>
              </a:buBlip>
            </a:pPr>
            <a:endParaRPr lang="en-US" sz="1600" dirty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  <a:p>
            <a:pPr marL="171450" indent="-171450" algn="l">
              <a:lnSpc>
                <a:spcPct val="70000"/>
              </a:lnSpc>
              <a:buSzPct val="80000"/>
              <a:buFontTx/>
              <a:buBlip>
                <a:blip r:embed="rId2"/>
              </a:buBlip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Valuation today is attractive</a:t>
            </a:r>
          </a:p>
        </p:txBody>
      </p:sp>
    </p:spTree>
    <p:extLst>
      <p:ext uri="{BB962C8B-B14F-4D97-AF65-F5344CB8AC3E}">
        <p14:creationId xmlns:p14="http://schemas.microsoft.com/office/powerpoint/2010/main" val="3587212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Investment thesis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Internal use only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442720"/>
            <a:ext cx="7706360" cy="319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1450" indent="-171450" algn="l">
              <a:lnSpc>
                <a:spcPct val="70000"/>
              </a:lnSpc>
              <a:buSzPct val="80000"/>
              <a:buFontTx/>
              <a:buBlip>
                <a:blip r:embed="rId2"/>
              </a:buBlip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Xylem has strong sustainable secular growth drivers in a fragmented industry: </a:t>
            </a:r>
          </a:p>
          <a:p>
            <a:pPr marL="781035" lvl="1" indent="-171450">
              <a:lnSpc>
                <a:spcPct val="70000"/>
              </a:lnSpc>
              <a:buSzPct val="80000"/>
              <a:buFontTx/>
              <a:buBlip>
                <a:blip r:embed="rId2"/>
              </a:buBlip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Access to clean water is a necessity</a:t>
            </a:r>
          </a:p>
          <a:p>
            <a:pPr marL="781035" lvl="1" indent="-171450">
              <a:lnSpc>
                <a:spcPct val="70000"/>
              </a:lnSpc>
              <a:buSzPct val="80000"/>
              <a:buFontTx/>
              <a:buBlip>
                <a:blip r:embed="rId2"/>
              </a:buBlip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Population growth &amp; urbanization</a:t>
            </a:r>
          </a:p>
          <a:p>
            <a:pPr marL="781035" lvl="1" indent="-171450">
              <a:lnSpc>
                <a:spcPct val="70000"/>
              </a:lnSpc>
              <a:buSzPct val="80000"/>
              <a:buFontTx/>
              <a:buBlip>
                <a:blip r:embed="rId2"/>
              </a:buBlip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Aging infrastructure </a:t>
            </a:r>
          </a:p>
          <a:p>
            <a:pPr marL="171450" indent="-171450" algn="l">
              <a:lnSpc>
                <a:spcPct val="70000"/>
              </a:lnSpc>
              <a:buSzPct val="80000"/>
              <a:buFontTx/>
              <a:buBlip>
                <a:blip r:embed="rId2"/>
              </a:buBlip>
            </a:pPr>
            <a:endParaRPr lang="en-US" sz="1600" dirty="0" smtClean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  <a:p>
            <a:pPr marL="171450" indent="-171450" algn="l">
              <a:lnSpc>
                <a:spcPct val="70000"/>
              </a:lnSpc>
              <a:buSzPct val="80000"/>
              <a:buFontTx/>
              <a:buBlip>
                <a:blip r:embed="rId2"/>
              </a:buBlip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More defensive sales base thanks to:</a:t>
            </a:r>
          </a:p>
          <a:p>
            <a:pPr marL="781035" lvl="1" indent="-171450">
              <a:lnSpc>
                <a:spcPct val="70000"/>
              </a:lnSpc>
              <a:buSzPct val="80000"/>
              <a:buFontTx/>
              <a:buBlip>
                <a:blip r:embed="rId2"/>
              </a:buBlip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50% of sales to utility sector</a:t>
            </a:r>
          </a:p>
          <a:p>
            <a:pPr marL="781035" lvl="1" indent="-171450">
              <a:lnSpc>
                <a:spcPct val="70000"/>
              </a:lnSpc>
              <a:buSzPct val="80000"/>
              <a:buFontTx/>
              <a:buBlip>
                <a:blip r:embed="rId2"/>
              </a:buBlip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sticky client base due to high switching costs</a:t>
            </a:r>
          </a:p>
          <a:p>
            <a:pPr marL="781035" lvl="1" indent="-171450">
              <a:lnSpc>
                <a:spcPct val="70000"/>
              </a:lnSpc>
              <a:buSzPct val="80000"/>
              <a:buFontTx/>
              <a:buBlip>
                <a:blip r:embed="rId2"/>
              </a:buBlip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high level of replacement parts demand</a:t>
            </a:r>
          </a:p>
          <a:p>
            <a:pPr marL="781035" lvl="1" indent="-171450">
              <a:lnSpc>
                <a:spcPct val="70000"/>
              </a:lnSpc>
              <a:buSzPct val="80000"/>
              <a:buFontTx/>
              <a:buBlip>
                <a:blip r:embed="rId2"/>
              </a:buBlip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Long-term contracts with ½ of the revenue base recurring</a:t>
            </a:r>
          </a:p>
          <a:p>
            <a:pPr marL="171450" indent="-171450" algn="l">
              <a:lnSpc>
                <a:spcPct val="70000"/>
              </a:lnSpc>
              <a:buSzPct val="80000"/>
              <a:buFontTx/>
              <a:buBlip>
                <a:blip r:embed="rId2"/>
              </a:buBlip>
            </a:pPr>
            <a:endParaRPr lang="en-US" sz="1600" dirty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  <a:p>
            <a:pPr marL="171450" indent="-171450" algn="l">
              <a:lnSpc>
                <a:spcPct val="70000"/>
              </a:lnSpc>
              <a:buSzPct val="80000"/>
              <a:buFontTx/>
              <a:buBlip>
                <a:blip r:embed="rId2"/>
              </a:buBlip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Margin expansion overtime from productivity efforts</a:t>
            </a:r>
          </a:p>
          <a:p>
            <a:pPr marL="171450" indent="-171450" algn="l">
              <a:lnSpc>
                <a:spcPct val="70000"/>
              </a:lnSpc>
              <a:buSzPct val="80000"/>
              <a:buFontTx/>
              <a:buBlip>
                <a:blip r:embed="rId2"/>
              </a:buBlip>
            </a:pPr>
            <a:endParaRPr lang="en-US" sz="1600" dirty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  <a:p>
            <a:pPr marL="171450" indent="-171450" algn="l">
              <a:lnSpc>
                <a:spcPct val="70000"/>
              </a:lnSpc>
              <a:buSzPct val="80000"/>
              <a:buFontTx/>
              <a:buBlip>
                <a:blip r:embed="rId2"/>
              </a:buBlip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M&amp;A strategy has increased their scope in the water cycle</a:t>
            </a:r>
          </a:p>
          <a:p>
            <a:pPr marL="171450" indent="-171450" algn="l">
              <a:lnSpc>
                <a:spcPct val="70000"/>
              </a:lnSpc>
              <a:buSzPct val="80000"/>
              <a:buFontTx/>
              <a:buBlip>
                <a:blip r:embed="rId2"/>
              </a:buBlip>
            </a:pPr>
            <a:endParaRPr lang="en-US" sz="1600" dirty="0" smtClean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  <a:p>
            <a:pPr marL="171450" indent="-171450" algn="l">
              <a:lnSpc>
                <a:spcPct val="70000"/>
              </a:lnSpc>
              <a:buSzPct val="80000"/>
              <a:buFontTx/>
              <a:buBlip>
                <a:blip r:embed="rId2"/>
              </a:buBlip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 Valuation is attractive today</a:t>
            </a:r>
          </a:p>
          <a:p>
            <a:pPr marL="171450" indent="-171450" algn="l">
              <a:lnSpc>
                <a:spcPct val="70000"/>
              </a:lnSpc>
              <a:buSzPct val="80000"/>
              <a:buFontTx/>
              <a:buBlip>
                <a:blip r:embed="rId2"/>
              </a:buBlip>
            </a:pPr>
            <a:endParaRPr lang="en-US" sz="1600" dirty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  <a:p>
            <a:pPr marL="171450" indent="-171450" algn="l">
              <a:lnSpc>
                <a:spcPct val="70000"/>
              </a:lnSpc>
              <a:buSzPct val="80000"/>
              <a:buFontTx/>
              <a:buBlip>
                <a:blip r:embed="rId2"/>
              </a:buBlip>
            </a:pPr>
            <a:endParaRPr lang="en-US" sz="1600" dirty="0" smtClean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089659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Industry overview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Internal use only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6840" y="1408222"/>
            <a:ext cx="89103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Total </a:t>
            </a:r>
            <a:r>
              <a:rPr lang="en-US" sz="1600" dirty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addressable market size to be approximately $560 billion – XYL is serving $61B currently.</a:t>
            </a:r>
          </a:p>
          <a:p>
            <a:endParaRPr lang="en-US" sz="1600" dirty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  <a:p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Wastewater transportation is a fragmented sector.</a:t>
            </a:r>
          </a:p>
          <a:p>
            <a:endParaRPr lang="en-US" sz="1600" dirty="0" smtClean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  <a:p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Demand </a:t>
            </a:r>
            <a:r>
              <a:rPr lang="en-US" sz="1600" dirty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for fresh water is rising rapidly due </a:t>
            </a: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to:</a:t>
            </a:r>
          </a:p>
          <a:p>
            <a:pPr marL="895335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population growth</a:t>
            </a:r>
          </a:p>
          <a:p>
            <a:pPr marL="895335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industrial expansion</a:t>
            </a:r>
          </a:p>
          <a:p>
            <a:pPr marL="895335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increased </a:t>
            </a:r>
            <a:r>
              <a:rPr lang="en-US" sz="1600" dirty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agricultural </a:t>
            </a: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  <a:p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Water consumption </a:t>
            </a:r>
            <a:r>
              <a:rPr lang="en-US" sz="1600" dirty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estimated to double every 20 years. </a:t>
            </a:r>
          </a:p>
          <a:p>
            <a:endParaRPr lang="en-US" sz="1600" dirty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  <a:p>
            <a:r>
              <a:rPr lang="en-US" sz="1600" dirty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By 2025, more than 30% of the world’s population is expected to live in areas without adequate water supply.</a:t>
            </a:r>
          </a:p>
          <a:p>
            <a:endParaRPr lang="en-US" sz="1600" dirty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  <a:p>
            <a:r>
              <a:rPr lang="en-US" sz="1600" dirty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Existing water supply infrastructure is aging and often </a:t>
            </a: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inefficient: ~1 out of 6 gallons </a:t>
            </a:r>
            <a:r>
              <a:rPr lang="en-US" sz="1600" dirty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of treated water </a:t>
            </a: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is </a:t>
            </a:r>
            <a:r>
              <a:rPr lang="en-US" sz="1600" dirty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lost prior to reaching the end </a:t>
            </a: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customer </a:t>
            </a: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  <a:sym typeface="Wingdings" panose="05000000000000000000" pitchFamily="2" charset="2"/>
              </a:rPr>
              <a:t> loss of revenue for utility companies</a:t>
            </a: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. </a:t>
            </a:r>
            <a:endParaRPr lang="en-US" sz="1600" dirty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  <a:p>
            <a:endParaRPr lang="en-US" sz="1600" dirty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  <a:p>
            <a:r>
              <a:rPr lang="en-US" sz="1600" dirty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“Non-revenue" water is a major financial challenge for many utilities globally.</a:t>
            </a:r>
          </a:p>
        </p:txBody>
      </p:sp>
    </p:spTree>
    <p:extLst>
      <p:ext uri="{BB962C8B-B14F-4D97-AF65-F5344CB8AC3E}">
        <p14:creationId xmlns:p14="http://schemas.microsoft.com/office/powerpoint/2010/main" val="1788033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industry supply chain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Internal use only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8946"/>
            <a:ext cx="9144000" cy="461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28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cycle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Internal use only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9232"/>
            <a:ext cx="9144000" cy="465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969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Company description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Internal use only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" y="946114"/>
            <a:ext cx="790448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 smtClean="0"/>
          </a:p>
          <a:p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Xylem is a $11B market cap company, $5B in revenue in 2019.</a:t>
            </a:r>
          </a:p>
          <a:p>
            <a:endParaRPr lang="en-US" sz="1600" dirty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  <a:p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Its products </a:t>
            </a:r>
            <a:r>
              <a:rPr lang="en-US" sz="1600" dirty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and services move, treat, analyze, monitor and return water to the </a:t>
            </a: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environment. Also offers a portfolio of smart metering, network technologies and advanced analytics solutions for water, electric and gas utilities.</a:t>
            </a:r>
          </a:p>
          <a:p>
            <a:endParaRPr lang="en-US" sz="1600" dirty="0" smtClean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  <a:p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Clients are public utilities, </a:t>
            </a:r>
            <a:r>
              <a:rPr lang="en-US" sz="1600" dirty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industrial, residential and commercial </a:t>
            </a: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buildings.</a:t>
            </a:r>
          </a:p>
          <a:p>
            <a:endParaRPr lang="en-US" sz="1600" dirty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  <a:p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½ of its revenue is recurring.</a:t>
            </a:r>
          </a:p>
          <a:p>
            <a:endParaRPr lang="en-US" sz="1600" dirty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  <a:p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Large portion of sales are driven by aftermarket service &amp; replacement parts.</a:t>
            </a:r>
          </a:p>
          <a:p>
            <a:endParaRPr lang="en-US" sz="1600" dirty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  <a:p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Over 2,000 patents protecting its intangible assets.</a:t>
            </a:r>
          </a:p>
          <a:p>
            <a:r>
              <a:rPr lang="en-US" sz="1600" dirty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/>
            </a:r>
            <a:br>
              <a:rPr lang="en-US" sz="1600" dirty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</a:b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Sticky client base due to high switching costs.</a:t>
            </a:r>
          </a:p>
          <a:p>
            <a:endParaRPr lang="en-US" sz="1600" dirty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  <a:p>
            <a:r>
              <a:rPr lang="en-US" sz="1600" dirty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Xylem’s continuous innovation and strong reputation for </a:t>
            </a: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quality helped the company gain market share in the past years.</a:t>
            </a:r>
            <a:endParaRPr lang="en-US" sz="1600" dirty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498575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62391"/>
            <a:ext cx="8001000" cy="683723"/>
          </a:xfrm>
        </p:spPr>
        <p:txBody>
          <a:bodyPr/>
          <a:lstStyle/>
          <a:p>
            <a:r>
              <a:rPr lang="en-US" dirty="0" smtClean="0"/>
              <a:t>Revenue breakdown: geography &amp; end markets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Internal use only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0247"/>
            <a:ext cx="9144000" cy="25021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04982"/>
            <a:ext cx="9144000" cy="100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740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Segments overview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Internal use only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7830"/>
            <a:ext cx="4338375" cy="2927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917030"/>
            <a:ext cx="4322603" cy="297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8666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Office Theme">
  <a:themeElements>
    <a:clrScheme name="CRESWOOD MASTE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87D2F"/>
      </a:accent1>
      <a:accent2>
        <a:srgbClr val="ADCB28"/>
      </a:accent2>
      <a:accent3>
        <a:srgbClr val="333043"/>
      </a:accent3>
      <a:accent4>
        <a:srgbClr val="6A6A6A"/>
      </a:accent4>
      <a:accent5>
        <a:srgbClr val="848484"/>
      </a:accent5>
      <a:accent6>
        <a:srgbClr val="FFFFFF"/>
      </a:accent6>
      <a:hlink>
        <a:srgbClr val="FFFFFF"/>
      </a:hlink>
      <a:folHlink>
        <a:srgbClr val="FFFFFF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spAutoFit/>
      </a:bodyPr>
      <a:lstStyle>
        <a:defPPr defTabSz="457189">
          <a:spcBef>
            <a:spcPct val="20000"/>
          </a:spcBef>
          <a:defRPr sz="1600" b="1" dirty="0">
            <a:solidFill>
              <a:srgbClr val="EEECE1">
                <a:lumMod val="25000"/>
              </a:srgbClr>
            </a:solidFill>
            <a:latin typeface="Georgia" panose="02040502050405020303" pitchFamily="18" charset="0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 marL="171450" indent="-171450" algn="l">
          <a:lnSpc>
            <a:spcPct val="70000"/>
          </a:lnSpc>
          <a:buSzPct val="80000"/>
          <a:buFontTx/>
          <a:buBlip>
            <a:blip xmlns:r="http://schemas.openxmlformats.org/officeDocument/2006/relationships" r:embed="rId1"/>
          </a:buBlip>
          <a:defRPr sz="1600" dirty="0" smtClean="0">
            <a:solidFill>
              <a:schemeClr val="accent4"/>
            </a:solidFill>
            <a:latin typeface="Georgia" panose="02040502050405020303" pitchFamily="18" charset="0"/>
            <a:cs typeface="Calibri Ligh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esearch presentation templete.potx [Read-Only]" id="{4F87F0BB-AD7D-4981-BD9D-7992EDC6EBC7}" vid="{5C9AC5EF-AB85-4D4A-AA50-37DA03E7219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research presentation template feb 2020</Template>
  <TotalTime>2768</TotalTime>
  <Words>1099</Words>
  <Application>Microsoft Office PowerPoint</Application>
  <PresentationFormat>On-screen Show (4:3)</PresentationFormat>
  <Paragraphs>211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Georgia</vt:lpstr>
      <vt:lpstr>Wingdings</vt:lpstr>
      <vt:lpstr>Office Theme</vt:lpstr>
      <vt:lpstr>PowerPoint Presentation</vt:lpstr>
      <vt:lpstr>Xylem |ˈzīləm|</vt:lpstr>
      <vt:lpstr>Investment thesis</vt:lpstr>
      <vt:lpstr>Industry overview</vt:lpstr>
      <vt:lpstr>Water industry supply chain</vt:lpstr>
      <vt:lpstr>Water cycle </vt:lpstr>
      <vt:lpstr>Company description</vt:lpstr>
      <vt:lpstr>Revenue breakdown: geography &amp; end markets </vt:lpstr>
      <vt:lpstr>Segments overview</vt:lpstr>
      <vt:lpstr>Water Infrastructure</vt:lpstr>
      <vt:lpstr>Applied Water</vt:lpstr>
      <vt:lpstr>Measurement &amp; Control Solutions</vt:lpstr>
      <vt:lpstr>Customer base</vt:lpstr>
      <vt:lpstr>ESG score</vt:lpstr>
      <vt:lpstr>Growth drivers</vt:lpstr>
      <vt:lpstr>Capital allocation</vt:lpstr>
      <vt:lpstr>PowerPoint Presentation</vt:lpstr>
      <vt:lpstr>Valuation</vt:lpstr>
      <vt:lpstr>PowerPoint Presentation</vt:lpstr>
      <vt:lpstr>PowerPoint Presentation</vt:lpstr>
      <vt:lpstr>Risks</vt:lpstr>
      <vt:lpstr>Conclusion</vt:lpstr>
    </vt:vector>
  </TitlesOfParts>
  <Company>External 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Praline</dc:creator>
  <cp:lastModifiedBy>Julie Praline</cp:lastModifiedBy>
  <cp:revision>58</cp:revision>
  <cp:lastPrinted>2017-07-12T17:00:17Z</cp:lastPrinted>
  <dcterms:created xsi:type="dcterms:W3CDTF">2020-04-01T15:13:53Z</dcterms:created>
  <dcterms:modified xsi:type="dcterms:W3CDTF">2020-04-07T13:37:15Z</dcterms:modified>
</cp:coreProperties>
</file>