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72" r:id="rId2"/>
    <p:sldMasterId id="2147483694" r:id="rId3"/>
    <p:sldMasterId id="2147483699" r:id="rId4"/>
    <p:sldMasterId id="2147483701" r:id="rId5"/>
    <p:sldMasterId id="2147483703" r:id="rId6"/>
  </p:sldMasterIdLst>
  <p:notesMasterIdLst>
    <p:notesMasterId r:id="rId8"/>
  </p:notesMasterIdLst>
  <p:sldIdLst>
    <p:sldId id="294" r:id="rId7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gh Hurd" initials="LH" lastIdx="21" clrIdx="0">
    <p:extLst>
      <p:ext uri="{19B8F6BF-5375-455C-9EA6-DF929625EA0E}">
        <p15:presenceInfo xmlns:p15="http://schemas.microsoft.com/office/powerpoint/2012/main" userId="S::lhurd@crestwoodadvisors.com::ecfaa981-9cc1-4427-b7a5-4bea9a8d0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554"/>
    <a:srgbClr val="588D32"/>
    <a:srgbClr val="006838"/>
    <a:srgbClr val="969796"/>
    <a:srgbClr val="262262"/>
    <a:srgbClr val="2B3990"/>
    <a:srgbClr val="27AAE1"/>
    <a:srgbClr val="BBD236"/>
    <a:srgbClr val="BBD045"/>
    <a:srgbClr val="BBB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26" y="114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4E5A70-8BD6-8242-A4ED-35056173A866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9B37C5-DD54-2D45-B3B7-B15B0F160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5345089"/>
            <a:ext cx="9144000" cy="76732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algn="ctr"/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Client Name  </a:t>
            </a:r>
            <a:r>
              <a:rPr lang="en-US" sz="1600" baseline="0" dirty="0">
                <a:solidFill>
                  <a:srgbClr val="BBD236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600" baseline="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Wealth Review  </a:t>
            </a:r>
            <a:r>
              <a:rPr lang="en-US" sz="1600" baseline="0" dirty="0">
                <a:solidFill>
                  <a:srgbClr val="BBD236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600" baseline="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April 23, 2020</a:t>
            </a:r>
          </a:p>
        </p:txBody>
      </p:sp>
    </p:spTree>
    <p:extLst>
      <p:ext uri="{BB962C8B-B14F-4D97-AF65-F5344CB8AC3E}">
        <p14:creationId xmlns:p14="http://schemas.microsoft.com/office/powerpoint/2010/main" val="58080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32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78421"/>
            <a:ext cx="7886700" cy="446090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wrap="none" numCol="2" spcCol="411480"/>
          <a:lstStyle>
            <a:lvl1pPr marL="0" indent="0" algn="l">
              <a:buNone/>
              <a:defRPr sz="1050" baseline="0">
                <a:solidFill>
                  <a:srgbClr val="545554"/>
                </a:solidFill>
                <a:latin typeface="+mn-lt"/>
              </a:defRPr>
            </a:lvl1pPr>
            <a:lvl2pPr marL="457200" indent="0" algn="l">
              <a:buNone/>
              <a:defRPr sz="1000" baseline="0">
                <a:latin typeface="+mn-lt"/>
              </a:defRPr>
            </a:lvl2pPr>
            <a:lvl3pPr marL="0" indent="0" algn="l">
              <a:buNone/>
              <a:defRPr sz="1000" baseline="0">
                <a:latin typeface="+mn-lt"/>
              </a:defRPr>
            </a:lvl3pPr>
            <a:lvl4pPr marL="1371600" indent="0" algn="l">
              <a:buNone/>
              <a:defRPr sz="1000" baseline="0">
                <a:latin typeface="+mn-lt"/>
              </a:defRPr>
            </a:lvl4pPr>
            <a:lvl5pPr marL="1828800" indent="0" algn="l">
              <a:buNone/>
              <a:defRPr sz="1000" baseline="0"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-1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5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199"/>
            <a:ext cx="2949575" cy="12815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808018"/>
            <a:ext cx="2949575" cy="406097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000" baseline="0">
                <a:solidFill>
                  <a:srgbClr val="5455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743497" y="1108364"/>
            <a:ext cx="45719" cy="4752686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4" y="1436941"/>
            <a:ext cx="2419762" cy="953922"/>
          </a:xfrm>
          <a:prstGeom prst="rect">
            <a:avLst/>
          </a:prstGeom>
        </p:spPr>
      </p:pic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0" y="2321719"/>
            <a:ext cx="9144000" cy="2393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Transition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9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32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8650" y="1878013"/>
            <a:ext cx="788670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2pPr>
            <a:lvl3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3pPr>
            <a:lvl4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4pPr>
            <a:lvl5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58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88D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690688"/>
            <a:ext cx="7813675" cy="69328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8650" y="2383971"/>
            <a:ext cx="4237037" cy="2016579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5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8650" y="1877106"/>
            <a:ext cx="7829550" cy="3748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70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650" y="2081893"/>
            <a:ext cx="3582987" cy="3338513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945246" y="2081213"/>
            <a:ext cx="3570104" cy="33385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001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7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8980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595746"/>
            <a:ext cx="4629150" cy="426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95746"/>
            <a:ext cx="2949575" cy="426530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600" baseline="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743497" y="1595746"/>
            <a:ext cx="45719" cy="4265304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1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808018"/>
            <a:ext cx="3443741" cy="406097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600" baseline="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06883" y="1808018"/>
            <a:ext cx="45719" cy="4060970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238" y="42420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00" baseline="0">
                <a:solidFill>
                  <a:srgbClr val="588D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63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723"/>
            <a:ext cx="7886700" cy="1053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43450" y="1796809"/>
            <a:ext cx="3771899" cy="211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49" y="1796810"/>
            <a:ext cx="3771901" cy="2111375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2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8001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573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48" y="4011331"/>
            <a:ext cx="3771901" cy="2111375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2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8001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573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743451" y="3981608"/>
            <a:ext cx="3771899" cy="211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2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4" y="1436941"/>
            <a:ext cx="2419762" cy="953922"/>
          </a:xfrm>
          <a:prstGeom prst="rect">
            <a:avLst/>
          </a:prstGeom>
        </p:spPr>
      </p:pic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0" y="2321719"/>
            <a:ext cx="9144000" cy="2393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			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7754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2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01" y="1274311"/>
            <a:ext cx="6224016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+mj-lt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3" r:id="rId2"/>
    <p:sldLayoutId id="2147483685" r:id="rId3"/>
    <p:sldLayoutId id="2147483691" r:id="rId4"/>
    <p:sldLayoutId id="2147483690" r:id="rId5"/>
    <p:sldLayoutId id="2147483692" r:id="rId6"/>
    <p:sldLayoutId id="2147483693" r:id="rId7"/>
    <p:sldLayoutId id="2147483680" r:id="rId8"/>
  </p:sldLayoutIdLst>
  <p:hf sldNum="0"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75118"/>
            <a:ext cx="7886700" cy="10155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90375" y="6340646"/>
            <a:ext cx="472346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9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14" y="1436941"/>
            <a:ext cx="2419762" cy="953922"/>
          </a:xfrm>
          <a:prstGeom prst="rect">
            <a:avLst/>
          </a:prstGeom>
        </p:spPr>
      </p:pic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0" y="2314575"/>
            <a:ext cx="9144000" cy="240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Transition 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389804" y="4714613"/>
            <a:ext cx="2365696" cy="45719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spc="-100" baseline="0" dirty="0">
          <a:solidFill>
            <a:srgbClr val="588D32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+mj-lt"/>
              </a:defRPr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0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+mj-lt"/>
              </a:defRPr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5" y="200533"/>
            <a:ext cx="8108075" cy="1113297"/>
          </a:xfrm>
        </p:spPr>
        <p:txBody>
          <a:bodyPr/>
          <a:lstStyle/>
          <a:p>
            <a:r>
              <a:rPr lang="en-US" dirty="0"/>
              <a:t>S&amp;P Global (SPGI)</a:t>
            </a:r>
            <a:br>
              <a:rPr lang="en-US" dirty="0"/>
            </a:br>
            <a:r>
              <a:rPr lang="en-US" sz="2400" dirty="0"/>
              <a:t>Ratings, Indices and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19543" y="365125"/>
            <a:ext cx="0" cy="793586"/>
          </a:xfrm>
          <a:prstGeom prst="line">
            <a:avLst/>
          </a:prstGeom>
          <a:ln>
            <a:solidFill>
              <a:srgbClr val="969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7239" y="2109428"/>
            <a:ext cx="4164724" cy="2532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buSzPct val="80000"/>
            </a:pPr>
            <a:r>
              <a:rPr lang="en-US" sz="1400" b="1" dirty="0">
                <a:solidFill>
                  <a:srgbClr val="588D32"/>
                </a:solidFill>
                <a:ea typeface="Calibri" charset="0"/>
                <a:cs typeface="Calibri" charset="0"/>
              </a:rPr>
              <a:t>Business lines for S&amp;P Global*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DDAC1-AD99-4765-9BAC-7F3DA48C9067}"/>
              </a:ext>
            </a:extLst>
          </p:cNvPr>
          <p:cNvSpPr txBox="1"/>
          <p:nvPr/>
        </p:nvSpPr>
        <p:spPr>
          <a:xfrm>
            <a:off x="5513832" y="6508845"/>
            <a:ext cx="31869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800" b="1" dirty="0">
                <a:solidFill>
                  <a:srgbClr val="969796"/>
                </a:solidFill>
                <a:latin typeface="Calibri" charset="0"/>
                <a:ea typeface="Calibri" charset="0"/>
                <a:cs typeface="Calibri" charset="0"/>
              </a:rPr>
              <a:t>Information is current and believed to be accurate as of 01/31/2021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80A1F-A279-4A94-805B-5013896C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099" y="514979"/>
            <a:ext cx="1717626" cy="4155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FE7E90-3BA8-4C4E-8F19-CA87104F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01" y="2389975"/>
            <a:ext cx="3830764" cy="25844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6405B0-0BA5-4AD1-B58C-4FF0FFA4BC58}"/>
              </a:ext>
            </a:extLst>
          </p:cNvPr>
          <p:cNvSpPr txBox="1"/>
          <p:nvPr/>
        </p:nvSpPr>
        <p:spPr>
          <a:xfrm>
            <a:off x="5044445" y="4914069"/>
            <a:ext cx="38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969796"/>
                </a:solidFill>
                <a:latin typeface="Calibri" panose="020F0502020204030204" pitchFamily="34" charset="0"/>
              </a:rPr>
              <a:t>Source:  S&amp;P Global</a:t>
            </a:r>
          </a:p>
          <a:p>
            <a:r>
              <a:rPr lang="en-US" sz="800" dirty="0">
                <a:solidFill>
                  <a:srgbClr val="969796"/>
                </a:solidFill>
                <a:latin typeface="Calibri" panose="020F0502020204030204" pitchFamily="34" charset="0"/>
              </a:rPr>
              <a:t>* Business lines are proforma including IHS Markit</a:t>
            </a:r>
          </a:p>
          <a:p>
            <a:r>
              <a:rPr lang="en-US" sz="800" dirty="0">
                <a:solidFill>
                  <a:srgbClr val="969796"/>
                </a:solidFill>
                <a:latin typeface="Calibri" panose="020F0502020204030204" pitchFamily="34" charset="0"/>
              </a:rPr>
              <a:t>1  Reflects an approximate allocation of IHS Markit index revenue from Financial Services to Indices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831AAC-A032-4A86-A764-01398DC8AEC5}"/>
              </a:ext>
            </a:extLst>
          </p:cNvPr>
          <p:cNvSpPr txBox="1"/>
          <p:nvPr/>
        </p:nvSpPr>
        <p:spPr>
          <a:xfrm>
            <a:off x="260838" y="1355856"/>
            <a:ext cx="4572000" cy="24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8D32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Company Description</a:t>
            </a:r>
          </a:p>
          <a:p>
            <a:pPr marL="171450" marR="0" lvl="0" indent="-171450" fontAlgn="auto"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545554"/>
                </a:solidFill>
                <a:latin typeface="Calibri" panose="020F0502020204030204" pitchFamily="34" charset="0"/>
              </a:rPr>
              <a:t>S&amp;P Global is a highly profitable company with established “information” businesses with deep moats in attractive industries.</a:t>
            </a:r>
          </a:p>
          <a:p>
            <a:pPr marL="171450" marR="0" lvl="0" indent="-171450" fontAlgn="auto"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545554"/>
                </a:solidFill>
                <a:latin typeface="Calibri" panose="020F0502020204030204" pitchFamily="34" charset="0"/>
              </a:rPr>
              <a:t>S&amp;P Global is focused on shareholders and returns 75% of its free cash flow to stockholders in dividends and share buybacks.</a:t>
            </a:r>
          </a:p>
          <a:p>
            <a:pPr marL="171450" marR="0" lvl="0" indent="-171450" fontAlgn="auto"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545554"/>
                </a:solidFill>
                <a:latin typeface="Calibri" panose="020F0502020204030204" pitchFamily="34" charset="0"/>
              </a:rPr>
              <a:t>Over the past several years, S&amp;P Global has demonstrated an enviable history of revenue growth and margin expansion.</a:t>
            </a:r>
          </a:p>
          <a:p>
            <a:pPr marL="171450" marR="0" lvl="0" indent="-171450" fontAlgn="auto"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545554"/>
                </a:solidFill>
                <a:latin typeface="Calibri" panose="020F0502020204030204" pitchFamily="34" charset="0"/>
              </a:rPr>
              <a:t>With the merger of IHS Markit, S&amp;P Global will combine many unique data sources, enhance data analytics capabilities which will allow them to broaden  addressable markets.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4555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3EA53-188B-4A8A-AA3C-B4F9702C0757}"/>
              </a:ext>
            </a:extLst>
          </p:cNvPr>
          <p:cNvSpPr txBox="1"/>
          <p:nvPr/>
        </p:nvSpPr>
        <p:spPr>
          <a:xfrm>
            <a:off x="207269" y="3634925"/>
            <a:ext cx="4572000" cy="24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rgbClr val="588D32"/>
                </a:solidFill>
                <a:latin typeface="Calibri" charset="0"/>
                <a:ea typeface="Calibri" charset="0"/>
                <a:cs typeface="Calibri" charset="0"/>
              </a:rPr>
              <a:t>Business units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88D32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171450" marR="0" lvl="0" indent="-171450" fontAlgn="auto"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545554"/>
                </a:solidFill>
                <a:latin typeface="Calibri" panose="020F0502020204030204" pitchFamily="34" charset="0"/>
              </a:rPr>
              <a:t>Ratings</a:t>
            </a:r>
            <a:r>
              <a:rPr lang="en-US" sz="1200" dirty="0">
                <a:solidFill>
                  <a:srgbClr val="545554"/>
                </a:solidFill>
                <a:latin typeface="Calibri" panose="020F0502020204030204" pitchFamily="34" charset="0"/>
              </a:rPr>
              <a:t> - S&amp;P Global business units are anchored by their ratings business which operates in a duopoly with Moody’s.  </a:t>
            </a:r>
          </a:p>
          <a:p>
            <a:pPr marL="171450" marR="0" lvl="0" indent="-171450" fontAlgn="auto"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545554"/>
                </a:solidFill>
                <a:latin typeface="Calibri" panose="020F0502020204030204" pitchFamily="34" charset="0"/>
              </a:rPr>
              <a:t>Indices</a:t>
            </a:r>
            <a:r>
              <a:rPr lang="en-US" sz="1200" dirty="0">
                <a:solidFill>
                  <a:srgbClr val="545554"/>
                </a:solidFill>
                <a:latin typeface="Calibri" panose="020F0502020204030204" pitchFamily="34" charset="0"/>
              </a:rPr>
              <a:t> - S&amp;P Global owns the S&amp;P 500 index fund and other funds which they collect royalties from passive ETFs using those indices.</a:t>
            </a:r>
          </a:p>
          <a:p>
            <a:pPr marL="171450" marR="0" lvl="0" indent="-171450" fontAlgn="auto"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545554"/>
                </a:solidFill>
                <a:latin typeface="Calibri" panose="020F0502020204030204" pitchFamily="34" charset="0"/>
              </a:rPr>
              <a:t>Financial services </a:t>
            </a:r>
            <a:r>
              <a:rPr lang="en-US" sz="1200" dirty="0">
                <a:solidFill>
                  <a:srgbClr val="545554"/>
                </a:solidFill>
                <a:latin typeface="Calibri" panose="020F0502020204030204" pitchFamily="34" charset="0"/>
              </a:rPr>
              <a:t>- Financial services includes Capital IQ, trading services, private security valuations, supply chain management and other services.</a:t>
            </a:r>
          </a:p>
          <a:p>
            <a:pPr marL="171450" marR="0" lvl="0" indent="-171450" fontAlgn="auto"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545554"/>
                </a:solidFill>
                <a:latin typeface="Calibri" panose="020F0502020204030204" pitchFamily="34" charset="0"/>
              </a:rPr>
              <a:t>Data -</a:t>
            </a:r>
            <a:r>
              <a:rPr lang="en-US" sz="1200" dirty="0">
                <a:solidFill>
                  <a:srgbClr val="545554"/>
                </a:solidFill>
                <a:latin typeface="Calibri" panose="020F0502020204030204" pitchFamily="34" charset="0"/>
              </a:rPr>
              <a:t> Merger with IHS Markit builds S&amp;P’s vast collection of data and ability analyze data which we expect will open new markets.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BD236"/>
              </a:buClr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4555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457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TEMPLATE PAGE">
  <a:themeElements>
    <a:clrScheme name="Custom 1">
      <a:dk1>
        <a:srgbClr val="588D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LIDE TEMPLATE PAGE">
  <a:themeElements>
    <a:clrScheme name="Custom 1">
      <a:dk1>
        <a:srgbClr val="588D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LIDE TEMPLATE PAGE">
  <a:themeElements>
    <a:clrScheme name="Custom 1">
      <a:dk1>
        <a:srgbClr val="588D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39720</TotalTime>
  <Words>264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Century Gothic</vt:lpstr>
      <vt:lpstr>Palatino Linotype</vt:lpstr>
      <vt:lpstr>COVER PAGE</vt:lpstr>
      <vt:lpstr>SLIDE TEMPLATE PAGE</vt:lpstr>
      <vt:lpstr>1_Custom Design</vt:lpstr>
      <vt:lpstr>Custom Design</vt:lpstr>
      <vt:lpstr>1_SLIDE TEMPLATE PAGE</vt:lpstr>
      <vt:lpstr>2_SLIDE TEMPLATE PAGE</vt:lpstr>
      <vt:lpstr>S&amp;P Global (SPGI) Ratings, Indices and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Grey</dc:creator>
  <cp:lastModifiedBy>John Ingram</cp:lastModifiedBy>
  <cp:revision>372</cp:revision>
  <cp:lastPrinted>2020-09-02T13:10:32Z</cp:lastPrinted>
  <dcterms:created xsi:type="dcterms:W3CDTF">2020-04-24T13:24:46Z</dcterms:created>
  <dcterms:modified xsi:type="dcterms:W3CDTF">2021-01-29T15:15:03Z</dcterms:modified>
</cp:coreProperties>
</file>