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72" r:id="rId2"/>
    <p:sldMasterId id="2147483694" r:id="rId3"/>
    <p:sldMasterId id="2147483699" r:id="rId4"/>
  </p:sldMasterIdLst>
  <p:notesMasterIdLst>
    <p:notesMasterId r:id="rId35"/>
  </p:notesMasterIdLst>
  <p:sldIdLst>
    <p:sldId id="270" r:id="rId5"/>
    <p:sldId id="282" r:id="rId6"/>
    <p:sldId id="319" r:id="rId7"/>
    <p:sldId id="295" r:id="rId8"/>
    <p:sldId id="296" r:id="rId9"/>
    <p:sldId id="309" r:id="rId10"/>
    <p:sldId id="310" r:id="rId11"/>
    <p:sldId id="311" r:id="rId12"/>
    <p:sldId id="312" r:id="rId13"/>
    <p:sldId id="294" r:id="rId14"/>
    <p:sldId id="298" r:id="rId15"/>
    <p:sldId id="300" r:id="rId16"/>
    <p:sldId id="308" r:id="rId17"/>
    <p:sldId id="289" r:id="rId18"/>
    <p:sldId id="290" r:id="rId19"/>
    <p:sldId id="307" r:id="rId20"/>
    <p:sldId id="316" r:id="rId21"/>
    <p:sldId id="314" r:id="rId22"/>
    <p:sldId id="297" r:id="rId23"/>
    <p:sldId id="304" r:id="rId24"/>
    <p:sldId id="313" r:id="rId25"/>
    <p:sldId id="302" r:id="rId26"/>
    <p:sldId id="317" r:id="rId27"/>
    <p:sldId id="306" r:id="rId28"/>
    <p:sldId id="283" r:id="rId29"/>
    <p:sldId id="286" r:id="rId30"/>
    <p:sldId id="285" r:id="rId31"/>
    <p:sldId id="287" r:id="rId32"/>
    <p:sldId id="292" r:id="rId33"/>
    <p:sldId id="321" r:id="rId34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796"/>
    <a:srgbClr val="588D32"/>
    <a:srgbClr val="545554"/>
    <a:srgbClr val="BBD236"/>
    <a:srgbClr val="BBD045"/>
    <a:srgbClr val="BBB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2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6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4E5A70-8BD6-8242-A4ED-35056173A86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9B37C5-DD54-2D45-B3B7-B15B0F160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0" y="5345089"/>
            <a:ext cx="9144000" cy="76732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algn="ctr"/>
            <a:r>
              <a:rPr lang="en-US" sz="1600" baseline="0" dirty="0">
                <a:solidFill>
                  <a:srgbClr val="588D32"/>
                </a:solidFill>
                <a:latin typeface="Century Gothic" charset="0"/>
                <a:ea typeface="Century Gothic" charset="0"/>
                <a:cs typeface="Century Gothic" charset="0"/>
              </a:rPr>
              <a:t>Client Name  </a:t>
            </a:r>
            <a:r>
              <a:rPr lang="en-US" sz="1600" baseline="0" dirty="0">
                <a:solidFill>
                  <a:srgbClr val="BBD236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1600" baseline="0" dirty="0">
                <a:solidFill>
                  <a:srgbClr val="588D32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1600" baseline="0" dirty="0">
                <a:solidFill>
                  <a:srgbClr val="545554"/>
                </a:solidFill>
                <a:latin typeface="Century Gothic" charset="0"/>
                <a:ea typeface="Century Gothic" charset="0"/>
                <a:cs typeface="Century Gothic" charset="0"/>
              </a:rPr>
              <a:t>Wealth Review  </a:t>
            </a:r>
            <a:r>
              <a:rPr lang="en-US" sz="1600" baseline="0" dirty="0">
                <a:solidFill>
                  <a:srgbClr val="BBD236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1600" baseline="0" dirty="0">
                <a:solidFill>
                  <a:srgbClr val="588D32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1600" baseline="0" dirty="0">
                <a:solidFill>
                  <a:srgbClr val="545554"/>
                </a:solidFill>
                <a:latin typeface="Century Gothic" charset="0"/>
                <a:ea typeface="Century Gothic" charset="0"/>
                <a:cs typeface="Century Gothic" charset="0"/>
              </a:rPr>
              <a:t>April 23, 2020</a:t>
            </a:r>
          </a:p>
        </p:txBody>
      </p:sp>
    </p:spTree>
    <p:extLst>
      <p:ext uri="{BB962C8B-B14F-4D97-AF65-F5344CB8AC3E}">
        <p14:creationId xmlns:p14="http://schemas.microsoft.com/office/powerpoint/2010/main" val="58080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132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78421"/>
            <a:ext cx="7886700" cy="446090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wrap="none" numCol="2" spcCol="411480"/>
          <a:lstStyle>
            <a:lvl1pPr marL="0" indent="0" algn="l">
              <a:buNone/>
              <a:defRPr sz="1050" baseline="0">
                <a:solidFill>
                  <a:srgbClr val="545554"/>
                </a:solidFill>
                <a:latin typeface="+mn-lt"/>
              </a:defRPr>
            </a:lvl1pPr>
            <a:lvl2pPr marL="457200" indent="0" algn="l">
              <a:buNone/>
              <a:defRPr sz="1000" baseline="0">
                <a:latin typeface="+mn-lt"/>
              </a:defRPr>
            </a:lvl2pPr>
            <a:lvl3pPr marL="0" indent="0" algn="l">
              <a:buNone/>
              <a:defRPr sz="1000" baseline="0">
                <a:latin typeface="+mn-lt"/>
              </a:defRPr>
            </a:lvl3pPr>
            <a:lvl4pPr marL="1371600" indent="0" algn="l">
              <a:buNone/>
              <a:defRPr sz="1000" baseline="0">
                <a:latin typeface="+mn-lt"/>
              </a:defRPr>
            </a:lvl4pPr>
            <a:lvl5pPr marL="1828800" indent="0" algn="l">
              <a:buNone/>
              <a:defRPr sz="1000" baseline="0">
                <a:latin typeface="+mn-lt"/>
              </a:defRPr>
            </a:lvl5pPr>
          </a:lstStyle>
          <a:p>
            <a:pPr lvl="0"/>
            <a:r>
              <a:rPr lang="en-US" dirty="0" err="1"/>
              <a:t>rhlaerhakerhm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5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-1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06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199"/>
            <a:ext cx="2949575" cy="12815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808018"/>
            <a:ext cx="2949575" cy="406097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charset="0"/>
              <a:buChar char="•"/>
              <a:defRPr sz="1000" baseline="0">
                <a:solidFill>
                  <a:srgbClr val="5455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743497" y="1108364"/>
            <a:ext cx="45719" cy="4752686"/>
          </a:xfrm>
          <a:prstGeom prst="rect">
            <a:avLst/>
          </a:prstGeom>
          <a:solidFill>
            <a:srgbClr val="BB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81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2"/>
          <p:cNvSpPr>
            <a:spLocks noGrp="1"/>
          </p:cNvSpPr>
          <p:nvPr>
            <p:ph type="title"/>
          </p:nvPr>
        </p:nvSpPr>
        <p:spPr>
          <a:xfrm>
            <a:off x="628650" y="637563"/>
            <a:ext cx="7886700" cy="1053125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fld id="{CC8DC326-9B74-AE43-A547-515F634BB90A}" type="slidenum">
              <a:rPr lang="en-US" smtClean="0">
                <a:solidFill>
                  <a:srgbClr val="588D32"/>
                </a:solidFill>
              </a:rPr>
              <a:pPr/>
              <a:t>‹#›</a:t>
            </a:fld>
            <a:endParaRPr lang="en-US" dirty="0">
              <a:solidFill>
                <a:srgbClr val="588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132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28650" y="1878013"/>
            <a:ext cx="788670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>
              <a:buClr>
                <a:srgbClr val="BBD236"/>
              </a:buClr>
              <a:defRPr sz="1400">
                <a:solidFill>
                  <a:srgbClr val="545554"/>
                </a:solidFill>
              </a:defRPr>
            </a:lvl2pPr>
            <a:lvl3pPr>
              <a:buClr>
                <a:srgbClr val="BBD236"/>
              </a:buClr>
              <a:defRPr sz="1400">
                <a:solidFill>
                  <a:srgbClr val="545554"/>
                </a:solidFill>
              </a:defRPr>
            </a:lvl3pPr>
            <a:lvl4pPr>
              <a:buClr>
                <a:srgbClr val="BBD236"/>
              </a:buClr>
              <a:defRPr sz="1400">
                <a:solidFill>
                  <a:srgbClr val="545554"/>
                </a:solidFill>
              </a:defRPr>
            </a:lvl4pPr>
            <a:lvl5pPr>
              <a:buClr>
                <a:srgbClr val="BBD236"/>
              </a:buClr>
              <a:defRPr sz="1400">
                <a:solidFill>
                  <a:srgbClr val="5455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58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2"/>
          <p:cNvSpPr>
            <a:spLocks noGrp="1"/>
          </p:cNvSpPr>
          <p:nvPr>
            <p:ph type="title"/>
          </p:nvPr>
        </p:nvSpPr>
        <p:spPr>
          <a:xfrm>
            <a:off x="628650" y="637563"/>
            <a:ext cx="7886700" cy="1053125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88D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690688"/>
            <a:ext cx="7813675" cy="69328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8650" y="2383971"/>
            <a:ext cx="4237037" cy="2016579"/>
          </a:xfrm>
          <a:prstGeom prst="rect">
            <a:avLst/>
          </a:prstGeom>
        </p:spPr>
        <p:txBody>
          <a:bodyPr/>
          <a:lstStyle>
            <a:lvl1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857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8650" y="1877106"/>
            <a:ext cx="7829550" cy="3748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 marL="914400" indent="0">
              <a:buFontTx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70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8650" y="2081893"/>
            <a:ext cx="3582987" cy="3338513"/>
          </a:xfrm>
          <a:prstGeom prst="rect">
            <a:avLst/>
          </a:prstGeom>
        </p:spPr>
        <p:txBody>
          <a:bodyPr/>
          <a:lstStyle>
            <a:lvl1pPr>
              <a:buClr>
                <a:srgbClr val="BBD236"/>
              </a:buClr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>
              <a:buClr>
                <a:srgbClr val="BBD236"/>
              </a:buClr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>
              <a:buClr>
                <a:srgbClr val="BBD236"/>
              </a:buClr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>
              <a:buClr>
                <a:srgbClr val="BBD236"/>
              </a:buClr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>
              <a:buClr>
                <a:srgbClr val="BBD236"/>
              </a:buClr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945246" y="2081213"/>
            <a:ext cx="3570104" cy="33385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 marL="12001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 marL="16573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 marL="21145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487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8980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95746"/>
            <a:ext cx="2949575" cy="4265303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charset="0"/>
              <a:buChar char="•"/>
              <a:defRPr sz="1600" baseline="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743497" y="1108364"/>
            <a:ext cx="45719" cy="4752686"/>
          </a:xfrm>
          <a:prstGeom prst="rect">
            <a:avLst/>
          </a:prstGeom>
          <a:solidFill>
            <a:srgbClr val="BB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1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808018"/>
            <a:ext cx="3443741" cy="406097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charset="0"/>
              <a:buChar char="•"/>
              <a:defRPr sz="1600" baseline="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06883" y="1808018"/>
            <a:ext cx="45719" cy="4060970"/>
          </a:xfrm>
          <a:prstGeom prst="rect">
            <a:avLst/>
          </a:prstGeom>
          <a:solidFill>
            <a:srgbClr val="BB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8650" y="637563"/>
            <a:ext cx="7886700" cy="105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100" baseline="0">
                <a:solidFill>
                  <a:srgbClr val="588D3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63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43450" y="1796809"/>
            <a:ext cx="3771899" cy="211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49" y="1796810"/>
            <a:ext cx="3771901" cy="2111375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Clr>
                <a:srgbClr val="BBD236"/>
              </a:buClr>
              <a:buFont typeface="Arial" panose="020B0604020202020204" pitchFamily="34" charset="0"/>
              <a:buChar char="•"/>
              <a:defRPr sz="12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800100" indent="-34290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 marL="1257300" indent="-34290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 marL="16573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 marL="21145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8648" y="4011331"/>
            <a:ext cx="3771901" cy="2111375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Clr>
                <a:srgbClr val="BBD236"/>
              </a:buClr>
              <a:buFont typeface="Arial" panose="020B0604020202020204" pitchFamily="34" charset="0"/>
              <a:buChar char="•"/>
              <a:defRPr sz="12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800100" indent="-34290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 marL="1257300" indent="-34290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 marL="16573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 marL="21145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743451" y="3981608"/>
            <a:ext cx="3771899" cy="211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2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54" y="1436941"/>
            <a:ext cx="2419762" cy="953922"/>
          </a:xfrm>
          <a:prstGeom prst="rect">
            <a:avLst/>
          </a:prstGeom>
        </p:spPr>
      </p:pic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0" y="2321719"/>
            <a:ext cx="9144000" cy="2393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			Transition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877541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2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01" y="1274311"/>
            <a:ext cx="6224016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1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31" y="6029816"/>
            <a:ext cx="854142" cy="60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7" y="6131062"/>
            <a:ext cx="3102864" cy="335280"/>
          </a:xfrm>
          <a:prstGeom prst="rect">
            <a:avLst/>
          </a:prstGeom>
        </p:spPr>
      </p:pic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28650" y="637563"/>
            <a:ext cx="7886700" cy="105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latin typeface="+mj-lt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8AE9B-5B35-4B9E-9C65-D56F9BCFCC5F}"/>
              </a:ext>
            </a:extLst>
          </p:cNvPr>
          <p:cNvSpPr txBox="1"/>
          <p:nvPr userDrawn="1"/>
        </p:nvSpPr>
        <p:spPr>
          <a:xfrm>
            <a:off x="3491033" y="6450034"/>
            <a:ext cx="216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77139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3" r:id="rId2"/>
    <p:sldLayoutId id="2147483685" r:id="rId3"/>
    <p:sldLayoutId id="2147483691" r:id="rId4"/>
    <p:sldLayoutId id="2147483690" r:id="rId5"/>
    <p:sldLayoutId id="2147483692" r:id="rId6"/>
    <p:sldLayoutId id="2147483693" r:id="rId7"/>
    <p:sldLayoutId id="2147483680" r:id="rId8"/>
  </p:sldLayoutIdLst>
  <p:hf sldNum="0"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sz="3000" kern="1200" spc="-100" baseline="0">
          <a:solidFill>
            <a:srgbClr val="588D3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31" y="6029816"/>
            <a:ext cx="854142" cy="60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7" y="6131062"/>
            <a:ext cx="3102864" cy="335280"/>
          </a:xfrm>
          <a:prstGeom prst="rect">
            <a:avLst/>
          </a:prstGeom>
        </p:spPr>
      </p:pic>
      <p:sp>
        <p:nvSpPr>
          <p:cNvPr id="9" name="Title Placeholder 12"/>
          <p:cNvSpPr>
            <a:spLocks noGrp="1"/>
          </p:cNvSpPr>
          <p:nvPr>
            <p:ph type="title"/>
          </p:nvPr>
        </p:nvSpPr>
        <p:spPr>
          <a:xfrm>
            <a:off x="628650" y="675118"/>
            <a:ext cx="7886700" cy="10155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1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100" baseline="0">
          <a:solidFill>
            <a:srgbClr val="588D32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31" y="6029816"/>
            <a:ext cx="854142" cy="60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7" y="6131062"/>
            <a:ext cx="3102864" cy="335280"/>
          </a:xfrm>
          <a:prstGeom prst="rect">
            <a:avLst/>
          </a:prstGeom>
        </p:spPr>
      </p:pic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28650" y="637563"/>
            <a:ext cx="7886700" cy="105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latin typeface="+mj-lt"/>
              </a:defRPr>
            </a:lvl1pPr>
          </a:lstStyle>
          <a:p>
            <a:fld id="{CC8DC326-9B74-AE43-A547-515F634BB90A}" type="slidenum">
              <a:rPr lang="en-US" smtClean="0">
                <a:solidFill>
                  <a:srgbClr val="588D32"/>
                </a:solidFill>
              </a:rPr>
              <a:pPr/>
              <a:t>‹#›</a:t>
            </a:fld>
            <a:endParaRPr lang="en-US" dirty="0">
              <a:solidFill>
                <a:srgbClr val="588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5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sz="3000" kern="1200" spc="-100" baseline="0">
          <a:solidFill>
            <a:srgbClr val="588D3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588D32"/>
                </a:solidFill>
                <a:latin typeface="Century Gothic" charset="0"/>
                <a:ea typeface="Century Gothic" charset="0"/>
                <a:cs typeface="Century Gothic" charset="0"/>
              </a:rPr>
              <a:t>S&amp;P Global</a:t>
            </a:r>
            <a:r>
              <a:rPr lang="en-US" sz="3200" dirty="0">
                <a:solidFill>
                  <a:srgbClr val="545554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3200" dirty="0">
                <a:solidFill>
                  <a:srgbClr val="588D32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br>
              <a:rPr lang="en-US" sz="3200" dirty="0">
                <a:solidFill>
                  <a:srgbClr val="588D32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1800" dirty="0">
                <a:solidFill>
                  <a:srgbClr val="545554"/>
                </a:solidFill>
                <a:latin typeface="Century Gothic" charset="0"/>
                <a:ea typeface="Century Gothic" charset="0"/>
                <a:cs typeface="Century Gothic" charset="0"/>
              </a:rPr>
              <a:t>January 20, 2021</a:t>
            </a:r>
          </a:p>
        </p:txBody>
      </p:sp>
    </p:spTree>
    <p:extLst>
      <p:ext uri="{BB962C8B-B14F-4D97-AF65-F5344CB8AC3E}">
        <p14:creationId xmlns:p14="http://schemas.microsoft.com/office/powerpoint/2010/main" val="87238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SPGI Consistent revenue growth</a:t>
            </a:r>
            <a:br>
              <a:rPr lang="en-US" dirty="0"/>
            </a:br>
            <a:r>
              <a:rPr lang="en-US" sz="2400" dirty="0"/>
              <a:t>4-year CAGR of 6%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CA2FF-B27E-42D6-8D58-E2853AA82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38" y="1699610"/>
            <a:ext cx="7388923" cy="420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Rising sales, rising margins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AE114-1A01-49D1-B1BC-393465B2F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867" y="1218364"/>
            <a:ext cx="4508266" cy="2353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A774DB-52B3-4061-9F49-02C9009E1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223" y="3687071"/>
            <a:ext cx="4374910" cy="26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5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Balance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242410"/>
            <a:ext cx="7886700" cy="914400"/>
          </a:xfrm>
        </p:spPr>
        <p:txBody>
          <a:bodyPr/>
          <a:lstStyle/>
          <a:p>
            <a:r>
              <a:rPr lang="en-US" dirty="0"/>
              <a:t>Little net debt</a:t>
            </a:r>
          </a:p>
          <a:p>
            <a:r>
              <a:rPr lang="en-US" dirty="0"/>
              <a:t>Target leverage to EBITDA ratio of 1.75% to 2.25%</a:t>
            </a:r>
          </a:p>
          <a:p>
            <a:r>
              <a:rPr lang="en-US" dirty="0"/>
              <a:t>Moody’s rates S&amp;P long term debt A3 stable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99FA99-01FB-4924-9044-002BB8CAC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52" y="2403370"/>
            <a:ext cx="6095809" cy="3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Capital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242410"/>
            <a:ext cx="7886700" cy="914400"/>
          </a:xfrm>
        </p:spPr>
        <p:txBody>
          <a:bodyPr/>
          <a:lstStyle/>
          <a:p>
            <a:r>
              <a:rPr lang="en-US" dirty="0"/>
              <a:t>Return 75% of FCF to shareholders</a:t>
            </a:r>
          </a:p>
          <a:p>
            <a:r>
              <a:rPr lang="en-US" dirty="0"/>
              <a:t>Target leverage to EBITDA ratio of 1.75% to 2.25%</a:t>
            </a:r>
          </a:p>
          <a:p>
            <a:r>
              <a:rPr lang="en-US" dirty="0"/>
              <a:t>47-year track re3cord of annual dividend growth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70626-3AB1-462F-8B76-9573D1A48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06" y="2261390"/>
            <a:ext cx="6308788" cy="39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9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Capital allocation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71D07D-0329-495F-9026-41559CE77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" y="1331480"/>
            <a:ext cx="8193024" cy="44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94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Outstanding shares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242410"/>
            <a:ext cx="7886700" cy="914400"/>
          </a:xfrm>
        </p:spPr>
        <p:txBody>
          <a:bodyPr/>
          <a:lstStyle/>
          <a:p>
            <a:r>
              <a:rPr lang="en-US" dirty="0"/>
              <a:t>Shares down 30% since 2007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4EAEE-ED6B-41BD-9F1C-D05FE9968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39" y="1709928"/>
            <a:ext cx="7531202" cy="43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9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Growth Drivers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F0728-54C0-43A6-A359-7E4F8BAF4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348752"/>
            <a:ext cx="87058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22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Gartner Group survey</a:t>
            </a:r>
            <a:br>
              <a:rPr lang="en-US" dirty="0"/>
            </a:br>
            <a:r>
              <a:rPr lang="en-US" sz="2400" dirty="0"/>
              <a:t>Data analytics is key spend area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4D4DB-05E1-4B55-B4D8-2F9CA0EF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86065"/>
            <a:ext cx="87630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Excellent ESG scores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B0B31-49D3-49F5-8275-06667D197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40" y="3282696"/>
            <a:ext cx="7862910" cy="2909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F21DD0-4424-42D8-92A6-3089D71F5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75" y="1218364"/>
            <a:ext cx="5424935" cy="7708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E64BD4-63E1-4241-B6B6-34A8CF5A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77" y="2159860"/>
            <a:ext cx="3665012" cy="7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3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IHS Markit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6F705-C1D1-42A7-8A5C-FA2A163D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21569"/>
            <a:ext cx="7782441" cy="372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0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S&amp;P 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242410"/>
            <a:ext cx="7886700" cy="2863246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 </a:t>
            </a:r>
            <a:r>
              <a:rPr lang="en-US" sz="2000" b="1" dirty="0">
                <a:effectLst/>
                <a:latin typeface="Calibri" panose="020F0502020204030204" pitchFamily="34" charset="0"/>
              </a:rPr>
              <a:t>Investment thesis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/>
              <a:t>S&amp;P Global is a highly profitable company that has established businesses with deep moats in attractive industries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S&amp;P Global is focused on shareholders and returns 75% of free cash flow in dividends and share buybacks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Over the past several years, S&amp;P Global has demonstrated an enviable history of revenue growth and margin expansion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With the merger of IHS Markit, S&amp;P Global will combine many unique data sources, enhance data analytics capabilities and hopefully broaden  addressable markets.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4503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IHS Markit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18AC4-1880-4095-8997-027113415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054"/>
            <a:ext cx="9144000" cy="3567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0DDF48-C5AB-4203-B817-E1507CBE8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688" y="4545050"/>
            <a:ext cx="4222623" cy="225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19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IHS Markit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242410"/>
            <a:ext cx="7886700" cy="914400"/>
          </a:xfrm>
        </p:spPr>
        <p:txBody>
          <a:bodyPr/>
          <a:lstStyle/>
          <a:p>
            <a:r>
              <a:rPr lang="en-US" dirty="0"/>
              <a:t>Organic growth averages 6% stalled last year to 0%</a:t>
            </a:r>
          </a:p>
          <a:p>
            <a:r>
              <a:rPr lang="en-US" dirty="0"/>
              <a:t>Recurring organic growth rose 3% last year</a:t>
            </a:r>
          </a:p>
          <a:p>
            <a:r>
              <a:rPr lang="en-US" dirty="0"/>
              <a:t>88% recurring revenue</a:t>
            </a:r>
          </a:p>
          <a:p>
            <a:r>
              <a:rPr lang="en-US" dirty="0"/>
              <a:t>Nonrecurring revenue fell -15% last year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05A26-5E37-433C-AAD2-4541E7AB1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4" y="2646034"/>
            <a:ext cx="7385304" cy="33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06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489293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D4604-27D3-4B10-B7C8-CC215286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90" y="868680"/>
            <a:ext cx="6319462" cy="5029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4852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Business lines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DFB48-5CF9-47C7-B61E-B9E2DC5AB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865632"/>
            <a:ext cx="5781675" cy="5638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9511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IHS History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03DC19-2AE0-4704-B13B-D8CC07FA1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74597"/>
            <a:ext cx="4480560" cy="5173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98289D-238C-444A-96B4-E673F5F19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924" y="1075179"/>
            <a:ext cx="4176241" cy="497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30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Merger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242410"/>
            <a:ext cx="78867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155FC-DF29-4544-96EE-4CC443984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538"/>
            <a:ext cx="9144000" cy="534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5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Combined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7A7E1-F8A3-45E5-8803-6C9178DDB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205"/>
            <a:ext cx="9144000" cy="407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48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High level of recurring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242410"/>
            <a:ext cx="7886700" cy="914400"/>
          </a:xfrm>
        </p:spPr>
        <p:txBody>
          <a:bodyPr/>
          <a:lstStyle/>
          <a:p>
            <a:r>
              <a:rPr lang="en-US" dirty="0"/>
              <a:t>69% recurring for combined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E1333-8566-4431-872F-05C9FF1E8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548"/>
            <a:ext cx="9144000" cy="37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30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Growth drivers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242410"/>
            <a:ext cx="78867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13DC5-13BC-4BC0-99B3-322D340E4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160"/>
            <a:ext cx="9144000" cy="48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65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242410"/>
            <a:ext cx="7886700" cy="914400"/>
          </a:xfrm>
        </p:spPr>
        <p:txBody>
          <a:bodyPr/>
          <a:lstStyle/>
          <a:p>
            <a:r>
              <a:rPr lang="en-US" dirty="0"/>
              <a:t>IHS Markit a collection of small nonconforming business</a:t>
            </a:r>
          </a:p>
          <a:p>
            <a:r>
              <a:rPr lang="en-US" dirty="0"/>
              <a:t>SPGI stocks has had a great run driven by rising margins – as good as it gets?</a:t>
            </a:r>
          </a:p>
          <a:p>
            <a:r>
              <a:rPr lang="en-US" dirty="0"/>
              <a:t>Late cycle for bond issuance / finance sector instability / defaults</a:t>
            </a:r>
          </a:p>
          <a:p>
            <a:r>
              <a:rPr lang="en-US" dirty="0"/>
              <a:t>Equity markets – drop in AUM, change in trend to indexing</a:t>
            </a:r>
          </a:p>
          <a:p>
            <a:r>
              <a:rPr lang="en-US" dirty="0"/>
              <a:t>Macro factors affecting markets</a:t>
            </a:r>
          </a:p>
          <a:p>
            <a:r>
              <a:rPr lang="en-US" dirty="0"/>
              <a:t>Oil prices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0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6666" y="1208046"/>
            <a:ext cx="7886700" cy="914400"/>
          </a:xfrm>
        </p:spPr>
        <p:txBody>
          <a:bodyPr/>
          <a:lstStyle/>
          <a:p>
            <a:r>
              <a:rPr lang="en-US" dirty="0"/>
              <a:t>S&amp;P Global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Business units</a:t>
            </a:r>
          </a:p>
          <a:p>
            <a:pPr lvl="1"/>
            <a:r>
              <a:rPr lang="en-US" dirty="0"/>
              <a:t>Finances </a:t>
            </a:r>
          </a:p>
          <a:p>
            <a:pPr lvl="1"/>
            <a:r>
              <a:rPr lang="en-US" dirty="0"/>
              <a:t>Capital allocation</a:t>
            </a:r>
          </a:p>
          <a:p>
            <a:pPr lvl="1"/>
            <a:r>
              <a:rPr lang="en-US" dirty="0"/>
              <a:t>Growth drivers</a:t>
            </a:r>
          </a:p>
          <a:p>
            <a:pPr lvl="1"/>
            <a:r>
              <a:rPr lang="en-US" dirty="0"/>
              <a:t>ESG</a:t>
            </a:r>
          </a:p>
          <a:p>
            <a:r>
              <a:rPr lang="en-US" dirty="0"/>
              <a:t>IHS Markit</a:t>
            </a:r>
          </a:p>
          <a:p>
            <a:pPr lvl="1"/>
            <a:r>
              <a:rPr lang="en-US" dirty="0"/>
              <a:t>Business lines</a:t>
            </a:r>
          </a:p>
          <a:p>
            <a:r>
              <a:rPr lang="en-US" dirty="0"/>
              <a:t>Merger</a:t>
            </a:r>
          </a:p>
          <a:p>
            <a:r>
              <a:rPr lang="en-US" dirty="0"/>
              <a:t>Risks</a:t>
            </a:r>
          </a:p>
          <a:p>
            <a:r>
              <a:rPr lang="en-US" dirty="0"/>
              <a:t>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57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E5156-3C67-4C3C-ABBE-B312D964B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495425"/>
            <a:ext cx="85629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5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History, abbreviated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242410"/>
            <a:ext cx="7886700" cy="45000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1860 Henry Varnum Poor publishes history on railroads and canals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1888 James H. McGraw purchases American Journal of Railway Appliances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1896 Charles Dow creates the Dow Jones Industrial Average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1909 Warren </a:t>
            </a:r>
            <a:r>
              <a:rPr lang="en-US" dirty="0" err="1"/>
              <a:t>Cummin</a:t>
            </a:r>
            <a:r>
              <a:rPr lang="en-US" dirty="0"/>
              <a:t> Platt begins publishing the monthly National Petroleum News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1916 Poor’s Publishing issues its first credit rating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1941 Standard Statistics and Poor’s Publishing merge to form Standard and Poor’s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1957 S&amp;P 500 index is introduced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1966 McGraw-Hill acquires Standard and Poor’s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1973 Wells Fargo and American National Bank launch first fund tracking S&amp;P 500 index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1976 Vanguard offers S&amp;P 500 index fund for retail investors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1987 Reid Nagle founds SNL Financial – roots of Capital IQ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1993 SPDR to track S&amp;P 500 issued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2012 Joint venture with Dow Jones Indices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2013 McGraw-Hill education is sold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2018 Acquires </a:t>
            </a:r>
            <a:r>
              <a:rPr lang="en-US" dirty="0" err="1"/>
              <a:t>Kensho</a:t>
            </a:r>
            <a:r>
              <a:rPr lang="en-US" dirty="0"/>
              <a:t> (AI) and </a:t>
            </a:r>
            <a:r>
              <a:rPr lang="en-US" dirty="0" err="1"/>
              <a:t>Panjiva</a:t>
            </a:r>
            <a:r>
              <a:rPr lang="en-US" dirty="0"/>
              <a:t> (supply chain intelligence)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2019 Chinese regulators open the door for S&amp;P Ratings (China) Ltd.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0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242410"/>
            <a:ext cx="7886700" cy="9144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212C3-F418-4E5D-9CDC-EE3C91B86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28587"/>
            <a:ext cx="859155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1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45325"/>
          </a:xfrm>
        </p:spPr>
        <p:txBody>
          <a:bodyPr/>
          <a:lstStyle/>
          <a:p>
            <a:r>
              <a:rPr lang="en-US" dirty="0"/>
              <a:t>Ratings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629762"/>
            <a:ext cx="7886700" cy="914400"/>
          </a:xfrm>
        </p:spPr>
        <p:txBody>
          <a:bodyPr/>
          <a:lstStyle/>
          <a:p>
            <a:r>
              <a:rPr lang="en-US" dirty="0"/>
              <a:t>Profitable business.  Duopoly Moody’s and S&amp;P control 93% of US </a:t>
            </a:r>
          </a:p>
          <a:p>
            <a:r>
              <a:rPr lang="en-US" dirty="0"/>
              <a:t>Necessary workflow for issuers and buyers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3-4% pricing gains annually, fee is a modest take</a:t>
            </a:r>
          </a:p>
          <a:p>
            <a:r>
              <a:rPr lang="en-US" dirty="0"/>
              <a:t>Rating revenue per supervisor has increased with margins</a:t>
            </a:r>
          </a:p>
          <a:p>
            <a:r>
              <a:rPr lang="en-US" dirty="0"/>
              <a:t>Rating revenue is 50% transaction based, so some cyclicality</a:t>
            </a:r>
          </a:p>
          <a:p>
            <a:r>
              <a:rPr lang="en-US" dirty="0"/>
              <a:t>Expanding in China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C68D5-6FD8-44DD-94FA-9D7381ADF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75" y="2641880"/>
            <a:ext cx="5873449" cy="34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8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Dow Jones Indices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988752"/>
            <a:ext cx="7886700" cy="914400"/>
          </a:xfrm>
        </p:spPr>
        <p:txBody>
          <a:bodyPr/>
          <a:lstStyle/>
          <a:p>
            <a:r>
              <a:rPr lang="en-US" dirty="0"/>
              <a:t>Build out ESG, Smart beta and factor indices</a:t>
            </a:r>
          </a:p>
          <a:p>
            <a:r>
              <a:rPr lang="en-US" dirty="0"/>
              <a:t>Expand EM and global offerings</a:t>
            </a:r>
          </a:p>
          <a:p>
            <a:r>
              <a:rPr lang="en-US" dirty="0"/>
              <a:t>Own “SPDR” trademark</a:t>
            </a:r>
          </a:p>
          <a:p>
            <a:r>
              <a:rPr lang="en-US" dirty="0"/>
              <a:t>S&amp;P about 1/4 of industry</a:t>
            </a:r>
          </a:p>
          <a:p>
            <a:r>
              <a:rPr lang="en-US" dirty="0"/>
              <a:t>27% owned by CME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9F6E2-54E1-420D-9F3A-3096345D1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02" y="2905767"/>
            <a:ext cx="7504443" cy="3952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A7B490-7AC0-4073-A1CE-9F767D61C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685" y="661715"/>
            <a:ext cx="3652267" cy="202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6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Market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038226"/>
            <a:ext cx="7886700" cy="914400"/>
          </a:xfrm>
        </p:spPr>
        <p:txBody>
          <a:bodyPr/>
          <a:lstStyle/>
          <a:p>
            <a:r>
              <a:rPr lang="en-US" dirty="0"/>
              <a:t>95% subscription revenue and 95% renewal rates</a:t>
            </a:r>
          </a:p>
          <a:p>
            <a:r>
              <a:rPr lang="en-US" dirty="0"/>
              <a:t>Market Intelligence (Capital IQ / SNL), </a:t>
            </a:r>
            <a:r>
              <a:rPr lang="en-US" dirty="0" err="1"/>
              <a:t>Panjiva</a:t>
            </a:r>
            <a:endParaRPr lang="en-US" dirty="0"/>
          </a:p>
          <a:p>
            <a:r>
              <a:rPr lang="en-US" dirty="0"/>
              <a:t>Credit risk solutions</a:t>
            </a:r>
          </a:p>
          <a:p>
            <a:r>
              <a:rPr lang="en-US" dirty="0"/>
              <a:t>Area that stands to gain the most from IHS Markit merger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6BD76-CC53-4B25-AA63-1E1133116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99" y="2496034"/>
            <a:ext cx="6575202" cy="35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6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113297"/>
          </a:xfrm>
        </p:spPr>
        <p:txBody>
          <a:bodyPr/>
          <a:lstStyle/>
          <a:p>
            <a:r>
              <a:rPr lang="en-US" dirty="0"/>
              <a:t>Platts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876417"/>
            <a:ext cx="7886700" cy="914400"/>
          </a:xfrm>
        </p:spPr>
        <p:txBody>
          <a:bodyPr/>
          <a:lstStyle/>
          <a:p>
            <a:r>
              <a:rPr lang="en-US" dirty="0"/>
              <a:t>Coverage across commodity markets</a:t>
            </a:r>
          </a:p>
          <a:p>
            <a:r>
              <a:rPr lang="en-US" dirty="0"/>
              <a:t>Trade flow analytics</a:t>
            </a:r>
          </a:p>
          <a:p>
            <a:r>
              <a:rPr lang="en-US" dirty="0"/>
              <a:t>Pursue unique benchmarks in new regions and markets</a:t>
            </a:r>
          </a:p>
          <a:p>
            <a:r>
              <a:rPr lang="en-US" dirty="0"/>
              <a:t>Derivatives trading drives subscriptions</a:t>
            </a:r>
          </a:p>
          <a:p>
            <a:r>
              <a:rPr lang="en-US" dirty="0"/>
              <a:t>92% subscriptions with 94% renewal rates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43FC6-06E7-4D0D-BAAC-620A7ED8B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33" y="2562167"/>
            <a:ext cx="6476935" cy="3963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A8E20-C01C-475E-887E-CB858EA63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064" y="247047"/>
            <a:ext cx="16287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2800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TEMPLATE PAGE">
  <a:themeElements>
    <a:clrScheme name="Custom 1">
      <a:dk1>
        <a:srgbClr val="588D32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LIDE TEMPLATE PAGE">
  <a:themeElements>
    <a:clrScheme name="Custom 1">
      <a:dk1>
        <a:srgbClr val="588D32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39022</TotalTime>
  <Words>653</Words>
  <Application>Microsoft Office PowerPoint</Application>
  <PresentationFormat>Letter Paper (8.5x11 in)</PresentationFormat>
  <Paragraphs>103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Gothic</vt:lpstr>
      <vt:lpstr>Palatino Linotype</vt:lpstr>
      <vt:lpstr>COVER PAGE</vt:lpstr>
      <vt:lpstr>SLIDE TEMPLATE PAGE</vt:lpstr>
      <vt:lpstr>1_Custom Design</vt:lpstr>
      <vt:lpstr>1_SLIDE TEMPLATE PAGE</vt:lpstr>
      <vt:lpstr>S&amp;P Global     January 20, 2021</vt:lpstr>
      <vt:lpstr>S&amp;P Global</vt:lpstr>
      <vt:lpstr>Contents</vt:lpstr>
      <vt:lpstr>History, abbreviated</vt:lpstr>
      <vt:lpstr>PowerPoint Presentation</vt:lpstr>
      <vt:lpstr>Ratings</vt:lpstr>
      <vt:lpstr>Dow Jones Indices</vt:lpstr>
      <vt:lpstr>Market Intelligence</vt:lpstr>
      <vt:lpstr>Platts</vt:lpstr>
      <vt:lpstr>SPGI Consistent revenue growth 4-year CAGR of 6%</vt:lpstr>
      <vt:lpstr>Rising sales, rising margins </vt:lpstr>
      <vt:lpstr>Balance sheet</vt:lpstr>
      <vt:lpstr>Capital allocation</vt:lpstr>
      <vt:lpstr>Capital allocation</vt:lpstr>
      <vt:lpstr>Outstanding shares</vt:lpstr>
      <vt:lpstr>Growth Drivers</vt:lpstr>
      <vt:lpstr>Gartner Group survey Data analytics is key spend area</vt:lpstr>
      <vt:lpstr>Excellent ESG scores</vt:lpstr>
      <vt:lpstr>IHS Markit</vt:lpstr>
      <vt:lpstr>IHS Markit</vt:lpstr>
      <vt:lpstr>IHS Markit revenue</vt:lpstr>
      <vt:lpstr>Business lines</vt:lpstr>
      <vt:lpstr>Business lines 2</vt:lpstr>
      <vt:lpstr>IHS History</vt:lpstr>
      <vt:lpstr>Merger</vt:lpstr>
      <vt:lpstr>Combined</vt:lpstr>
      <vt:lpstr>High level of recurring revenue</vt:lpstr>
      <vt:lpstr>Growth drivers </vt:lpstr>
      <vt:lpstr>Concerns</vt:lpstr>
      <vt:lpstr>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Ingram</dc:creator>
  <cp:lastModifiedBy>John Ingram</cp:lastModifiedBy>
  <cp:revision>251</cp:revision>
  <cp:lastPrinted>2020-09-02T13:09:31Z</cp:lastPrinted>
  <dcterms:created xsi:type="dcterms:W3CDTF">2020-04-24T13:24:46Z</dcterms:created>
  <dcterms:modified xsi:type="dcterms:W3CDTF">2021-01-29T19:28:45Z</dcterms:modified>
</cp:coreProperties>
</file>