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72" r:id="rId2"/>
    <p:sldMasterId id="2147483694" r:id="rId3"/>
    <p:sldMasterId id="2147483699" r:id="rId4"/>
    <p:sldMasterId id="2147483701" r:id="rId5"/>
    <p:sldMasterId id="2147483703" r:id="rId6"/>
  </p:sldMasterIdLst>
  <p:notesMasterIdLst>
    <p:notesMasterId r:id="rId10"/>
  </p:notesMasterIdLst>
  <p:sldIdLst>
    <p:sldId id="270" r:id="rId7"/>
    <p:sldId id="318" r:id="rId8"/>
    <p:sldId id="319" r:id="rId9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554"/>
    <a:srgbClr val="969796"/>
    <a:srgbClr val="006838"/>
    <a:srgbClr val="262262"/>
    <a:srgbClr val="2B3990"/>
    <a:srgbClr val="27AAE1"/>
    <a:srgbClr val="588D32"/>
    <a:srgbClr val="BBD236"/>
    <a:srgbClr val="BBD045"/>
    <a:srgbClr val="BBB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2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4E5A70-8BD6-8242-A4ED-35056173A86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9B37C5-DD54-2D45-B3B7-B15B0F160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5345089"/>
            <a:ext cx="9144000" cy="76732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algn="ctr"/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Client Name  </a:t>
            </a:r>
            <a:r>
              <a:rPr lang="en-US" sz="1600" baseline="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baseline="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Wealth Review  </a:t>
            </a:r>
            <a:r>
              <a:rPr lang="en-US" sz="1600" baseline="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600" baseline="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600" baseline="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April 23, 2020</a:t>
            </a:r>
          </a:p>
        </p:txBody>
      </p:sp>
    </p:spTree>
    <p:extLst>
      <p:ext uri="{BB962C8B-B14F-4D97-AF65-F5344CB8AC3E}">
        <p14:creationId xmlns:p14="http://schemas.microsoft.com/office/powerpoint/2010/main" val="58080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32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78421"/>
            <a:ext cx="7886700" cy="446090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wrap="none" numCol="2" spcCol="411480"/>
          <a:lstStyle>
            <a:lvl1pPr marL="0" indent="0" algn="l">
              <a:buNone/>
              <a:defRPr sz="1050" baseline="0">
                <a:solidFill>
                  <a:srgbClr val="545554"/>
                </a:solidFill>
                <a:latin typeface="+mn-lt"/>
              </a:defRPr>
            </a:lvl1pPr>
            <a:lvl2pPr marL="457200" indent="0" algn="l">
              <a:buNone/>
              <a:defRPr sz="1000" baseline="0">
                <a:latin typeface="+mn-lt"/>
              </a:defRPr>
            </a:lvl2pPr>
            <a:lvl3pPr marL="0" indent="0" algn="l">
              <a:buNone/>
              <a:defRPr sz="1000" baseline="0">
                <a:latin typeface="+mn-lt"/>
              </a:defRPr>
            </a:lvl3pPr>
            <a:lvl4pPr marL="1371600" indent="0" algn="l">
              <a:buNone/>
              <a:defRPr sz="1000" baseline="0">
                <a:latin typeface="+mn-lt"/>
              </a:defRPr>
            </a:lvl4pPr>
            <a:lvl5pPr marL="1828800" indent="0" algn="l">
              <a:buNone/>
              <a:defRPr sz="1000" baseline="0"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-1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5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199"/>
            <a:ext cx="2949575" cy="12815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808018"/>
            <a:ext cx="2949575" cy="406097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000" baseline="0">
                <a:solidFill>
                  <a:srgbClr val="5455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743497" y="1108364"/>
            <a:ext cx="45719" cy="4752686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4" y="1436941"/>
            <a:ext cx="2419762" cy="953922"/>
          </a:xfrm>
          <a:prstGeom prst="rect">
            <a:avLst/>
          </a:prstGeom>
        </p:spPr>
      </p:pic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0" y="2321719"/>
            <a:ext cx="9144000" cy="239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Transition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9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32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8650" y="1878013"/>
            <a:ext cx="7886700" cy="914400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2pPr>
            <a:lvl3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3pPr>
            <a:lvl4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4pPr>
            <a:lvl5pPr>
              <a:buClr>
                <a:srgbClr val="BBD236"/>
              </a:buClr>
              <a:defRPr sz="1400">
                <a:solidFill>
                  <a:srgbClr val="5455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58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88D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690688"/>
            <a:ext cx="7813675" cy="69328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8650" y="2383971"/>
            <a:ext cx="4237037" cy="2016579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>
              <a:buClr>
                <a:srgbClr val="BBD236"/>
              </a:buClr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5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8650" y="1877106"/>
            <a:ext cx="7829550" cy="3748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70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650" y="2081893"/>
            <a:ext cx="3582987" cy="3338513"/>
          </a:xfrm>
          <a:prstGeom prst="rect">
            <a:avLst/>
          </a:prstGeom>
        </p:spPr>
        <p:txBody>
          <a:bodyPr/>
          <a:lstStyle>
            <a:lvl1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>
              <a:buClr>
                <a:srgbClr val="BBD236"/>
              </a:buClr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945246" y="2081213"/>
            <a:ext cx="3570104" cy="33385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001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4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7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8980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595746"/>
            <a:ext cx="4629150" cy="426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95746"/>
            <a:ext cx="2949575" cy="426530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600" baseline="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743497" y="1595746"/>
            <a:ext cx="45719" cy="4265304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1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808018"/>
            <a:ext cx="3443741" cy="406097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charset="0"/>
              <a:buChar char="•"/>
              <a:defRPr sz="1600" baseline="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06883" y="1808018"/>
            <a:ext cx="45719" cy="4060970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238" y="42420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100" baseline="0">
                <a:solidFill>
                  <a:srgbClr val="588D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63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723"/>
            <a:ext cx="7886700" cy="1053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43450" y="1796809"/>
            <a:ext cx="3771899" cy="211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49" y="1796810"/>
            <a:ext cx="3771901" cy="211137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2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8001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573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48" y="4011331"/>
            <a:ext cx="3771901" cy="211137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200">
                <a:solidFill>
                  <a:srgbClr val="545554"/>
                </a:solidFill>
                <a:latin typeface="Calibri" panose="020F0502020204030204" pitchFamily="34" charset="0"/>
              </a:defRPr>
            </a:lvl1pPr>
            <a:lvl2pPr marL="8001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2pPr>
            <a:lvl3pPr marL="1257300" indent="-34290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3pPr>
            <a:lvl4pPr marL="16573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4pPr>
            <a:lvl5pPr marL="2114550" indent="-285750">
              <a:buClr>
                <a:srgbClr val="BBD236"/>
              </a:buClr>
              <a:buFont typeface="Arial" panose="020B0604020202020204" pitchFamily="34" charset="0"/>
              <a:buChar char="•"/>
              <a:defRPr sz="1600">
                <a:solidFill>
                  <a:srgbClr val="545554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743451" y="3981608"/>
            <a:ext cx="3771899" cy="211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2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54" y="1436941"/>
            <a:ext cx="2419762" cy="953922"/>
          </a:xfrm>
          <a:prstGeom prst="rect">
            <a:avLst/>
          </a:prstGeom>
        </p:spPr>
      </p:pic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0" y="2321719"/>
            <a:ext cx="9144000" cy="239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			Transition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7754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2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1" y="1274311"/>
            <a:ext cx="6224016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+mj-lt"/>
              </a:defRPr>
            </a:lvl1pPr>
          </a:lstStyle>
          <a:p>
            <a:fld id="{CC8DC326-9B74-AE43-A547-515F634BB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3" r:id="rId2"/>
    <p:sldLayoutId id="2147483685" r:id="rId3"/>
    <p:sldLayoutId id="2147483691" r:id="rId4"/>
    <p:sldLayoutId id="2147483690" r:id="rId5"/>
    <p:sldLayoutId id="2147483692" r:id="rId6"/>
    <p:sldLayoutId id="2147483693" r:id="rId7"/>
    <p:sldLayoutId id="2147483680" r:id="rId8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9" name="Title Placeholder 12"/>
          <p:cNvSpPr>
            <a:spLocks noGrp="1"/>
          </p:cNvSpPr>
          <p:nvPr>
            <p:ph type="title"/>
          </p:nvPr>
        </p:nvSpPr>
        <p:spPr>
          <a:xfrm>
            <a:off x="628650" y="675118"/>
            <a:ext cx="7886700" cy="10155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90375" y="6340646"/>
            <a:ext cx="472346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96979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9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14" y="1436941"/>
            <a:ext cx="2419762" cy="953922"/>
          </a:xfrm>
          <a:prstGeom prst="rect">
            <a:avLst/>
          </a:prstGeom>
        </p:spPr>
      </p:pic>
      <p:sp>
        <p:nvSpPr>
          <p:cNvPr id="8" name="Title Placeholder 12"/>
          <p:cNvSpPr>
            <a:spLocks noGrp="1"/>
          </p:cNvSpPr>
          <p:nvPr>
            <p:ph type="title"/>
          </p:nvPr>
        </p:nvSpPr>
        <p:spPr>
          <a:xfrm>
            <a:off x="0" y="2314575"/>
            <a:ext cx="9144000" cy="2400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Transition Title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389804" y="4714613"/>
            <a:ext cx="2365696" cy="45719"/>
          </a:xfrm>
          <a:prstGeom prst="rect">
            <a:avLst/>
          </a:prstGeom>
          <a:solidFill>
            <a:srgbClr val="BB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000" kern="1200" spc="-100" baseline="0" dirty="0">
          <a:solidFill>
            <a:srgbClr val="588D3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+mj-lt"/>
              </a:defRPr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0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1" y="6029816"/>
            <a:ext cx="854142" cy="60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7" y="6131062"/>
            <a:ext cx="3102864" cy="335280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28650" y="637563"/>
            <a:ext cx="7886700" cy="10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75974" y="6158084"/>
            <a:ext cx="729795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latin typeface="+mj-lt"/>
              </a:defRPr>
            </a:lvl1pPr>
          </a:lstStyle>
          <a:p>
            <a:fld id="{CC8DC326-9B74-AE43-A547-515F634BB90A}" type="slidenum">
              <a:rPr lang="en-US" smtClean="0">
                <a:solidFill>
                  <a:srgbClr val="588D32"/>
                </a:solidFill>
              </a:rPr>
              <a:pPr/>
              <a:t>‹#›</a:t>
            </a:fld>
            <a:endParaRPr lang="en-US" dirty="0">
              <a:solidFill>
                <a:srgbClr val="588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3000" kern="1200" spc="-100" baseline="0">
          <a:solidFill>
            <a:srgbClr val="588D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dirty="0" err="1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Sensata</a:t>
            </a:r>
            <a:r>
              <a:rPr lang="en-US" sz="180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Trim  </a:t>
            </a:r>
            <a:r>
              <a:rPr lang="en-US" sz="180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80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1800" dirty="0">
                <a:solidFill>
                  <a:srgbClr val="545554"/>
                </a:solidFill>
                <a:latin typeface="Century Gothic" charset="0"/>
                <a:ea typeface="Century Gothic" charset="0"/>
                <a:cs typeface="Century Gothic" charset="0"/>
              </a:rPr>
              <a:t>Equity Research </a:t>
            </a:r>
            <a:r>
              <a:rPr lang="en-US" sz="1800" dirty="0">
                <a:solidFill>
                  <a:srgbClr val="BBD236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sz="1800" dirty="0">
                <a:solidFill>
                  <a:srgbClr val="588D32"/>
                </a:solidFill>
                <a:latin typeface="Century Gothic" charset="0"/>
                <a:ea typeface="Century Gothic" charset="0"/>
                <a:cs typeface="Century Gothic" charset="0"/>
              </a:rPr>
              <a:t>  March 2021</a:t>
            </a:r>
            <a:endParaRPr lang="en-US" sz="1800" dirty="0">
              <a:solidFill>
                <a:srgbClr val="54555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8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Trimming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Sensata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50 bps</a:t>
            </a:r>
            <a:b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Proceeds to go to IVV</a:t>
            </a:r>
            <a:b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1161" y="1378741"/>
            <a:ext cx="8621677" cy="174914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Sensata’s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long-term investment thesis is not broken, thus we want to remain invested in the name for now. However, we want to be prudent in managing the position size – this stock is not the most liquid we own.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Managing position size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ST’s active exposure is 2.40%, we want to bring it closer to 2% after a big run in the last year - 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best performer in the portfolio YTD (+176%)</a:t>
            </a:r>
            <a:endParaRPr lang="en-US" sz="1400" b="1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Valuation has moved up, and 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upside potential is not as attractive as it was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thus increasing the risk/reward potential (see valuation charts next slide)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085E1441-5438-4D74-8C74-6F09D253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67" y="3241539"/>
            <a:ext cx="5179233" cy="32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DB4D0-B3BD-4A6F-85AE-9116782BAC31}"/>
              </a:ext>
            </a:extLst>
          </p:cNvPr>
          <p:cNvSpPr txBox="1"/>
          <p:nvPr/>
        </p:nvSpPr>
        <p:spPr>
          <a:xfrm>
            <a:off x="531627" y="6381884"/>
            <a:ext cx="226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Internal Use Only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7FC8F1A-2D05-4673-BC2D-8023713FD77A}"/>
              </a:ext>
            </a:extLst>
          </p:cNvPr>
          <p:cNvSpPr txBox="1">
            <a:spLocks/>
          </p:cNvSpPr>
          <p:nvPr/>
        </p:nvSpPr>
        <p:spPr>
          <a:xfrm>
            <a:off x="291472" y="3241539"/>
            <a:ext cx="3504352" cy="262101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200" kern="1200">
                <a:solidFill>
                  <a:srgbClr val="54555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4555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4555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4555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D23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4555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sz="1400" i="1" dirty="0">
                <a:ea typeface="Times New Roman" panose="02020603050405020304" pitchFamily="18" charset="0"/>
              </a:rPr>
              <a:t>Why remain invested? </a:t>
            </a:r>
            <a:r>
              <a:rPr lang="en-US" sz="1400" dirty="0" err="1">
                <a:ea typeface="Times New Roman" panose="02020603050405020304" pitchFamily="18" charset="0"/>
              </a:rPr>
              <a:t>Sensata’s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a typeface="Times New Roman" panose="02020603050405020304" pitchFamily="18" charset="0"/>
              </a:rPr>
              <a:t>investments towards greater electric vehicle exposure is working (light grey column below)</a:t>
            </a:r>
            <a:endParaRPr lang="en-US" b="1" dirty="0">
              <a:ea typeface="Times New Roman" panose="02020603050405020304" pitchFamily="18" charset="0"/>
            </a:endParaRPr>
          </a:p>
          <a:p>
            <a:pPr marL="628650" lvl="1">
              <a:spcBef>
                <a:spcPts val="0"/>
              </a:spcBef>
            </a:pPr>
            <a:endParaRPr lang="en-US" sz="1400" dirty="0">
              <a:ea typeface="Times New Roman" panose="02020603050405020304" pitchFamily="18" charset="0"/>
            </a:endParaRPr>
          </a:p>
          <a:p>
            <a:pPr marL="628650" lvl="1">
              <a:spcBef>
                <a:spcPts val="0"/>
              </a:spcBef>
            </a:pPr>
            <a:r>
              <a:rPr lang="en-US" sz="1400" dirty="0">
                <a:ea typeface="Times New Roman" panose="02020603050405020304" pitchFamily="18" charset="0"/>
              </a:rPr>
              <a:t>Its content per vehicle (CPV) is now above its internal combustion engines CPV (blue column below is traditional engine, green is electric vehicle) - this explains its big stock rebound since last year as the bear case doesn’t have as much to hold on to.</a:t>
            </a:r>
            <a:endParaRPr lang="en-US" sz="1400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F2FF05-FC32-469E-8BFA-99843D9A97A7}"/>
              </a:ext>
            </a:extLst>
          </p:cNvPr>
          <p:cNvCxnSpPr>
            <a:cxnSpLocks/>
          </p:cNvCxnSpPr>
          <p:nvPr/>
        </p:nvCxnSpPr>
        <p:spPr>
          <a:xfrm>
            <a:off x="3668233" y="4763386"/>
            <a:ext cx="57415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2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963D-0D69-4B62-B02D-2B7450FF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95" y="14251"/>
            <a:ext cx="7886700" cy="1325563"/>
          </a:xfrm>
        </p:spPr>
        <p:txBody>
          <a:bodyPr/>
          <a:lstStyle/>
          <a:p>
            <a:r>
              <a:rPr lang="en-US" dirty="0"/>
              <a:t>Valuation charts: P/E and FCF yield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797A38-C215-4D9B-9C32-B73AD674A5EA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4" y="1690688"/>
            <a:ext cx="4279911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01378638-BA92-40E0-9BD9-D709D57C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41" y="1690688"/>
            <a:ext cx="4279911" cy="372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8A0DF-310E-43BD-9F99-1090170439D3}"/>
              </a:ext>
            </a:extLst>
          </p:cNvPr>
          <p:cNvSpPr txBox="1"/>
          <p:nvPr/>
        </p:nvSpPr>
        <p:spPr>
          <a:xfrm>
            <a:off x="7543903" y="5848179"/>
            <a:ext cx="1319436" cy="2069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buSzPct val="80000"/>
            </a:pPr>
            <a:r>
              <a:rPr lang="en-US" sz="1000" dirty="0">
                <a:solidFill>
                  <a:srgbClr val="6A6A6A"/>
                </a:solidFill>
                <a:latin typeface="Calibri" panose="020F0502020204030204" pitchFamily="34" charset="0"/>
                <a:cs typeface="Calibri Light"/>
              </a:rPr>
              <a:t>Source: Bloomberg</a:t>
            </a:r>
            <a:endParaRPr lang="en-US" sz="1000" dirty="0">
              <a:solidFill>
                <a:srgbClr val="6A6A6A">
                  <a:lumMod val="50000"/>
                </a:srgbClr>
              </a:solidFill>
              <a:latin typeface="Calibri" panose="020F0502020204030204" pitchFamily="34" charset="0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EC15C-EAE8-40CB-B698-8E0CE9DFEC45}"/>
              </a:ext>
            </a:extLst>
          </p:cNvPr>
          <p:cNvSpPr txBox="1"/>
          <p:nvPr/>
        </p:nvSpPr>
        <p:spPr>
          <a:xfrm>
            <a:off x="531627" y="6381884"/>
            <a:ext cx="226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867040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SLIDE TEMPLATE PAGE">
  <a:themeElements>
    <a:clrScheme name="Custom 1">
      <a:dk1>
        <a:srgbClr val="588D3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37205</TotalTime>
  <Words>217</Words>
  <Application>Microsoft Office PowerPoint</Application>
  <PresentationFormat>Letter Paper (8.5x11 in)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Century Gothic</vt:lpstr>
      <vt:lpstr>Palatino Linotype</vt:lpstr>
      <vt:lpstr>COVER PAGE</vt:lpstr>
      <vt:lpstr>SLIDE TEMPLATE PAGE</vt:lpstr>
      <vt:lpstr>1_Custom Design</vt:lpstr>
      <vt:lpstr>Custom Design</vt:lpstr>
      <vt:lpstr>1_SLIDE TEMPLATE PAGE</vt:lpstr>
      <vt:lpstr>2_SLIDE TEMPLATE PAGE</vt:lpstr>
      <vt:lpstr>Sensata Trim  l  Equity Research l  March 2021</vt:lpstr>
      <vt:lpstr>Trimming Sensata 50 bps Proceeds to go to IVV </vt:lpstr>
      <vt:lpstr>Valuation charts: P/E and FCF yield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Grey</dc:creator>
  <cp:lastModifiedBy>Julie Praline</cp:lastModifiedBy>
  <cp:revision>247</cp:revision>
  <cp:lastPrinted>2020-09-02T13:10:32Z</cp:lastPrinted>
  <dcterms:created xsi:type="dcterms:W3CDTF">2020-04-24T13:24:46Z</dcterms:created>
  <dcterms:modified xsi:type="dcterms:W3CDTF">2021-03-18T13:53:34Z</dcterms:modified>
</cp:coreProperties>
</file>