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8" r:id="rId3"/>
  </p:sldMasterIdLst>
  <p:notesMasterIdLst>
    <p:notesMasterId r:id="rId29"/>
  </p:notesMasterIdLst>
  <p:handoutMasterIdLst>
    <p:handoutMasterId r:id="rId30"/>
  </p:handoutMasterIdLst>
  <p:sldIdLst>
    <p:sldId id="323" r:id="rId4"/>
    <p:sldId id="342" r:id="rId5"/>
    <p:sldId id="328" r:id="rId6"/>
    <p:sldId id="331" r:id="rId7"/>
    <p:sldId id="332" r:id="rId8"/>
    <p:sldId id="343" r:id="rId9"/>
    <p:sldId id="333" r:id="rId10"/>
    <p:sldId id="334" r:id="rId11"/>
    <p:sldId id="336" r:id="rId12"/>
    <p:sldId id="335" r:id="rId13"/>
    <p:sldId id="337" r:id="rId14"/>
    <p:sldId id="338" r:id="rId15"/>
    <p:sldId id="329" r:id="rId16"/>
    <p:sldId id="340" r:id="rId17"/>
    <p:sldId id="339" r:id="rId18"/>
    <p:sldId id="344" r:id="rId19"/>
    <p:sldId id="345" r:id="rId20"/>
    <p:sldId id="346" r:id="rId21"/>
    <p:sldId id="347" r:id="rId22"/>
    <p:sldId id="348" r:id="rId23"/>
    <p:sldId id="349" r:id="rId24"/>
    <p:sldId id="350" r:id="rId25"/>
    <p:sldId id="351" r:id="rId26"/>
    <p:sldId id="352" r:id="rId27"/>
    <p:sldId id="353" r:id="rId28"/>
  </p:sldIdLst>
  <p:sldSz cx="9144000" cy="6858000" type="screen4x3"/>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5F6062"/>
    <a:srgbClr val="6A6A6A"/>
    <a:srgbClr val="5D9732"/>
    <a:srgbClr val="487D2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6186" autoAdjust="0"/>
  </p:normalViewPr>
  <p:slideViewPr>
    <p:cSldViewPr snapToGrid="0">
      <p:cViewPr varScale="1">
        <p:scale>
          <a:sx n="113" d="100"/>
          <a:sy n="113" d="100"/>
        </p:scale>
        <p:origin x="1224" y="96"/>
      </p:cViewPr>
      <p:guideLst>
        <p:guide orient="horz" pos="6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22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13" tIns="45707" rIns="91413" bIns="45707"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6725"/>
          </a:xfrm>
          <a:prstGeom prst="rect">
            <a:avLst/>
          </a:prstGeom>
        </p:spPr>
        <p:txBody>
          <a:bodyPr vert="horz" lIns="91413" tIns="45707" rIns="91413" bIns="45707" rtlCol="0"/>
          <a:lstStyle>
            <a:lvl1pPr algn="r">
              <a:defRPr sz="1200"/>
            </a:lvl1pPr>
          </a:lstStyle>
          <a:p>
            <a:fld id="{D3942B00-0091-4282-8EF2-C2A3B3A7D1F1}" type="datetimeFigureOut">
              <a:rPr lang="en-US" smtClean="0"/>
              <a:t>4/10/2019</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1413" tIns="45707" rIns="91413" bIns="45707"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13" tIns="45707" rIns="91413" bIns="45707" rtlCol="0" anchor="b"/>
          <a:lstStyle>
            <a:lvl1pPr algn="r">
              <a:defRPr sz="1200"/>
            </a:lvl1pPr>
          </a:lstStyle>
          <a:p>
            <a:fld id="{3290999A-3CD9-4087-A6AB-F4915EF567F9}" type="slidenum">
              <a:rPr lang="en-US" smtClean="0"/>
              <a:t>‹#›</a:t>
            </a:fld>
            <a:endParaRPr lang="en-US"/>
          </a:p>
        </p:txBody>
      </p:sp>
    </p:spTree>
    <p:extLst>
      <p:ext uri="{BB962C8B-B14F-4D97-AF65-F5344CB8AC3E}">
        <p14:creationId xmlns:p14="http://schemas.microsoft.com/office/powerpoint/2010/main" val="1238137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13" tIns="45707" rIns="91413" bIns="45707" rtlCol="0"/>
          <a:lstStyle>
            <a:lvl1pPr algn="l">
              <a:defRPr sz="1200"/>
            </a:lvl1pPr>
          </a:lstStyle>
          <a:p>
            <a:endParaRPr lang="en-US"/>
          </a:p>
        </p:txBody>
      </p:sp>
      <p:sp>
        <p:nvSpPr>
          <p:cNvPr id="3" name="Date Placeholder 2"/>
          <p:cNvSpPr>
            <a:spLocks noGrp="1"/>
          </p:cNvSpPr>
          <p:nvPr>
            <p:ph type="dt" idx="1"/>
          </p:nvPr>
        </p:nvSpPr>
        <p:spPr>
          <a:xfrm>
            <a:off x="3970340" y="1"/>
            <a:ext cx="3038475" cy="466725"/>
          </a:xfrm>
          <a:prstGeom prst="rect">
            <a:avLst/>
          </a:prstGeom>
        </p:spPr>
        <p:txBody>
          <a:bodyPr vert="horz" lIns="91413" tIns="45707" rIns="91413" bIns="45707" rtlCol="0"/>
          <a:lstStyle>
            <a:lvl1pPr algn="r">
              <a:defRPr sz="1200"/>
            </a:lvl1pPr>
          </a:lstStyle>
          <a:p>
            <a:fld id="{11D1F14B-0ED0-4426-8B6E-A5019F5DA26F}" type="datetimeFigureOut">
              <a:rPr lang="en-US" smtClean="0"/>
              <a:t>4/10/2019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13" tIns="45707" rIns="91413" bIns="45707" rtlCol="0" anchor="ctr"/>
          <a:lstStyle/>
          <a:p>
            <a:endParaRPr lang="en-US"/>
          </a:p>
        </p:txBody>
      </p:sp>
      <p:sp>
        <p:nvSpPr>
          <p:cNvPr id="5" name="Notes Placeholder 4"/>
          <p:cNvSpPr>
            <a:spLocks noGrp="1"/>
          </p:cNvSpPr>
          <p:nvPr>
            <p:ph type="body" sz="quarter" idx="3"/>
          </p:nvPr>
        </p:nvSpPr>
        <p:spPr>
          <a:xfrm>
            <a:off x="701676" y="4473576"/>
            <a:ext cx="5607050" cy="3660775"/>
          </a:xfrm>
          <a:prstGeom prst="rect">
            <a:avLst/>
          </a:prstGeom>
        </p:spPr>
        <p:txBody>
          <a:bodyPr vert="horz" lIns="91413" tIns="45707" rIns="91413" bIns="457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7" rIns="91413" bIns="45707"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7" rIns="91413" bIns="45707" rtlCol="0" anchor="b"/>
          <a:lstStyle>
            <a:lvl1pPr algn="r">
              <a:defRPr sz="1200"/>
            </a:lvl1pPr>
          </a:lstStyle>
          <a:p>
            <a:fld id="{5352454F-B8C5-455B-A4DD-2644173274A8}" type="slidenum">
              <a:rPr lang="en-US" smtClean="0"/>
              <a:t>‹#›</a:t>
            </a:fld>
            <a:endParaRPr lang="en-US"/>
          </a:p>
        </p:txBody>
      </p:sp>
    </p:spTree>
    <p:extLst>
      <p:ext uri="{BB962C8B-B14F-4D97-AF65-F5344CB8AC3E}">
        <p14:creationId xmlns:p14="http://schemas.microsoft.com/office/powerpoint/2010/main" val="2821369385"/>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352454F-B8C5-455B-A4DD-2644173274A8}" type="slidenum">
              <a:rPr lang="en-US" smtClean="0"/>
              <a:t>1</a:t>
            </a:fld>
            <a:endParaRPr lang="en-US"/>
          </a:p>
        </p:txBody>
      </p:sp>
    </p:spTree>
    <p:extLst>
      <p:ext uri="{BB962C8B-B14F-4D97-AF65-F5344CB8AC3E}">
        <p14:creationId xmlns:p14="http://schemas.microsoft.com/office/powerpoint/2010/main" val="1815592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latin typeface="Georgia"/>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pic>
        <p:nvPicPr>
          <p:cNvPr id="6" name="Picture 5"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315" y="1041401"/>
            <a:ext cx="3548271" cy="1333500"/>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96765" y="5056590"/>
            <a:ext cx="8111778" cy="597718"/>
          </a:xfrm>
        </p:spPr>
        <p:txBody>
          <a:bodyPr>
            <a:normAutofit/>
          </a:bodyPr>
          <a:lstStyle>
            <a:lvl1pPr algn="r">
              <a:defRPr sz="2800">
                <a:solidFill>
                  <a:srgbClr val="5D9732"/>
                </a:solidFill>
              </a:defRPr>
            </a:lvl1pPr>
          </a:lstStyle>
          <a:p>
            <a:r>
              <a:rPr lang="en-US" dirty="0" smtClean="0"/>
              <a:t>Click to edit Master title style</a:t>
            </a:r>
            <a:endParaRPr lang="en-US" dirty="0"/>
          </a:p>
        </p:txBody>
      </p:sp>
      <p:sp>
        <p:nvSpPr>
          <p:cNvPr id="8" name="TextBox 7"/>
          <p:cNvSpPr txBox="1"/>
          <p:nvPr userDrawn="1"/>
        </p:nvSpPr>
        <p:spPr>
          <a:xfrm>
            <a:off x="3921369" y="6427177"/>
            <a:ext cx="2162908" cy="294299"/>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3">
                    <a:lumMod val="40000"/>
                    <a:lumOff val="60000"/>
                  </a:schemeClr>
                </a:solidFill>
                <a:latin typeface="Georgia" panose="02040502050405020303" pitchFamily="18" charset="0"/>
                <a:cs typeface="Calibri Light"/>
              </a:rPr>
              <a:t>Internal</a:t>
            </a:r>
            <a:r>
              <a:rPr lang="en-US" sz="1600" baseline="0" dirty="0" smtClean="0">
                <a:solidFill>
                  <a:schemeClr val="accent3">
                    <a:lumMod val="40000"/>
                    <a:lumOff val="60000"/>
                  </a:schemeClr>
                </a:solidFill>
                <a:latin typeface="Georgia" panose="02040502050405020303" pitchFamily="18" charset="0"/>
                <a:cs typeface="Calibri Light"/>
              </a:rPr>
              <a:t> use only</a:t>
            </a:r>
            <a:endParaRPr lang="en-US" sz="1600" dirty="0" smtClean="0">
              <a:solidFill>
                <a:schemeClr val="accent3">
                  <a:lumMod val="40000"/>
                  <a:lumOff val="60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2633111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5"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Tree>
    <p:extLst>
      <p:ext uri="{BB962C8B-B14F-4D97-AF65-F5344CB8AC3E}">
        <p14:creationId xmlns:p14="http://schemas.microsoft.com/office/powerpoint/2010/main" val="16928941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Tree>
    <p:extLst>
      <p:ext uri="{BB962C8B-B14F-4D97-AF65-F5344CB8AC3E}">
        <p14:creationId xmlns:p14="http://schemas.microsoft.com/office/powerpoint/2010/main" val="133255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Tree>
    <p:extLst>
      <p:ext uri="{BB962C8B-B14F-4D97-AF65-F5344CB8AC3E}">
        <p14:creationId xmlns:p14="http://schemas.microsoft.com/office/powerpoint/2010/main" val="3362339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lnSpc>
                <a:spcPct val="80000"/>
              </a:lnSpc>
              <a:buSzPct val="80000"/>
              <a:defRPr sz="1800">
                <a:solidFill>
                  <a:srgbClr val="000000"/>
                </a:solidFill>
              </a:defRPr>
            </a:pPr>
            <a:endParaRPr lang="en-US" sz="1600" dirty="0">
              <a:solidFill>
                <a:srgbClr val="FFFFFF">
                  <a:lumMod val="50000"/>
                </a:srgbClr>
              </a:solidFill>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Tree>
    <p:extLst>
      <p:ext uri="{BB962C8B-B14F-4D97-AF65-F5344CB8AC3E}">
        <p14:creationId xmlns:p14="http://schemas.microsoft.com/office/powerpoint/2010/main" val="25484644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ook">
    <p:bg>
      <p:bgPr>
        <a:solidFill>
          <a:schemeClr val="bg1"/>
        </a:solidFill>
        <a:effectLst/>
      </p:bgPr>
    </p:bg>
    <p:spTree>
      <p:nvGrpSpPr>
        <p:cNvPr id="1" name=""/>
        <p:cNvGrpSpPr/>
        <p:nvPr/>
      </p:nvGrpSpPr>
      <p:grpSpPr>
        <a:xfrm>
          <a:off x="0" y="0"/>
          <a:ext cx="0" cy="0"/>
          <a:chOff x="0" y="0"/>
          <a:chExt cx="0" cy="0"/>
        </a:xfrm>
      </p:grpSpPr>
      <p:pic>
        <p:nvPicPr>
          <p:cNvPr id="2" name="Picture 1" descr="CA Logo.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570" y="58502"/>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sp>
        <p:nvSpPr>
          <p:cNvPr id="3" name="Title 2"/>
          <p:cNvSpPr>
            <a:spLocks noGrp="1"/>
          </p:cNvSpPr>
          <p:nvPr>
            <p:ph type="title"/>
          </p:nvPr>
        </p:nvSpPr>
        <p:spPr>
          <a:xfrm>
            <a:off x="381000" y="365125"/>
            <a:ext cx="8134350" cy="704497"/>
          </a:xfrm>
        </p:spPr>
        <p:txBody>
          <a:bodyPr/>
          <a:lstStyle>
            <a:lvl1pPr>
              <a:defRPr sz="2600">
                <a:solidFill>
                  <a:srgbClr val="5D9732"/>
                </a:solidFill>
              </a:defRPr>
            </a:lvl1pPr>
          </a:lstStyle>
          <a:p>
            <a:r>
              <a:rPr lang="en-US" dirty="0" smtClean="0"/>
              <a:t>Click to edit Master title style</a:t>
            </a:r>
            <a:endParaRPr lang="en-US" dirty="0"/>
          </a:p>
        </p:txBody>
      </p:sp>
      <p:sp>
        <p:nvSpPr>
          <p:cNvPr id="5" name="Text Placeholder 4"/>
          <p:cNvSpPr>
            <a:spLocks noGrp="1"/>
          </p:cNvSpPr>
          <p:nvPr>
            <p:ph type="body" sz="quarter" idx="13"/>
          </p:nvPr>
        </p:nvSpPr>
        <p:spPr>
          <a:xfrm>
            <a:off x="381001" y="1231673"/>
            <a:ext cx="8305800" cy="5002322"/>
          </a:xfrm>
        </p:spPr>
        <p:txBody>
          <a:bodyPr>
            <a:noAutofit/>
          </a:bodyPr>
          <a:lstStyle>
            <a:lvl1pPr>
              <a:defRPr>
                <a:solidFill>
                  <a:srgbClr val="5F6062"/>
                </a:solidFill>
              </a:defRPr>
            </a:lvl1pPr>
            <a:lvl2pPr marL="342900" indent="-228600">
              <a:spcBef>
                <a:spcPts val="600"/>
              </a:spcBef>
              <a:spcAft>
                <a:spcPts val="200"/>
              </a:spcAft>
              <a:defRPr>
                <a:solidFill>
                  <a:srgbClr val="5F6062"/>
                </a:solidFill>
              </a:defRPr>
            </a:lvl2pPr>
            <a:lvl3pPr marL="571500" indent="-171450">
              <a:spcBef>
                <a:spcPts val="600"/>
              </a:spcBef>
              <a:spcAft>
                <a:spcPts val="200"/>
              </a:spcAft>
              <a:defRPr>
                <a:solidFill>
                  <a:srgbClr val="5F6062"/>
                </a:solidFill>
              </a:defRPr>
            </a:lvl3pPr>
            <a:lvl4pPr marL="800100" indent="-171450">
              <a:spcBef>
                <a:spcPts val="600"/>
              </a:spcBef>
              <a:spcAft>
                <a:spcPts val="200"/>
              </a:spcAft>
              <a:defRPr sz="1200">
                <a:solidFill>
                  <a:srgbClr val="5F6062"/>
                </a:solidFill>
              </a:defRPr>
            </a:lvl4pPr>
            <a:lvl5pPr>
              <a:spcBef>
                <a:spcPts val="600"/>
              </a:spcBef>
              <a:spcAft>
                <a:spcPts val="200"/>
              </a:spcAft>
              <a:defRPr sz="1200">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flipH="1">
            <a:off x="381000" y="1069622"/>
            <a:ext cx="8210550"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4" name="TextBox 3"/>
          <p:cNvSpPr txBox="1"/>
          <p:nvPr userDrawn="1"/>
        </p:nvSpPr>
        <p:spPr>
          <a:xfrm>
            <a:off x="3192811" y="58502"/>
            <a:ext cx="2162908" cy="294299"/>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3">
                    <a:lumMod val="40000"/>
                    <a:lumOff val="60000"/>
                  </a:schemeClr>
                </a:solidFill>
                <a:latin typeface="Georgia" panose="02040502050405020303" pitchFamily="18" charset="0"/>
                <a:cs typeface="Calibri Light"/>
              </a:rPr>
              <a:t>Internal</a:t>
            </a:r>
            <a:r>
              <a:rPr lang="en-US" sz="1600" baseline="0" dirty="0" smtClean="0">
                <a:solidFill>
                  <a:schemeClr val="accent3">
                    <a:lumMod val="40000"/>
                    <a:lumOff val="60000"/>
                  </a:schemeClr>
                </a:solidFill>
                <a:latin typeface="Georgia" panose="02040502050405020303" pitchFamily="18" charset="0"/>
                <a:cs typeface="Calibri Light"/>
              </a:rPr>
              <a:t> use only</a:t>
            </a:r>
            <a:endParaRPr lang="en-US" sz="1600" dirty="0" smtClean="0">
              <a:solidFill>
                <a:schemeClr val="accent3">
                  <a:lumMod val="40000"/>
                  <a:lumOff val="60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42467649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72" userDrawn="1">
          <p15:clr>
            <a:srgbClr val="FBAE40"/>
          </p15:clr>
        </p15:guide>
        <p15:guide id="2" pos="2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D9732"/>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5F6062"/>
                </a:solidFill>
              </a:defRPr>
            </a:lvl1pPr>
          </a:lstStyle>
          <a:p>
            <a:endParaRPr lang="en-US" dirty="0"/>
          </a:p>
        </p:txBody>
      </p:sp>
      <p:sp>
        <p:nvSpPr>
          <p:cNvPr id="4" name="Footer Placeholder 3"/>
          <p:cNvSpPr>
            <a:spLocks noGrp="1"/>
          </p:cNvSpPr>
          <p:nvPr>
            <p:ph type="ftr" sz="quarter" idx="11"/>
          </p:nvPr>
        </p:nvSpPr>
        <p:spPr>
          <a:xfrm>
            <a:off x="3195638" y="6350616"/>
            <a:ext cx="2895600" cy="365125"/>
          </a:xfrm>
        </p:spPr>
        <p:txBody>
          <a:bodyPr/>
          <a:lstStyle>
            <a:lvl1pPr>
              <a:defRPr>
                <a:solidFill>
                  <a:srgbClr val="5F606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5F6062"/>
                </a:solidFill>
              </a:defRPr>
            </a:lvl1pPr>
          </a:lstStyle>
          <a:p>
            <a:fld id="{BA4111AF-6F6F-0643-B4DB-D5DDF114BF9E}" type="slidenum">
              <a:rPr lang="en-US" smtClean="0"/>
              <a:pPr/>
              <a:t>‹#›</a:t>
            </a:fld>
            <a:endParaRPr lang="en-US" dirty="0"/>
          </a:p>
        </p:txBody>
      </p:sp>
      <p:cxnSp>
        <p:nvCxnSpPr>
          <p:cNvPr id="6" name="Straight Connector 5"/>
          <p:cNvCxnSpPr/>
          <p:nvPr userDrawn="1"/>
        </p:nvCxnSpPr>
        <p:spPr>
          <a:xfrm flipH="1">
            <a:off x="381000" y="1069622"/>
            <a:ext cx="8210550"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8" name="Content Placeholder 7"/>
          <p:cNvSpPr>
            <a:spLocks noGrp="1"/>
          </p:cNvSpPr>
          <p:nvPr>
            <p:ph sz="quarter" idx="13"/>
          </p:nvPr>
        </p:nvSpPr>
        <p:spPr>
          <a:xfrm>
            <a:off x="364331" y="1281288"/>
            <a:ext cx="3762375" cy="2543175"/>
          </a:xfrm>
        </p:spPr>
        <p:txBody>
          <a:bodyPr>
            <a:noAutofit/>
          </a:bodyPr>
          <a:lstStyle>
            <a:lvl1pPr>
              <a:defRPr>
                <a:solidFill>
                  <a:srgbClr val="5F6062"/>
                </a:solidFill>
              </a:defRPr>
            </a:lvl1pPr>
            <a:lvl2pPr>
              <a:defRPr>
                <a:solidFill>
                  <a:srgbClr val="5F6062"/>
                </a:solidFill>
              </a:defRPr>
            </a:lvl2pPr>
            <a:lvl3pPr>
              <a:defRPr>
                <a:solidFill>
                  <a:srgbClr val="5F6062"/>
                </a:solidFill>
              </a:defRPr>
            </a:lvl3pPr>
            <a:lvl4pPr>
              <a:defRPr sz="1200">
                <a:solidFill>
                  <a:srgbClr val="5F6062"/>
                </a:solidFill>
              </a:defRPr>
            </a:lvl4pPr>
            <a:lvl5pPr>
              <a:defRPr sz="1200">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5057775" y="3710076"/>
            <a:ext cx="3876675" cy="2646362"/>
          </a:xfrm>
        </p:spPr>
        <p:txBody>
          <a:bodyPr>
            <a:noAutofit/>
          </a:bodyPr>
          <a:lstStyle>
            <a:lvl1pPr>
              <a:defRPr>
                <a:solidFill>
                  <a:srgbClr val="5F6062"/>
                </a:solidFill>
              </a:defRPr>
            </a:lvl1pPr>
            <a:lvl2pPr>
              <a:defRPr>
                <a:solidFill>
                  <a:srgbClr val="5F6062"/>
                </a:solidFill>
              </a:defRPr>
            </a:lvl2pPr>
            <a:lvl3pPr>
              <a:defRPr>
                <a:solidFill>
                  <a:srgbClr val="5F6062"/>
                </a:solidFill>
              </a:defRPr>
            </a:lvl3pPr>
            <a:lvl4pPr>
              <a:defRPr sz="1200">
                <a:solidFill>
                  <a:srgbClr val="5F6062"/>
                </a:solidFill>
              </a:defRPr>
            </a:lvl4pPr>
            <a:lvl5pPr>
              <a:defRPr sz="1200">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3557952" y="32690"/>
            <a:ext cx="2162908" cy="294299"/>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3">
                    <a:lumMod val="40000"/>
                    <a:lumOff val="60000"/>
                  </a:schemeClr>
                </a:solidFill>
                <a:latin typeface="Georgia" panose="02040502050405020303" pitchFamily="18" charset="0"/>
                <a:cs typeface="Calibri Light"/>
              </a:rPr>
              <a:t>Internal</a:t>
            </a:r>
            <a:r>
              <a:rPr lang="en-US" sz="1600" baseline="0" dirty="0" smtClean="0">
                <a:solidFill>
                  <a:schemeClr val="accent3">
                    <a:lumMod val="40000"/>
                    <a:lumOff val="60000"/>
                  </a:schemeClr>
                </a:solidFill>
                <a:latin typeface="Georgia" panose="02040502050405020303" pitchFamily="18" charset="0"/>
                <a:cs typeface="Calibri Light"/>
              </a:rPr>
              <a:t> use only</a:t>
            </a:r>
            <a:endParaRPr lang="en-US" sz="1600" dirty="0" smtClean="0">
              <a:solidFill>
                <a:schemeClr val="accent3">
                  <a:lumMod val="40000"/>
                  <a:lumOff val="60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174941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1884510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5" name="Title 4"/>
          <p:cNvSpPr>
            <a:spLocks noGrp="1"/>
          </p:cNvSpPr>
          <p:nvPr>
            <p:ph type="title"/>
          </p:nvPr>
        </p:nvSpPr>
        <p:spPr>
          <a:xfrm>
            <a:off x="543212" y="274639"/>
            <a:ext cx="6701650" cy="683723"/>
          </a:xfrm>
        </p:spPr>
        <p:txBody>
          <a:bodyPr/>
          <a:lstStyle/>
          <a:p>
            <a:r>
              <a:rPr lang="en-US" dirty="0"/>
              <a:t>Click to edit Master title style</a:t>
            </a:r>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Tree>
    <p:extLst>
      <p:ext uri="{BB962C8B-B14F-4D97-AF65-F5344CB8AC3E}">
        <p14:creationId xmlns:p14="http://schemas.microsoft.com/office/powerpoint/2010/main" val="311888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Tree>
    <p:extLst>
      <p:ext uri="{BB962C8B-B14F-4D97-AF65-F5344CB8AC3E}">
        <p14:creationId xmlns:p14="http://schemas.microsoft.com/office/powerpoint/2010/main" val="306104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44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rgbClr val="487D2F"/>
              </a:solidFill>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lnSpc>
                <a:spcPct val="80000"/>
              </a:lnSpc>
              <a:buSzPct val="80000"/>
              <a:defRPr sz="1800">
                <a:solidFill>
                  <a:srgbClr val="000000"/>
                </a:solidFill>
              </a:defRPr>
            </a:pPr>
            <a:endParaRPr lang="en-US" sz="1600" dirty="0">
              <a:solidFill>
                <a:srgbClr val="FFFFFF">
                  <a:lumMod val="50000"/>
                </a:srgbClr>
              </a:solidFill>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a:t>Click to edit Master title style</a:t>
            </a:r>
          </a:p>
        </p:txBody>
      </p:sp>
    </p:spTree>
    <p:extLst>
      <p:ext uri="{BB962C8B-B14F-4D97-AF65-F5344CB8AC3E}">
        <p14:creationId xmlns:p14="http://schemas.microsoft.com/office/powerpoint/2010/main" val="303445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srgbClr val="FFFFFF">
                  <a:lumMod val="50000"/>
                </a:srgbClr>
              </a:solidFill>
            </a:endParaRPr>
          </a:p>
        </p:txBody>
      </p:sp>
      <p:sp>
        <p:nvSpPr>
          <p:cNvPr id="5" name="Slide Number Placeholder 4"/>
          <p:cNvSpPr>
            <a:spLocks noGrp="1"/>
          </p:cNvSpPr>
          <p:nvPr>
            <p:ph type="sldNum" sz="quarter" idx="12"/>
          </p:nvPr>
        </p:nvSpPr>
        <p:spPr/>
        <p:txBody>
          <a:body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cxnSp>
        <p:nvCxnSpPr>
          <p:cNvPr id="6" name="Straight Connector 5"/>
          <p:cNvCxnSpPr/>
          <p:nvPr userDrawn="1"/>
        </p:nvCxnSpPr>
        <p:spPr>
          <a:xfrm flipH="1">
            <a:off x="381000" y="1069622"/>
            <a:ext cx="8210550"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8" name="Content Placeholder 7"/>
          <p:cNvSpPr>
            <a:spLocks noGrp="1"/>
          </p:cNvSpPr>
          <p:nvPr>
            <p:ph sz="quarter" idx="13"/>
          </p:nvPr>
        </p:nvSpPr>
        <p:spPr>
          <a:xfrm>
            <a:off x="371475" y="1166988"/>
            <a:ext cx="3762375" cy="2543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4"/>
          </p:nvPr>
        </p:nvSpPr>
        <p:spPr>
          <a:xfrm>
            <a:off x="5057775" y="3710076"/>
            <a:ext cx="3876675" cy="264636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380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1"/>
            <a:ext cx="83058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pPr/>
              <a:t>‹#›</a:t>
            </a:fld>
            <a:endParaRPr lang="en-US" dirty="0"/>
          </a:p>
        </p:txBody>
      </p:sp>
      <p:sp>
        <p:nvSpPr>
          <p:cNvPr id="8" name="Title Placeholder 7"/>
          <p:cNvSpPr>
            <a:spLocks noGrp="1"/>
          </p:cNvSpPr>
          <p:nvPr>
            <p:ph type="title"/>
          </p:nvPr>
        </p:nvSpPr>
        <p:spPr>
          <a:xfrm>
            <a:off x="381000" y="365125"/>
            <a:ext cx="8305800" cy="70167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07105280"/>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60" r:id="rId3"/>
    <p:sldLayoutId id="2147483661" r:id="rId4"/>
  </p:sldLayoutIdLst>
  <p:timing>
    <p:tnLst>
      <p:par>
        <p:cTn id="1" dur="indefinite" restart="never" nodeType="tmRoot"/>
      </p:par>
    </p:tnLst>
  </p:timing>
  <p:hf hdr="0" ftr="0" dt="0"/>
  <p:txStyles>
    <p:titleStyle>
      <a:lvl1pPr algn="l" defTabSz="457189" rtl="0" eaLnBrk="1" latinLnBrk="0" hangingPunct="1">
        <a:spcBef>
          <a:spcPct val="0"/>
        </a:spcBef>
        <a:buNone/>
        <a:defRPr sz="2800" kern="1200">
          <a:solidFill>
            <a:srgbClr val="5D9732"/>
          </a:solidFill>
          <a:latin typeface="Georgia" panose="02040502050405020303" pitchFamily="18" charset="0"/>
          <a:ea typeface="+mj-ea"/>
          <a:cs typeface="+mj-cs"/>
        </a:defRPr>
      </a:lvl1pPr>
    </p:titleStyle>
    <p:bodyStyle>
      <a:lvl1pPr marL="0" indent="0" algn="l" defTabSz="457189" rtl="0" eaLnBrk="1" latinLnBrk="0" hangingPunct="1">
        <a:spcBef>
          <a:spcPts val="600"/>
        </a:spcBef>
        <a:spcAft>
          <a:spcPts val="200"/>
        </a:spcAft>
        <a:buFont typeface="Arial"/>
        <a:buNone/>
        <a:defRPr sz="1400" b="1" kern="1200" baseline="0">
          <a:solidFill>
            <a:srgbClr val="5F6062"/>
          </a:solidFill>
          <a:latin typeface="Georgia" panose="02040502050405020303" pitchFamily="18" charset="0"/>
          <a:ea typeface="+mn-ea"/>
          <a:cs typeface="+mn-cs"/>
        </a:defRPr>
      </a:lvl1pPr>
      <a:lvl2pPr marL="342900" indent="-228600" algn="l" defTabSz="457189" rtl="0" eaLnBrk="1" latinLnBrk="0" hangingPunct="1">
        <a:spcBef>
          <a:spcPts val="600"/>
        </a:spcBef>
        <a:spcAft>
          <a:spcPts val="200"/>
        </a:spcAft>
        <a:buClr>
          <a:schemeClr val="accent1">
            <a:lumMod val="75000"/>
          </a:schemeClr>
        </a:buClr>
        <a:buFont typeface="Georgia" panose="02040502050405020303" pitchFamily="18" charset="0"/>
        <a:buChar char="›"/>
        <a:defRPr sz="1200" kern="1200" baseline="0">
          <a:solidFill>
            <a:srgbClr val="5F6062"/>
          </a:solidFill>
          <a:latin typeface="Georgia" panose="02040502050405020303" pitchFamily="18" charset="0"/>
          <a:ea typeface="+mn-ea"/>
          <a:cs typeface="+mn-cs"/>
        </a:defRPr>
      </a:lvl2pPr>
      <a:lvl3pPr marL="571500" indent="-228600" algn="l" defTabSz="457189" rtl="0" eaLnBrk="1" latinLnBrk="0" hangingPunct="1">
        <a:spcBef>
          <a:spcPts val="600"/>
        </a:spcBef>
        <a:spcAft>
          <a:spcPts val="200"/>
        </a:spcAft>
        <a:buClr>
          <a:schemeClr val="accent1">
            <a:lumMod val="75000"/>
          </a:schemeClr>
        </a:buClr>
        <a:buFont typeface="Georgia" panose="02040502050405020303" pitchFamily="18" charset="0"/>
        <a:buChar char="›"/>
        <a:defRPr sz="1200" kern="1200" baseline="0">
          <a:solidFill>
            <a:srgbClr val="5F6062"/>
          </a:solidFill>
          <a:latin typeface="Georgia" panose="02040502050405020303" pitchFamily="18" charset="0"/>
          <a:ea typeface="+mn-ea"/>
          <a:cs typeface="+mn-cs"/>
        </a:defRPr>
      </a:lvl3pPr>
      <a:lvl4pPr marL="1600160" indent="-228594" algn="l" defTabSz="457189" rtl="0" eaLnBrk="1" latinLnBrk="0" hangingPunct="1">
        <a:spcBef>
          <a:spcPct val="20000"/>
        </a:spcBef>
        <a:buFont typeface="Arial"/>
        <a:buChar char="–"/>
        <a:defRPr sz="16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ct val="20000"/>
        </a:spcBef>
        <a:buFont typeface="Arial"/>
        <a:buChar char="»"/>
        <a:defRPr sz="16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72" userDrawn="1">
          <p15:clr>
            <a:srgbClr val="F26B43"/>
          </p15:clr>
        </p15:guide>
        <p15:guide id="2"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969514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5570495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Q1 Review</a:t>
            </a:r>
          </a:p>
        </p:txBody>
      </p:sp>
    </p:spTree>
    <p:extLst>
      <p:ext uri="{BB962C8B-B14F-4D97-AF65-F5344CB8AC3E}">
        <p14:creationId xmlns:p14="http://schemas.microsoft.com/office/powerpoint/2010/main" val="9636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10</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smtClean="0">
                <a:solidFill>
                  <a:schemeClr val="accent1"/>
                </a:solidFill>
                <a:latin typeface="Georgia" panose="02040502050405020303" pitchFamily="18" charset="0"/>
                <a:ea typeface="+mj-ea"/>
                <a:cs typeface="+mj-cs"/>
              </a:rPr>
              <a:t>U.S. stock market ETFs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421917" y="6248629"/>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9" name="TextBox 8"/>
          <p:cNvSpPr txBox="1"/>
          <p:nvPr/>
        </p:nvSpPr>
        <p:spPr>
          <a:xfrm>
            <a:off x="1090569" y="5469622"/>
            <a:ext cx="6686025" cy="595356"/>
          </a:xfrm>
          <a:prstGeom prst="rect">
            <a:avLst/>
          </a:prstGeom>
        </p:spPr>
        <p:txBody>
          <a:bodyPr wrap="square" rtlCol="0">
            <a:spAutoFit/>
          </a:bodyPr>
          <a:lstStyle/>
          <a:p>
            <a:pPr marL="228600" indent="-228600">
              <a:lnSpc>
                <a:spcPct val="70000"/>
              </a:lnSpc>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Low Volatility did well </a:t>
            </a:r>
            <a:r>
              <a:rPr lang="en-US" sz="1600" dirty="0" smtClean="0">
                <a:solidFill>
                  <a:schemeClr val="accent4">
                    <a:lumMod val="75000"/>
                  </a:schemeClr>
                </a:solidFill>
                <a:latin typeface="Georgia" panose="02040502050405020303"/>
              </a:rPr>
              <a:t>during Q4 </a:t>
            </a:r>
            <a:r>
              <a:rPr lang="en-US" sz="1600" dirty="0">
                <a:solidFill>
                  <a:schemeClr val="accent4">
                    <a:lumMod val="75000"/>
                  </a:schemeClr>
                </a:solidFill>
                <a:latin typeface="Georgia" panose="02040502050405020303"/>
              </a:rPr>
              <a:t>2018 +5.96 over </a:t>
            </a:r>
            <a:r>
              <a:rPr lang="en-US" sz="1600" dirty="0" smtClean="0">
                <a:solidFill>
                  <a:schemeClr val="accent4">
                    <a:lumMod val="75000"/>
                  </a:schemeClr>
                </a:solidFill>
                <a:latin typeface="Georgia" panose="02040502050405020303"/>
              </a:rPr>
              <a:t>IVV</a:t>
            </a:r>
            <a:r>
              <a:rPr lang="en-US" sz="1600" dirty="0">
                <a:solidFill>
                  <a:schemeClr val="accent4">
                    <a:lumMod val="75000"/>
                  </a:schemeClr>
                </a:solidFill>
                <a:latin typeface="Georgia" panose="02040502050405020303"/>
              </a:rPr>
              <a:t> </a:t>
            </a:r>
          </a:p>
          <a:p>
            <a:pPr marL="228600" indent="-228600">
              <a:lnSpc>
                <a:spcPct val="70000"/>
              </a:lnSpc>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Toreador has performed well </a:t>
            </a:r>
            <a:r>
              <a:rPr lang="en-US" sz="1600" dirty="0" smtClean="0">
                <a:solidFill>
                  <a:schemeClr val="accent4">
                    <a:lumMod val="75000"/>
                  </a:schemeClr>
                </a:solidFill>
                <a:latin typeface="Georgia" panose="02040502050405020303"/>
              </a:rPr>
              <a:t>this </a:t>
            </a:r>
            <a:r>
              <a:rPr lang="en-US" sz="1600" dirty="0">
                <a:solidFill>
                  <a:schemeClr val="accent4">
                    <a:lumMod val="75000"/>
                  </a:schemeClr>
                </a:solidFill>
                <a:latin typeface="Georgia" panose="02040502050405020303"/>
              </a:rPr>
              <a:t>year +1.32 over IVV</a:t>
            </a:r>
          </a:p>
        </p:txBody>
      </p:sp>
      <p:pic>
        <p:nvPicPr>
          <p:cNvPr id="3" name="Picture 2"/>
          <p:cNvPicPr>
            <a:picLocks noChangeAspect="1"/>
          </p:cNvPicPr>
          <p:nvPr/>
        </p:nvPicPr>
        <p:blipFill>
          <a:blip r:embed="rId2"/>
          <a:stretch>
            <a:fillRect/>
          </a:stretch>
        </p:blipFill>
        <p:spPr>
          <a:xfrm>
            <a:off x="0" y="1214801"/>
            <a:ext cx="9144000" cy="3390900"/>
          </a:xfrm>
          <a:prstGeom prst="rect">
            <a:avLst/>
          </a:prstGeom>
        </p:spPr>
      </p:pic>
    </p:spTree>
    <p:extLst>
      <p:ext uri="{BB962C8B-B14F-4D97-AF65-F5344CB8AC3E}">
        <p14:creationId xmlns:p14="http://schemas.microsoft.com/office/powerpoint/2010/main" val="255243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11</a:t>
            </a:fld>
            <a:endParaRPr lang="en-US" dirty="0"/>
          </a:p>
        </p:txBody>
      </p:sp>
      <p:sp>
        <p:nvSpPr>
          <p:cNvPr id="3" name="Title 2"/>
          <p:cNvSpPr>
            <a:spLocks noGrp="1"/>
          </p:cNvSpPr>
          <p:nvPr>
            <p:ph type="title"/>
          </p:nvPr>
        </p:nvSpPr>
        <p:spPr/>
        <p:txBody>
          <a:bodyPr>
            <a:normAutofit/>
          </a:bodyPr>
          <a:lstStyle/>
          <a:p>
            <a:r>
              <a:rPr lang="en-US" dirty="0" smtClean="0"/>
              <a:t>REITs and MLPs are outperforming!</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733550"/>
            <a:ext cx="9144000" cy="3390900"/>
          </a:xfrm>
          <a:prstGeom prst="rect">
            <a:avLst/>
          </a:prstGeom>
        </p:spPr>
      </p:pic>
    </p:spTree>
    <p:extLst>
      <p:ext uri="{BB962C8B-B14F-4D97-AF65-F5344CB8AC3E}">
        <p14:creationId xmlns:p14="http://schemas.microsoft.com/office/powerpoint/2010/main" val="3353105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sz="3100" dirty="0" smtClean="0"/>
              <a:t>Vehicle performance </a:t>
            </a:r>
            <a:r>
              <a:rPr lang="en-US" dirty="0" smtClean="0"/>
              <a:t/>
            </a:r>
            <a:br>
              <a:rPr lang="en-US" dirty="0" smtClean="0"/>
            </a:br>
            <a:r>
              <a:rPr lang="en-US" sz="1800" dirty="0" smtClean="0"/>
              <a:t>as of 3/31/19</a:t>
            </a:r>
            <a:endParaRPr lang="en-US" sz="1800" dirty="0"/>
          </a:p>
        </p:txBody>
      </p:sp>
      <p:sp>
        <p:nvSpPr>
          <p:cNvPr id="6" name="Footer Placeholder 4"/>
          <p:cNvSpPr>
            <a:spLocks noGrp="1"/>
          </p:cNvSpPr>
          <p:nvPr>
            <p:ph type="ftr" sz="quarter" idx="3"/>
          </p:nvPr>
        </p:nvSpPr>
        <p:spPr>
          <a:xfrm>
            <a:off x="3124200" y="6398296"/>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7" name="Picture 6"/>
          <p:cNvPicPr>
            <a:picLocks noChangeAspect="1"/>
          </p:cNvPicPr>
          <p:nvPr/>
        </p:nvPicPr>
        <p:blipFill>
          <a:blip r:embed="rId2"/>
          <a:stretch>
            <a:fillRect/>
          </a:stretch>
        </p:blipFill>
        <p:spPr>
          <a:xfrm>
            <a:off x="381000" y="1169377"/>
            <a:ext cx="7999316" cy="5273932"/>
          </a:xfrm>
          <a:prstGeom prst="rect">
            <a:avLst/>
          </a:prstGeom>
        </p:spPr>
      </p:pic>
    </p:spTree>
    <p:extLst>
      <p:ext uri="{BB962C8B-B14F-4D97-AF65-F5344CB8AC3E}">
        <p14:creationId xmlns:p14="http://schemas.microsoft.com/office/powerpoint/2010/main" val="6053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dirty="0" smtClean="0"/>
              <a:t>Asset Class Returns</a:t>
            </a:r>
            <a:br>
              <a:rPr lang="en-US" dirty="0" smtClean="0"/>
            </a:br>
            <a:r>
              <a:rPr lang="en-US" sz="2200" dirty="0" smtClean="0"/>
              <a:t>First quarter rebound!</a:t>
            </a:r>
            <a:endParaRPr lang="en-US" dirty="0"/>
          </a:p>
        </p:txBody>
      </p:sp>
      <p:pic>
        <p:nvPicPr>
          <p:cNvPr id="6" name="Picture 5"/>
          <p:cNvPicPr>
            <a:picLocks noChangeAspect="1"/>
          </p:cNvPicPr>
          <p:nvPr/>
        </p:nvPicPr>
        <p:blipFill>
          <a:blip r:embed="rId2"/>
          <a:stretch>
            <a:fillRect/>
          </a:stretch>
        </p:blipFill>
        <p:spPr>
          <a:xfrm>
            <a:off x="800100" y="1132665"/>
            <a:ext cx="7420708" cy="5406248"/>
          </a:xfrm>
          <a:prstGeom prst="rect">
            <a:avLst/>
          </a:prstGeom>
        </p:spPr>
      </p:pic>
    </p:spTree>
    <p:extLst>
      <p:ext uri="{BB962C8B-B14F-4D97-AF65-F5344CB8AC3E}">
        <p14:creationId xmlns:p14="http://schemas.microsoft.com/office/powerpoint/2010/main" val="343318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14</a:t>
            </a:fld>
            <a:endParaRPr lang="en-US" dirty="0"/>
          </a:p>
        </p:txBody>
      </p:sp>
      <p:sp>
        <p:nvSpPr>
          <p:cNvPr id="3" name="Title 2"/>
          <p:cNvSpPr>
            <a:spLocks noGrp="1"/>
          </p:cNvSpPr>
          <p:nvPr>
            <p:ph type="title"/>
          </p:nvPr>
        </p:nvSpPr>
        <p:spPr/>
        <p:txBody>
          <a:bodyPr/>
          <a:lstStyle/>
          <a:p>
            <a:r>
              <a:rPr lang="en-US" dirty="0" smtClean="0"/>
              <a:t>Growth model changes</a:t>
            </a:r>
            <a:endParaRPr lang="en-US" dirty="0"/>
          </a:p>
        </p:txBody>
      </p:sp>
      <p:sp>
        <p:nvSpPr>
          <p:cNvPr id="4" name="TextBox 25"/>
          <p:cNvSpPr txBox="1">
            <a:spLocks noChangeArrowheads="1"/>
          </p:cNvSpPr>
          <p:nvPr/>
        </p:nvSpPr>
        <p:spPr bwMode="auto">
          <a:xfrm>
            <a:off x="4597529" y="1323779"/>
            <a:ext cx="3911342" cy="372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0"/>
              </a:spcBef>
              <a:spcAft>
                <a:spcPts val="600"/>
              </a:spcAft>
              <a:buClr>
                <a:schemeClr val="accent1">
                  <a:lumMod val="75000"/>
                </a:schemeClr>
              </a:buClr>
              <a:buSzPct val="100000"/>
              <a:buNone/>
              <a:defRPr sz="1800">
                <a:solidFill>
                  <a:srgbClr val="000000"/>
                </a:solidFill>
              </a:defRPr>
            </a:pPr>
            <a:r>
              <a:rPr lang="en-US" sz="1400" b="1" dirty="0">
                <a:solidFill>
                  <a:schemeClr val="accent4">
                    <a:lumMod val="75000"/>
                  </a:schemeClr>
                </a:solidFill>
                <a:latin typeface="Georgia" panose="02040502050405020303" pitchFamily="18" charset="0"/>
                <a:sym typeface="Georgia"/>
              </a:rPr>
              <a:t>Portfolio changes </a:t>
            </a:r>
            <a:r>
              <a:rPr lang="en-US" sz="1400" b="1" dirty="0" smtClean="0">
                <a:solidFill>
                  <a:schemeClr val="accent4">
                    <a:lumMod val="75000"/>
                  </a:schemeClr>
                </a:solidFill>
                <a:latin typeface="Georgia" panose="02040502050405020303" pitchFamily="18" charset="0"/>
                <a:sym typeface="Georgia"/>
              </a:rPr>
              <a:t>2018</a:t>
            </a:r>
            <a:endParaRPr lang="en-US" sz="1400" b="1" dirty="0">
              <a:solidFill>
                <a:schemeClr val="accent4">
                  <a:lumMod val="75000"/>
                </a:schemeClr>
              </a:solidFill>
              <a:latin typeface="Georgia" panose="02040502050405020303" pitchFamily="18" charset="0"/>
              <a:sym typeface="Georgia"/>
            </a:endParaRP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latin typeface="Georgia" panose="02040502050405020303" pitchFamily="18" charset="0"/>
                <a:sym typeface="Georgia"/>
              </a:rPr>
              <a:t>1/30 reduced bonds, US large cap, increased international stocks, MLPs and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9/28 Changed US large cap vehicles</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70% IVV		40% TOSZX</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SPHQ		40% USMV</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USMV		20% MTUM</a:t>
            </a:r>
          </a:p>
          <a:p>
            <a:pPr lvl="1"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100" dirty="0" smtClean="0">
                <a:solidFill>
                  <a:schemeClr val="accent4">
                    <a:lumMod val="75000"/>
                  </a:schemeClr>
                </a:solidFill>
                <a:latin typeface="Georgia" panose="02040502050405020303" pitchFamily="18" charset="0"/>
                <a:sym typeface="Georgia"/>
              </a:rPr>
              <a:t>10% IWF</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9/28 Replace IEFA with JPIN</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11/28 Sold QMNIX to IGSB</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12/11 Added 2% to Real Estate</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chemeClr val="accent4">
                  <a:lumMod val="75000"/>
                </a:schemeClr>
              </a:solidFill>
              <a:latin typeface="Georgia" panose="02040502050405020303" pitchFamily="18" charset="0"/>
              <a:sym typeface="Georgia"/>
            </a:endParaRPr>
          </a:p>
        </p:txBody>
      </p:sp>
      <p:sp>
        <p:nvSpPr>
          <p:cNvPr id="5" name="Right Arrow 4"/>
          <p:cNvSpPr/>
          <p:nvPr/>
        </p:nvSpPr>
        <p:spPr>
          <a:xfrm>
            <a:off x="6434504" y="2763716"/>
            <a:ext cx="237392" cy="553915"/>
          </a:xfrm>
          <a:prstGeom prst="rightArrow">
            <a:avLst/>
          </a:prstGeom>
          <a:ln>
            <a:solidFill>
              <a:schemeClr val="accent1"/>
            </a:solidFill>
          </a:ln>
        </p:spPr>
        <p:txBody>
          <a:bodyPr rtlCol="0" anchor="ctr">
            <a:spAutoFit/>
          </a:bodyPr>
          <a:lstStyle/>
          <a:p>
            <a:pPr algn="ctr" defTabSz="457189">
              <a:spcBef>
                <a:spcPct val="20000"/>
              </a:spcBef>
            </a:pPr>
            <a:endParaRPr lang="en-US" sz="1600" b="1" dirty="0">
              <a:solidFill>
                <a:srgbClr val="EEECE1">
                  <a:lumMod val="25000"/>
                </a:srgbClr>
              </a:solidFill>
              <a:latin typeface="Georgia" panose="02040502050405020303" pitchFamily="18" charset="0"/>
            </a:endParaRPr>
          </a:p>
        </p:txBody>
      </p:sp>
      <p:sp>
        <p:nvSpPr>
          <p:cNvPr id="8" name="Rectangle 7"/>
          <p:cNvSpPr/>
          <p:nvPr/>
        </p:nvSpPr>
        <p:spPr>
          <a:xfrm>
            <a:off x="381000" y="1323779"/>
            <a:ext cx="3846944" cy="1246495"/>
          </a:xfrm>
          <a:prstGeom prst="rect">
            <a:avLst/>
          </a:prstGeom>
        </p:spPr>
        <p:txBody>
          <a:bodyPr wrap="square">
            <a:spAutoFit/>
          </a:bodyPr>
          <a:lstStyle/>
          <a:p>
            <a:pPr marL="117475">
              <a:spcAft>
                <a:spcPts val="600"/>
              </a:spcAft>
              <a:buClr>
                <a:schemeClr val="accent1">
                  <a:lumMod val="75000"/>
                </a:schemeClr>
              </a:buClr>
              <a:buSzPct val="100000"/>
              <a:defRPr sz="1800">
                <a:solidFill>
                  <a:srgbClr val="000000"/>
                </a:solidFill>
              </a:defRPr>
            </a:pPr>
            <a:r>
              <a:rPr lang="en-US" sz="1400" b="1" dirty="0" smtClean="0">
                <a:solidFill>
                  <a:schemeClr val="accent4">
                    <a:lumMod val="75000"/>
                  </a:schemeClr>
                </a:solidFill>
                <a:latin typeface="Georgia" panose="02040502050405020303" pitchFamily="18" charset="0"/>
                <a:sym typeface="Georgia"/>
              </a:rPr>
              <a:t>Portfolio </a:t>
            </a:r>
            <a:r>
              <a:rPr lang="en-US" sz="1400" b="1" dirty="0">
                <a:solidFill>
                  <a:schemeClr val="accent4">
                    <a:lumMod val="75000"/>
                  </a:schemeClr>
                </a:solidFill>
                <a:latin typeface="Georgia" panose="02040502050405020303" pitchFamily="18" charset="0"/>
                <a:sym typeface="Georgia"/>
              </a:rPr>
              <a:t>changes </a:t>
            </a:r>
            <a:r>
              <a:rPr lang="en-US" sz="1400" b="1" dirty="0" smtClean="0">
                <a:solidFill>
                  <a:schemeClr val="accent4">
                    <a:lumMod val="75000"/>
                  </a:schemeClr>
                </a:solidFill>
                <a:latin typeface="Georgia" panose="02040502050405020303" pitchFamily="18" charset="0"/>
                <a:sym typeface="Georgia"/>
              </a:rPr>
              <a:t>2019</a:t>
            </a:r>
            <a:endParaRPr lang="en-US" sz="1400" b="1" dirty="0">
              <a:solidFill>
                <a:schemeClr val="accent4">
                  <a:lumMod val="75000"/>
                </a:schemeClr>
              </a:solidFill>
              <a:latin typeface="Georgia" panose="02040502050405020303" pitchFamily="18" charset="0"/>
              <a:sym typeface="Georgia"/>
            </a:endParaRPr>
          </a:p>
          <a:p>
            <a:pPr marL="285750" indent="-168275">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chemeClr val="accent4">
                    <a:lumMod val="75000"/>
                  </a:schemeClr>
                </a:solidFill>
                <a:latin typeface="Georgia" panose="02040502050405020303" pitchFamily="18" charset="0"/>
                <a:sym typeface="Georgia"/>
              </a:rPr>
              <a:t>2/22 </a:t>
            </a:r>
            <a:r>
              <a:rPr lang="en-US" sz="1400" dirty="0">
                <a:solidFill>
                  <a:schemeClr val="accent4">
                    <a:lumMod val="75000"/>
                  </a:schemeClr>
                </a:solidFill>
                <a:latin typeface="Georgia" panose="02040502050405020303" pitchFamily="18" charset="0"/>
                <a:sym typeface="Georgia"/>
              </a:rPr>
              <a:t>reduced short term bonds, </a:t>
            </a:r>
            <a:r>
              <a:rPr lang="en-US" sz="1400" dirty="0" smtClean="0">
                <a:solidFill>
                  <a:schemeClr val="accent4">
                    <a:lumMod val="75000"/>
                  </a:schemeClr>
                </a:solidFill>
                <a:latin typeface="Georgia" panose="02040502050405020303" pitchFamily="18" charset="0"/>
                <a:sym typeface="Georgia"/>
              </a:rPr>
              <a:t>international developed equities and increased core bonds, US large cap and EM stocks</a:t>
            </a:r>
          </a:p>
        </p:txBody>
      </p:sp>
    </p:spTree>
    <p:extLst>
      <p:ext uri="{BB962C8B-B14F-4D97-AF65-F5344CB8AC3E}">
        <p14:creationId xmlns:p14="http://schemas.microsoft.com/office/powerpoint/2010/main" val="3746222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15</a:t>
            </a:fld>
            <a:endParaRPr lang="en-US" dirty="0"/>
          </a:p>
        </p:txBody>
      </p:sp>
      <p:sp>
        <p:nvSpPr>
          <p:cNvPr id="3" name="Title 2"/>
          <p:cNvSpPr>
            <a:spLocks noGrp="1"/>
          </p:cNvSpPr>
          <p:nvPr>
            <p:ph type="title"/>
          </p:nvPr>
        </p:nvSpPr>
        <p:spPr/>
        <p:txBody>
          <a:bodyPr>
            <a:normAutofit fontScale="90000"/>
          </a:bodyPr>
          <a:lstStyle/>
          <a:p>
            <a:r>
              <a:rPr lang="en-US" dirty="0"/>
              <a:t>Growth Model </a:t>
            </a:r>
            <a:r>
              <a:rPr lang="en-US" dirty="0" smtClean="0"/>
              <a:t>attribution </a:t>
            </a:r>
            <a:r>
              <a:rPr lang="en-US" dirty="0"/>
              <a:t/>
            </a:r>
            <a:br>
              <a:rPr lang="en-US" dirty="0"/>
            </a:br>
            <a:r>
              <a:rPr lang="en-US" sz="1800" dirty="0" smtClean="0"/>
              <a:t>Relative to 75% ACWI &amp; 25% US Aggregate</a:t>
            </a:r>
            <a:endParaRPr lang="en-US" sz="1800" dirty="0"/>
          </a:p>
        </p:txBody>
      </p:sp>
      <p:sp>
        <p:nvSpPr>
          <p:cNvPr id="6"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8" name="TextBox 7"/>
          <p:cNvSpPr txBox="1"/>
          <p:nvPr/>
        </p:nvSpPr>
        <p:spPr>
          <a:xfrm>
            <a:off x="1252949" y="5630984"/>
            <a:ext cx="7008828" cy="738664"/>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Lower duration hurt as rates fell versus Aggregate Bonds</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Alts dragged down returns</a:t>
            </a:r>
          </a:p>
        </p:txBody>
      </p:sp>
      <p:pic>
        <p:nvPicPr>
          <p:cNvPr id="7" name="Picture 6"/>
          <p:cNvPicPr>
            <a:picLocks noChangeAspect="1"/>
          </p:cNvPicPr>
          <p:nvPr/>
        </p:nvPicPr>
        <p:blipFill>
          <a:blip r:embed="rId2"/>
          <a:stretch>
            <a:fillRect/>
          </a:stretch>
        </p:blipFill>
        <p:spPr>
          <a:xfrm>
            <a:off x="8794" y="3450286"/>
            <a:ext cx="9144000" cy="1600895"/>
          </a:xfrm>
          <a:prstGeom prst="rect">
            <a:avLst/>
          </a:prstGeom>
        </p:spPr>
      </p:pic>
      <p:pic>
        <p:nvPicPr>
          <p:cNvPr id="11" name="Picture 10"/>
          <p:cNvPicPr>
            <a:picLocks noChangeAspect="1"/>
          </p:cNvPicPr>
          <p:nvPr/>
        </p:nvPicPr>
        <p:blipFill>
          <a:blip r:embed="rId3"/>
          <a:stretch>
            <a:fillRect/>
          </a:stretch>
        </p:blipFill>
        <p:spPr>
          <a:xfrm>
            <a:off x="0" y="1416335"/>
            <a:ext cx="9144000" cy="1640803"/>
          </a:xfrm>
          <a:prstGeom prst="rect">
            <a:avLst/>
          </a:prstGeom>
        </p:spPr>
      </p:pic>
      <p:sp>
        <p:nvSpPr>
          <p:cNvPr id="12" name="TextBox 11"/>
          <p:cNvSpPr txBox="1"/>
          <p:nvPr/>
        </p:nvSpPr>
        <p:spPr>
          <a:xfrm>
            <a:off x="2927840" y="1104900"/>
            <a:ext cx="3305908" cy="311435"/>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Performance Q1 2019</a:t>
            </a:r>
          </a:p>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
        <p:nvSpPr>
          <p:cNvPr id="13" name="TextBox 12"/>
          <p:cNvSpPr txBox="1"/>
          <p:nvPr/>
        </p:nvSpPr>
        <p:spPr>
          <a:xfrm>
            <a:off x="2913187" y="3138851"/>
            <a:ext cx="3305908" cy="311435"/>
          </a:xfrm>
          <a:prstGeom prst="rect">
            <a:avLst/>
          </a:prstGeom>
        </p:spPr>
        <p:txBody>
          <a:bodyPr wrap="square" rtlCol="0">
            <a:noAutofit/>
          </a:bodyPr>
          <a:lstStyle/>
          <a:p>
            <a:pPr algn="ctr">
              <a:lnSpc>
                <a:spcPct val="70000"/>
              </a:lnSpc>
              <a:spcBef>
                <a:spcPts val="600"/>
              </a:spcBef>
              <a:spcAft>
                <a:spcPts val="200"/>
              </a:spcAft>
              <a:buClr>
                <a:schemeClr val="accent1">
                  <a:lumMod val="50000"/>
                </a:schemeClr>
              </a:buClr>
              <a:buSzPct val="100000"/>
            </a:pPr>
            <a:r>
              <a:rPr lang="en-US" sz="1600" dirty="0" smtClean="0">
                <a:solidFill>
                  <a:schemeClr val="accent4">
                    <a:lumMod val="50000"/>
                  </a:schemeClr>
                </a:solidFill>
                <a:latin typeface="Georgia" panose="02040502050405020303" pitchFamily="18" charset="0"/>
                <a:cs typeface="Calibri Light"/>
              </a:rPr>
              <a:t>Performance Past Year</a:t>
            </a:r>
          </a:p>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2536987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16</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S&amp;P 500 – What happened during 1Q 2019</a:t>
            </a:r>
            <a:endParaRPr lang="en-US" dirty="0"/>
          </a:p>
        </p:txBody>
      </p:sp>
      <p:sp>
        <p:nvSpPr>
          <p:cNvPr id="6" name="Rectangle 5"/>
          <p:cNvSpPr/>
          <p:nvPr/>
        </p:nvSpPr>
        <p:spPr>
          <a:xfrm>
            <a:off x="133519" y="1051497"/>
            <a:ext cx="8876962" cy="892552"/>
          </a:xfrm>
          <a:prstGeom prst="rect">
            <a:avLst/>
          </a:prstGeom>
        </p:spPr>
        <p:txBody>
          <a:bodyPr wrap="square">
            <a:spAutoFit/>
          </a:bodyPr>
          <a:lstStyle/>
          <a:p>
            <a:pPr marL="285750" indent="-285750">
              <a:spcBef>
                <a:spcPts val="600"/>
              </a:spcBef>
              <a:buClr>
                <a:srgbClr val="487D2F">
                  <a:lumMod val="50000"/>
                </a:srgbClr>
              </a:buClr>
              <a:buSzPct val="100000"/>
              <a:buFont typeface="Georgia" panose="02040502050405020303" pitchFamily="18" charset="0"/>
              <a:buChar char="›"/>
            </a:pPr>
            <a:r>
              <a:rPr lang="en-US" sz="1400" b="1" dirty="0">
                <a:solidFill>
                  <a:srgbClr val="EEECE1">
                    <a:lumMod val="25000"/>
                  </a:srgbClr>
                </a:solidFill>
              </a:rPr>
              <a:t>The S&amp;P 500 </a:t>
            </a:r>
            <a:r>
              <a:rPr lang="en-US" sz="1400" b="1" dirty="0" smtClean="0">
                <a:solidFill>
                  <a:srgbClr val="EEECE1">
                    <a:lumMod val="25000"/>
                  </a:srgbClr>
                </a:solidFill>
              </a:rPr>
              <a:t>was up over 13% in Q1</a:t>
            </a:r>
            <a:endParaRPr lang="en-US" sz="1400"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In Q1 growth stocks performed best, reversing the trend from Q4.</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Current P/E multiples across almost all styles are at a slight premium to long-term average. </a:t>
            </a:r>
            <a:endParaRPr lang="en-US" sz="1400" dirty="0">
              <a:solidFill>
                <a:srgbClr val="EEECE1">
                  <a:lumMod val="25000"/>
                </a:srgbClr>
              </a:solidFill>
            </a:endParaRPr>
          </a:p>
        </p:txBody>
      </p:sp>
      <p:pic>
        <p:nvPicPr>
          <p:cNvPr id="7" name="Picture 6"/>
          <p:cNvPicPr>
            <a:picLocks noChangeAspect="1"/>
          </p:cNvPicPr>
          <p:nvPr/>
        </p:nvPicPr>
        <p:blipFill>
          <a:blip r:embed="rId2"/>
          <a:stretch>
            <a:fillRect/>
          </a:stretch>
        </p:blipFill>
        <p:spPr>
          <a:xfrm>
            <a:off x="5067276" y="2771119"/>
            <a:ext cx="2971847" cy="2212773"/>
          </a:xfrm>
          <a:prstGeom prst="rect">
            <a:avLst/>
          </a:prstGeom>
        </p:spPr>
      </p:pic>
      <p:pic>
        <p:nvPicPr>
          <p:cNvPr id="4" name="Picture 3"/>
          <p:cNvPicPr>
            <a:picLocks noChangeAspect="1"/>
          </p:cNvPicPr>
          <p:nvPr/>
        </p:nvPicPr>
        <p:blipFill>
          <a:blip r:embed="rId3"/>
          <a:stretch>
            <a:fillRect/>
          </a:stretch>
        </p:blipFill>
        <p:spPr>
          <a:xfrm>
            <a:off x="1280083" y="2364259"/>
            <a:ext cx="2896501" cy="2818685"/>
          </a:xfrm>
          <a:prstGeom prst="rect">
            <a:avLst/>
          </a:prstGeom>
        </p:spPr>
      </p:pic>
    </p:spTree>
    <p:extLst>
      <p:ext uri="{BB962C8B-B14F-4D97-AF65-F5344CB8AC3E}">
        <p14:creationId xmlns:p14="http://schemas.microsoft.com/office/powerpoint/2010/main" val="912265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17</a:t>
            </a:fld>
            <a:endParaRPr lang="en-US" dirty="0">
              <a:solidFill>
                <a:srgbClr val="FFFFFF">
                  <a:lumMod val="50000"/>
                </a:srgbClr>
              </a:solidFill>
            </a:endParaRPr>
          </a:p>
        </p:txBody>
      </p:sp>
      <p:sp>
        <p:nvSpPr>
          <p:cNvPr id="3" name="Title 2"/>
          <p:cNvSpPr>
            <a:spLocks noGrp="1"/>
          </p:cNvSpPr>
          <p:nvPr>
            <p:ph type="title"/>
          </p:nvPr>
        </p:nvSpPr>
        <p:spPr/>
        <p:txBody>
          <a:bodyPr>
            <a:normAutofit/>
          </a:bodyPr>
          <a:lstStyle/>
          <a:p>
            <a:r>
              <a:rPr lang="en-US" dirty="0" smtClean="0"/>
              <a:t>Sector Returns</a:t>
            </a:r>
            <a:endParaRPr lang="en-US" dirty="0"/>
          </a:p>
        </p:txBody>
      </p:sp>
      <p:sp>
        <p:nvSpPr>
          <p:cNvPr id="4" name="TextBox 3"/>
          <p:cNvSpPr txBox="1"/>
          <p:nvPr/>
        </p:nvSpPr>
        <p:spPr>
          <a:xfrm>
            <a:off x="1183341" y="1290918"/>
            <a:ext cx="6508377" cy="926407"/>
          </a:xfrm>
          <a:prstGeom prst="rect">
            <a:avLst/>
          </a:prstGeom>
        </p:spPr>
        <p:txBody>
          <a:bodyPr wrap="square" rtlCol="0">
            <a:spAutoFit/>
          </a:bodyPr>
          <a:lstStyle/>
          <a:p>
            <a:pPr marL="285750" indent="-285750">
              <a:lnSpc>
                <a:spcPct val="70000"/>
              </a:lnSpc>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Q1 best </a:t>
            </a:r>
            <a:r>
              <a:rPr lang="en-US" sz="1400" dirty="0">
                <a:solidFill>
                  <a:srgbClr val="EEECE1">
                    <a:lumMod val="25000"/>
                  </a:srgbClr>
                </a:solidFill>
              </a:rPr>
              <a:t>performing </a:t>
            </a:r>
            <a:r>
              <a:rPr lang="en-US" sz="1400" dirty="0" smtClean="0">
                <a:solidFill>
                  <a:srgbClr val="EEECE1">
                    <a:lumMod val="25000"/>
                  </a:srgbClr>
                </a:solidFill>
              </a:rPr>
              <a:t>sectors: Tech and REITs</a:t>
            </a:r>
          </a:p>
          <a:p>
            <a:pPr marL="285750" indent="-285750">
              <a:lnSpc>
                <a:spcPct val="70000"/>
              </a:lnSpc>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2018 best performing sectors: Healthcare and Utilities</a:t>
            </a:r>
            <a:endParaRPr lang="en-US" sz="1400" dirty="0">
              <a:solidFill>
                <a:srgbClr val="EEECE1">
                  <a:lumMod val="25000"/>
                </a:srgbClr>
              </a:solidFill>
            </a:endParaRPr>
          </a:p>
          <a:p>
            <a:pPr marL="285750" indent="-285750">
              <a:lnSpc>
                <a:spcPct val="70000"/>
              </a:lnSpc>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Q1 worst </a:t>
            </a:r>
            <a:r>
              <a:rPr lang="en-US" sz="1400" dirty="0">
                <a:solidFill>
                  <a:srgbClr val="EEECE1">
                    <a:lumMod val="25000"/>
                  </a:srgbClr>
                </a:solidFill>
              </a:rPr>
              <a:t>performing sectors: </a:t>
            </a:r>
            <a:r>
              <a:rPr lang="en-US" sz="1400" dirty="0" smtClean="0">
                <a:solidFill>
                  <a:srgbClr val="EEECE1">
                    <a:lumMod val="25000"/>
                  </a:srgbClr>
                </a:solidFill>
              </a:rPr>
              <a:t>Healthcare and Financials</a:t>
            </a:r>
          </a:p>
          <a:p>
            <a:pPr marL="285750" indent="-285750">
              <a:lnSpc>
                <a:spcPct val="70000"/>
              </a:lnSpc>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2018 worst performing sectors: Energy and Materials</a:t>
            </a:r>
            <a:endParaRPr lang="en-US" sz="1400" dirty="0">
              <a:solidFill>
                <a:srgbClr val="EEECE1">
                  <a:lumMod val="25000"/>
                </a:srgbClr>
              </a:solidFill>
            </a:endParaRPr>
          </a:p>
        </p:txBody>
      </p:sp>
      <p:pic>
        <p:nvPicPr>
          <p:cNvPr id="5" name="Picture 4"/>
          <p:cNvPicPr>
            <a:picLocks noChangeAspect="1"/>
          </p:cNvPicPr>
          <p:nvPr/>
        </p:nvPicPr>
        <p:blipFill>
          <a:blip r:embed="rId2"/>
          <a:stretch>
            <a:fillRect/>
          </a:stretch>
        </p:blipFill>
        <p:spPr>
          <a:xfrm>
            <a:off x="313036" y="2648735"/>
            <a:ext cx="8513807" cy="2189067"/>
          </a:xfrm>
          <a:prstGeom prst="rect">
            <a:avLst/>
          </a:prstGeom>
        </p:spPr>
      </p:pic>
    </p:spTree>
    <p:extLst>
      <p:ext uri="{BB962C8B-B14F-4D97-AF65-F5344CB8AC3E}">
        <p14:creationId xmlns:p14="http://schemas.microsoft.com/office/powerpoint/2010/main" val="1620602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18</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Sources of Global Equity Returns</a:t>
            </a:r>
            <a:endParaRPr lang="en-US" dirty="0"/>
          </a:p>
        </p:txBody>
      </p:sp>
      <p:pic>
        <p:nvPicPr>
          <p:cNvPr id="4" name="Picture 3"/>
          <p:cNvPicPr>
            <a:picLocks noChangeAspect="1"/>
          </p:cNvPicPr>
          <p:nvPr/>
        </p:nvPicPr>
        <p:blipFill>
          <a:blip r:embed="rId2"/>
          <a:stretch>
            <a:fillRect/>
          </a:stretch>
        </p:blipFill>
        <p:spPr>
          <a:xfrm>
            <a:off x="543212" y="1660542"/>
            <a:ext cx="8131629" cy="4363145"/>
          </a:xfrm>
          <a:prstGeom prst="rect">
            <a:avLst/>
          </a:prstGeom>
        </p:spPr>
      </p:pic>
    </p:spTree>
    <p:extLst>
      <p:ext uri="{BB962C8B-B14F-4D97-AF65-F5344CB8AC3E}">
        <p14:creationId xmlns:p14="http://schemas.microsoft.com/office/powerpoint/2010/main" val="3791395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19</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Focus Equity Highlights – Q1 2019</a:t>
            </a:r>
            <a:endParaRPr lang="en-US" dirty="0"/>
          </a:p>
        </p:txBody>
      </p:sp>
      <p:sp>
        <p:nvSpPr>
          <p:cNvPr id="5" name="Rectangle 4"/>
          <p:cNvSpPr/>
          <p:nvPr/>
        </p:nvSpPr>
        <p:spPr>
          <a:xfrm>
            <a:off x="827313" y="1105287"/>
            <a:ext cx="8171029" cy="5386090"/>
          </a:xfrm>
          <a:prstGeom prst="rect">
            <a:avLst/>
          </a:prstGeom>
        </p:spPr>
        <p:txBody>
          <a:bodyPr wrap="square">
            <a:spAutoFit/>
          </a:bodyPr>
          <a:lstStyle/>
          <a:p>
            <a:pPr>
              <a:spcBef>
                <a:spcPts val="600"/>
              </a:spcBef>
            </a:pPr>
            <a:endParaRPr lang="en-US" sz="1400" b="1" dirty="0" smtClean="0">
              <a:solidFill>
                <a:prstClr val="black"/>
              </a:solidFill>
            </a:endParaRPr>
          </a:p>
          <a:p>
            <a:pPr>
              <a:spcBef>
                <a:spcPts val="600"/>
              </a:spcBef>
            </a:pPr>
            <a:endParaRPr lang="en-US" sz="1400" b="1" dirty="0">
              <a:solidFill>
                <a:prstClr val="black"/>
              </a:solidFill>
            </a:endParaRPr>
          </a:p>
          <a:p>
            <a:pPr>
              <a:spcBef>
                <a:spcPts val="600"/>
              </a:spcBef>
            </a:pPr>
            <a:r>
              <a:rPr lang="en-US" sz="1400" b="1" dirty="0" smtClean="0">
                <a:solidFill>
                  <a:prstClr val="black"/>
                </a:solidFill>
              </a:rPr>
              <a:t>What </a:t>
            </a:r>
            <a:r>
              <a:rPr lang="en-US" sz="1400" b="1" dirty="0">
                <a:solidFill>
                  <a:prstClr val="black"/>
                </a:solidFill>
              </a:rPr>
              <a:t>has driven performance </a:t>
            </a:r>
            <a:r>
              <a:rPr lang="en-US" sz="1400" b="1" dirty="0" smtClean="0">
                <a:solidFill>
                  <a:prstClr val="black"/>
                </a:solidFill>
              </a:rPr>
              <a:t>YTD?</a:t>
            </a:r>
            <a:endParaRPr lang="en-US" sz="1400" b="1" i="1" dirty="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prstClr val="black"/>
                </a:solidFill>
              </a:rPr>
              <a:t>Our US equities underperformed the market by 110 bps in Q1.</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prstClr val="black"/>
                </a:solidFill>
              </a:rPr>
              <a:t>Underperformance was driven by Healthcare and Consumer Discretionary. </a:t>
            </a:r>
          </a:p>
          <a:p>
            <a:pPr>
              <a:spcBef>
                <a:spcPts val="600"/>
              </a:spcBef>
              <a:buClr>
                <a:srgbClr val="487D2F">
                  <a:lumMod val="50000"/>
                </a:srgbClr>
              </a:buClr>
              <a:buSzPct val="100000"/>
            </a:pPr>
            <a:endParaRPr lang="en-US" sz="800" b="1" dirty="0" smtClean="0">
              <a:solidFill>
                <a:prstClr val="black"/>
              </a:solidFill>
            </a:endParaRPr>
          </a:p>
          <a:p>
            <a:pPr>
              <a:spcBef>
                <a:spcPts val="600"/>
              </a:spcBef>
              <a:buClr>
                <a:srgbClr val="487D2F">
                  <a:lumMod val="50000"/>
                </a:srgbClr>
              </a:buClr>
              <a:buSzPct val="100000"/>
            </a:pPr>
            <a:r>
              <a:rPr lang="en-US" sz="1400" b="1" dirty="0" smtClean="0">
                <a:solidFill>
                  <a:prstClr val="black"/>
                </a:solidFill>
              </a:rPr>
              <a:t>What’s worked? </a:t>
            </a:r>
            <a:endParaRPr lang="en-US" sz="1400" b="1" dirty="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prstClr val="black"/>
                </a:solidFill>
              </a:rPr>
              <a:t>Biggest contributors to outperformance: Tech and Utilities</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prstClr val="black"/>
                </a:solidFill>
              </a:rPr>
              <a:t>Top contributors to outperformance</a:t>
            </a:r>
            <a:r>
              <a:rPr lang="en-US" sz="1400" dirty="0">
                <a:solidFill>
                  <a:prstClr val="black"/>
                </a:solidFill>
              </a:rPr>
              <a:t>: SYK (+89), CSCO (+89),  TJX (+63)</a:t>
            </a:r>
            <a:endParaRPr lang="en-US" sz="800" dirty="0">
              <a:solidFill>
                <a:prstClr val="black"/>
              </a:solidFill>
            </a:endParaRPr>
          </a:p>
          <a:p>
            <a:pPr>
              <a:spcBef>
                <a:spcPts val="600"/>
              </a:spcBef>
              <a:buClr>
                <a:srgbClr val="487D2F">
                  <a:lumMod val="50000"/>
                </a:srgbClr>
              </a:buClr>
              <a:buSzPct val="100000"/>
            </a:pPr>
            <a:endParaRPr lang="en-US" sz="1400" b="1" dirty="0" smtClean="0">
              <a:solidFill>
                <a:prstClr val="black"/>
              </a:solidFill>
            </a:endParaRPr>
          </a:p>
          <a:p>
            <a:pPr>
              <a:spcBef>
                <a:spcPts val="600"/>
              </a:spcBef>
              <a:buClr>
                <a:srgbClr val="487D2F">
                  <a:lumMod val="50000"/>
                </a:srgbClr>
              </a:buClr>
              <a:buSzPct val="100000"/>
            </a:pPr>
            <a:r>
              <a:rPr lang="en-US" sz="1400" b="1" dirty="0" smtClean="0">
                <a:solidFill>
                  <a:prstClr val="black"/>
                </a:solidFill>
              </a:rPr>
              <a:t>What didn’t?</a:t>
            </a:r>
            <a:endParaRPr lang="en-US" sz="1400" b="1" dirty="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r>
              <a:rPr lang="en-US" sz="1400" dirty="0">
                <a:solidFill>
                  <a:prstClr val="black"/>
                </a:solidFill>
              </a:rPr>
              <a:t>What we didn’t own: FB (-41), NFLX (-19), AMZN (-55) = -115bps</a:t>
            </a:r>
          </a:p>
          <a:p>
            <a:pPr marL="285750" indent="-285750">
              <a:spcBef>
                <a:spcPts val="600"/>
              </a:spcBef>
              <a:buClr>
                <a:srgbClr val="487D2F">
                  <a:lumMod val="50000"/>
                </a:srgbClr>
              </a:buClr>
              <a:buSzPct val="100000"/>
              <a:buFont typeface="Georgia" panose="02040502050405020303" pitchFamily="18" charset="0"/>
              <a:buChar char="›"/>
            </a:pPr>
            <a:r>
              <a:rPr lang="en-US" sz="1400" dirty="0" smtClean="0">
                <a:solidFill>
                  <a:prstClr val="black"/>
                </a:solidFill>
              </a:rPr>
              <a:t>Top detractors to Q1 performance: CVS </a:t>
            </a:r>
            <a:r>
              <a:rPr lang="en-US" sz="1400" dirty="0">
                <a:solidFill>
                  <a:prstClr val="black"/>
                </a:solidFill>
              </a:rPr>
              <a:t>(-30), RMD (-27)</a:t>
            </a:r>
          </a:p>
          <a:p>
            <a:pPr>
              <a:spcBef>
                <a:spcPts val="600"/>
              </a:spcBef>
              <a:buClr>
                <a:srgbClr val="487D2F">
                  <a:lumMod val="50000"/>
                </a:srgbClr>
              </a:buClr>
              <a:buSzPct val="100000"/>
            </a:pPr>
            <a:endParaRPr lang="en-US" sz="800" b="1" dirty="0" smtClean="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prstClr val="black"/>
              </a:solidFill>
            </a:endParaRPr>
          </a:p>
          <a:p>
            <a:pPr>
              <a:spcBef>
                <a:spcPts val="600"/>
              </a:spcBef>
              <a:buClr>
                <a:srgbClr val="487D2F">
                  <a:lumMod val="50000"/>
                </a:srgbClr>
              </a:buClr>
              <a:buSzPct val="100000"/>
            </a:pPr>
            <a:endParaRPr lang="en-US" sz="1400" b="1" dirty="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smtClean="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prstClr val="black"/>
              </a:solidFill>
            </a:endParaRPr>
          </a:p>
          <a:p>
            <a:pPr marL="285750" indent="-285750">
              <a:spcBef>
                <a:spcPts val="600"/>
              </a:spcBef>
              <a:buClr>
                <a:srgbClr val="487D2F">
                  <a:lumMod val="50000"/>
                </a:srgbClr>
              </a:buClr>
              <a:buSzPct val="100000"/>
              <a:buFont typeface="Georgia" panose="02040502050405020303" pitchFamily="18" charset="0"/>
              <a:buChar char="›"/>
            </a:pPr>
            <a:endParaRPr lang="en-US" sz="1400" dirty="0">
              <a:solidFill>
                <a:srgbClr val="EEECE1">
                  <a:lumMod val="25000"/>
                </a:srgbClr>
              </a:solidFill>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rgbClr val="FFFFFF">
                    <a:lumMod val="50000"/>
                  </a:srgbClr>
                </a:solidFill>
              </a:rPr>
              <a:t>Internal use only</a:t>
            </a:r>
            <a:endParaRPr lang="en-US" dirty="0">
              <a:solidFill>
                <a:srgbClr val="FFFFFF">
                  <a:lumMod val="50000"/>
                </a:srgbClr>
              </a:solidFill>
            </a:endParaRPr>
          </a:p>
        </p:txBody>
      </p:sp>
    </p:spTree>
    <p:extLst>
      <p:ext uri="{BB962C8B-B14F-4D97-AF65-F5344CB8AC3E}">
        <p14:creationId xmlns:p14="http://schemas.microsoft.com/office/powerpoint/2010/main" val="378155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21878" y="6356351"/>
            <a:ext cx="364921" cy="365125"/>
          </a:xfrm>
        </p:spPr>
        <p:txBody>
          <a:bodyPr/>
          <a:lstStyle/>
          <a:p>
            <a:fld id="{BA4111AF-6F6F-0643-B4DB-D5DDF114BF9E}" type="slidenum">
              <a:rPr lang="en-US" smtClean="0">
                <a:solidFill>
                  <a:srgbClr val="6A6A6A">
                    <a:lumMod val="50000"/>
                  </a:srgbClr>
                </a:solidFill>
              </a:rPr>
              <a:pPr/>
              <a:t>2</a:t>
            </a:fld>
            <a:endParaRPr lang="en-US" dirty="0">
              <a:solidFill>
                <a:srgbClr val="6A6A6A">
                  <a:lumMod val="50000"/>
                </a:srgbClr>
              </a:solidFill>
            </a:endParaRPr>
          </a:p>
        </p:txBody>
      </p:sp>
      <p:sp>
        <p:nvSpPr>
          <p:cNvPr id="3" name="Title 2"/>
          <p:cNvSpPr>
            <a:spLocks noGrp="1"/>
          </p:cNvSpPr>
          <p:nvPr>
            <p:ph type="title"/>
          </p:nvPr>
        </p:nvSpPr>
        <p:spPr/>
        <p:txBody>
          <a:bodyPr>
            <a:normAutofit fontScale="90000"/>
          </a:bodyPr>
          <a:lstStyle/>
          <a:p>
            <a:r>
              <a:rPr lang="en-US" sz="2900" dirty="0"/>
              <a:t>Outlook 2019</a:t>
            </a:r>
            <a:br>
              <a:rPr lang="en-US" sz="2900" dirty="0"/>
            </a:br>
            <a:r>
              <a:rPr lang="en-US" sz="2200" dirty="0"/>
              <a:t>Fundamentals are sound but risks remain</a:t>
            </a:r>
          </a:p>
        </p:txBody>
      </p:sp>
      <p:sp>
        <p:nvSpPr>
          <p:cNvPr id="6" name="Rectangle 5"/>
          <p:cNvSpPr/>
          <p:nvPr/>
        </p:nvSpPr>
        <p:spPr>
          <a:xfrm>
            <a:off x="543212" y="1147695"/>
            <a:ext cx="8419556" cy="5155257"/>
          </a:xfrm>
          <a:prstGeom prst="rect">
            <a:avLst/>
          </a:prstGeom>
        </p:spPr>
        <p:txBody>
          <a:bodyPr wrap="square">
            <a:spAutoFit/>
          </a:bodyPr>
          <a:lstStyle/>
          <a:p>
            <a:pPr>
              <a:spcBef>
                <a:spcPts val="600"/>
              </a:spcBef>
              <a:spcAft>
                <a:spcPts val="600"/>
              </a:spcAft>
            </a:pPr>
            <a:r>
              <a:rPr lang="en-US" sz="1200" b="1" dirty="0">
                <a:solidFill>
                  <a:srgbClr val="6A6A6A">
                    <a:lumMod val="50000"/>
                  </a:srgbClr>
                </a:solidFill>
              </a:rPr>
              <a:t>Expect U.S. economy to slow in 2019</a:t>
            </a:r>
          </a:p>
          <a:p>
            <a:pPr marL="285750" indent="-285750">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While the 2018 tax cuts remain in place, their contribution to year-over-year growth will begin to fade.  We expect economic growth to slow but remain positive.  The U.S. consumer remains healthy, benefitting from wage growth and strong employment</a:t>
            </a:r>
          </a:p>
          <a:p>
            <a:pPr marL="285750" indent="-285750">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Expect current tariffs to have small negative effect on U.S. growth, but their effect on companies’ supply chains and earnings will be larger.  Further protectionism on consumer goods, specifically technology and autos, would have a greater effect on growth and earnings</a:t>
            </a:r>
          </a:p>
          <a:p>
            <a:pPr marL="285750" indent="-285750">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Consensus revenue growth estimates for the S&amp;P 500 are ~5% for 2019.  Earnings growth will slow in the second half as further margin expansion will be difficult given rising interest costs, tariffs and higher wages</a:t>
            </a:r>
          </a:p>
          <a:p>
            <a:pPr marL="285750" indent="-285750">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U.S. equity valuations have improved given strong earnings growth and falling prices</a:t>
            </a:r>
          </a:p>
          <a:p>
            <a:pPr>
              <a:spcBef>
                <a:spcPts val="600"/>
              </a:spcBef>
              <a:spcAft>
                <a:spcPts val="600"/>
              </a:spcAft>
              <a:buClr>
                <a:srgbClr val="ADCB28">
                  <a:lumMod val="50000"/>
                </a:srgbClr>
              </a:buClr>
            </a:pPr>
            <a:r>
              <a:rPr lang="en-US" sz="1200" b="1" dirty="0">
                <a:solidFill>
                  <a:srgbClr val="6A6A6A">
                    <a:lumMod val="50000"/>
                  </a:srgbClr>
                </a:solidFill>
              </a:rPr>
              <a:t>International markets are spotty as global growth slows</a:t>
            </a:r>
          </a:p>
          <a:p>
            <a:pPr marL="285750" indent="-285750">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For 2019, the International Monetary Fund is forecasting healthy global growth at 3.5%, albeit slightly down from 2018’s forecast of 3.7%.  Forecasted growth in China has fallen to 6.2%.  U.S. protectionism may harm growth in countries that rely on exports to the U.S.</a:t>
            </a:r>
          </a:p>
          <a:p>
            <a:pPr marL="285750" indent="-285750">
              <a:spcBef>
                <a:spcPts val="600"/>
              </a:spcBef>
              <a:spcAft>
                <a:spcPts val="600"/>
              </a:spcAft>
              <a:buClr>
                <a:srgbClr val="ADCB28">
                  <a:lumMod val="50000"/>
                </a:srgbClr>
              </a:buClr>
              <a:buFont typeface="Georgia" panose="02040502050405020303" pitchFamily="18" charset="0"/>
              <a:buChar char="›"/>
            </a:pPr>
            <a:r>
              <a:rPr lang="en-US" sz="1100" dirty="0">
                <a:solidFill>
                  <a:srgbClr val="6A6A6A">
                    <a:lumMod val="50000"/>
                  </a:srgbClr>
                </a:solidFill>
              </a:rPr>
              <a:t>Growth in Europe is slowing with weakness in industrial sector especially in Germany.  Geopolitical concerns are high in Italy and Britain</a:t>
            </a:r>
          </a:p>
          <a:p>
            <a:pPr>
              <a:spcBef>
                <a:spcPts val="600"/>
              </a:spcBef>
              <a:buClr>
                <a:srgbClr val="ADCB28">
                  <a:lumMod val="50000"/>
                </a:srgbClr>
              </a:buClr>
            </a:pPr>
            <a:r>
              <a:rPr lang="en-US" sz="1200" b="1" dirty="0">
                <a:solidFill>
                  <a:srgbClr val="6A6A6A">
                    <a:lumMod val="50000"/>
                  </a:srgbClr>
                </a:solidFill>
              </a:rPr>
              <a:t>Risks remain but have shifted </a:t>
            </a:r>
          </a:p>
          <a:p>
            <a:pPr marL="285750" indent="-285750">
              <a:spcBef>
                <a:spcPts val="600"/>
              </a:spcBef>
              <a:buClr>
                <a:srgbClr val="ADCB28">
                  <a:lumMod val="50000"/>
                </a:srgbClr>
              </a:buClr>
              <a:buFont typeface="Georgia" panose="02040502050405020303" pitchFamily="18" charset="0"/>
              <a:buChar char="›"/>
            </a:pPr>
            <a:r>
              <a:rPr lang="en-US" sz="1100" dirty="0">
                <a:solidFill>
                  <a:srgbClr val="6A6A6A">
                    <a:lumMod val="50000"/>
                  </a:srgbClr>
                </a:solidFill>
              </a:rPr>
              <a:t>While inflation has remained under control and below 3.0%, inflation risks have increased as tight labor markets and tariffs put upward pressure on prices</a:t>
            </a:r>
          </a:p>
          <a:p>
            <a:pPr marL="285750" indent="-285750">
              <a:spcBef>
                <a:spcPts val="600"/>
              </a:spcBef>
              <a:buClr>
                <a:srgbClr val="ADCB28">
                  <a:lumMod val="50000"/>
                </a:srgbClr>
              </a:buClr>
              <a:buFont typeface="Georgia" panose="02040502050405020303" pitchFamily="18" charset="0"/>
              <a:buChar char="›"/>
            </a:pPr>
            <a:r>
              <a:rPr lang="en-US" sz="1100" dirty="0">
                <a:solidFill>
                  <a:srgbClr val="6A6A6A">
                    <a:lumMod val="50000"/>
                  </a:srgbClr>
                </a:solidFill>
              </a:rPr>
              <a:t>China’s slowing economy and high debt levels remain a concern given authorities efforts to constrain credit growth </a:t>
            </a:r>
          </a:p>
          <a:p>
            <a:pPr marL="285750" indent="-285750">
              <a:spcBef>
                <a:spcPts val="600"/>
              </a:spcBef>
              <a:buClr>
                <a:srgbClr val="ADCB28">
                  <a:lumMod val="50000"/>
                </a:srgbClr>
              </a:buClr>
              <a:buFont typeface="Georgia" panose="02040502050405020303" pitchFamily="18" charset="0"/>
              <a:buChar char="›"/>
            </a:pPr>
            <a:r>
              <a:rPr lang="en-US" sz="1100" dirty="0">
                <a:solidFill>
                  <a:srgbClr val="6A6A6A">
                    <a:lumMod val="50000"/>
                  </a:srgbClr>
                </a:solidFill>
              </a:rPr>
              <a:t>Higher U.S. interest rates and stronger U.S. Dollar have been headwinds for emerging market economies, especially those that have substantial debt in U.S. Dollars</a:t>
            </a:r>
          </a:p>
        </p:txBody>
      </p:sp>
      <p:sp>
        <p:nvSpPr>
          <p:cNvPr id="9" name="TextBox 5"/>
          <p:cNvSpPr txBox="1">
            <a:spLocks noChangeArrowheads="1"/>
          </p:cNvSpPr>
          <p:nvPr/>
        </p:nvSpPr>
        <p:spPr bwMode="auto">
          <a:xfrm>
            <a:off x="5152807" y="6670932"/>
            <a:ext cx="2827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Narrow" panose="020B0606020202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Narrow" panose="020B0606020202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Narrow" panose="020B0606020202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Arial Narrow" panose="020B0606020202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Arial Narrow" panose="020B0606020202030204" pitchFamily="34" charset="0"/>
              </a:defRPr>
            </a:lvl9pPr>
          </a:lstStyle>
          <a:p>
            <a:pPr>
              <a:spcBef>
                <a:spcPct val="50000"/>
              </a:spcBef>
              <a:buClrTx/>
              <a:buSzTx/>
              <a:buFontTx/>
              <a:buNone/>
            </a:pPr>
            <a:r>
              <a:rPr lang="en-US" altLang="en-US" sz="800" b="1" i="1" dirty="0">
                <a:solidFill>
                  <a:srgbClr val="6A6A6A">
                    <a:lumMod val="50000"/>
                  </a:srgbClr>
                </a:solidFill>
              </a:rPr>
              <a:t>Information is current and believed to be accurate as of 3/14/2019</a:t>
            </a:r>
          </a:p>
        </p:txBody>
      </p:sp>
    </p:spTree>
    <p:extLst>
      <p:ext uri="{BB962C8B-B14F-4D97-AF65-F5344CB8AC3E}">
        <p14:creationId xmlns:p14="http://schemas.microsoft.com/office/powerpoint/2010/main" val="3173382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20</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Performance by Factors</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347788"/>
            <a:ext cx="66960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42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21</a:t>
            </a:fld>
            <a:endParaRPr lang="en-US" dirty="0">
              <a:solidFill>
                <a:srgbClr val="FFFFFF">
                  <a:lumMod val="50000"/>
                </a:srgbClr>
              </a:solidFill>
            </a:endParaRPr>
          </a:p>
        </p:txBody>
      </p:sp>
      <p:pic>
        <p:nvPicPr>
          <p:cNvPr id="5" name="Picture 4"/>
          <p:cNvPicPr>
            <a:picLocks noChangeAspect="1"/>
          </p:cNvPicPr>
          <p:nvPr/>
        </p:nvPicPr>
        <p:blipFill>
          <a:blip r:embed="rId2"/>
          <a:stretch>
            <a:fillRect/>
          </a:stretch>
        </p:blipFill>
        <p:spPr>
          <a:xfrm>
            <a:off x="432026" y="290513"/>
            <a:ext cx="6349774" cy="6320868"/>
          </a:xfrm>
          <a:prstGeom prst="rect">
            <a:avLst/>
          </a:prstGeom>
        </p:spPr>
      </p:pic>
    </p:spTree>
    <p:extLst>
      <p:ext uri="{BB962C8B-B14F-4D97-AF65-F5344CB8AC3E}">
        <p14:creationId xmlns:p14="http://schemas.microsoft.com/office/powerpoint/2010/main" val="1666266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22</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Attribution Q1 2019</a:t>
            </a:r>
            <a:endParaRPr lang="en-US" dirty="0"/>
          </a:p>
        </p:txBody>
      </p:sp>
      <p:pic>
        <p:nvPicPr>
          <p:cNvPr id="4" name="Picture 3"/>
          <p:cNvPicPr>
            <a:picLocks noChangeAspect="1"/>
          </p:cNvPicPr>
          <p:nvPr/>
        </p:nvPicPr>
        <p:blipFill>
          <a:blip r:embed="rId2"/>
          <a:stretch>
            <a:fillRect/>
          </a:stretch>
        </p:blipFill>
        <p:spPr>
          <a:xfrm>
            <a:off x="0" y="1706103"/>
            <a:ext cx="9144000" cy="3445794"/>
          </a:xfrm>
          <a:prstGeom prst="rect">
            <a:avLst/>
          </a:prstGeom>
        </p:spPr>
      </p:pic>
    </p:spTree>
    <p:extLst>
      <p:ext uri="{BB962C8B-B14F-4D97-AF65-F5344CB8AC3E}">
        <p14:creationId xmlns:p14="http://schemas.microsoft.com/office/powerpoint/2010/main" val="1805289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23</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a:t>S&amp;P 500 Forward P/E Ratio</a:t>
            </a:r>
          </a:p>
        </p:txBody>
      </p:sp>
      <p:pic>
        <p:nvPicPr>
          <p:cNvPr id="5" name="Picture 4"/>
          <p:cNvPicPr>
            <a:picLocks noChangeAspect="1"/>
          </p:cNvPicPr>
          <p:nvPr/>
        </p:nvPicPr>
        <p:blipFill>
          <a:blip r:embed="rId2"/>
          <a:stretch>
            <a:fillRect/>
          </a:stretch>
        </p:blipFill>
        <p:spPr>
          <a:xfrm>
            <a:off x="250016" y="958362"/>
            <a:ext cx="8676270" cy="4924566"/>
          </a:xfrm>
          <a:prstGeom prst="rect">
            <a:avLst/>
          </a:prstGeom>
        </p:spPr>
      </p:pic>
    </p:spTree>
    <p:extLst>
      <p:ext uri="{BB962C8B-B14F-4D97-AF65-F5344CB8AC3E}">
        <p14:creationId xmlns:p14="http://schemas.microsoft.com/office/powerpoint/2010/main" val="366104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24</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2019 Expected Revenue Growth by Sector</a:t>
            </a:r>
            <a:endParaRPr lang="en-US" dirty="0"/>
          </a:p>
        </p:txBody>
      </p:sp>
      <p:pic>
        <p:nvPicPr>
          <p:cNvPr id="5" name="Picture 4"/>
          <p:cNvPicPr>
            <a:picLocks noChangeAspect="1"/>
          </p:cNvPicPr>
          <p:nvPr/>
        </p:nvPicPr>
        <p:blipFill>
          <a:blip r:embed="rId2"/>
          <a:stretch>
            <a:fillRect/>
          </a:stretch>
        </p:blipFill>
        <p:spPr>
          <a:xfrm>
            <a:off x="628650" y="1195387"/>
            <a:ext cx="7886700" cy="4467225"/>
          </a:xfrm>
          <a:prstGeom prst="rect">
            <a:avLst/>
          </a:prstGeom>
        </p:spPr>
      </p:pic>
    </p:spTree>
    <p:extLst>
      <p:ext uri="{BB962C8B-B14F-4D97-AF65-F5344CB8AC3E}">
        <p14:creationId xmlns:p14="http://schemas.microsoft.com/office/powerpoint/2010/main" val="1527427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solidFill>
                  <a:srgbClr val="FFFFFF">
                    <a:lumMod val="50000"/>
                  </a:srgbClr>
                </a:solidFill>
              </a:rPr>
              <a:pPr/>
              <a:t>25</a:t>
            </a:fld>
            <a:endParaRPr lang="en-US" dirty="0">
              <a:solidFill>
                <a:srgbClr val="FFFFFF">
                  <a:lumMod val="50000"/>
                </a:srgbClr>
              </a:solidFill>
            </a:endParaRPr>
          </a:p>
        </p:txBody>
      </p:sp>
      <p:sp>
        <p:nvSpPr>
          <p:cNvPr id="3" name="Title 2"/>
          <p:cNvSpPr>
            <a:spLocks noGrp="1"/>
          </p:cNvSpPr>
          <p:nvPr>
            <p:ph type="title"/>
          </p:nvPr>
        </p:nvSpPr>
        <p:spPr/>
        <p:txBody>
          <a:bodyPr/>
          <a:lstStyle/>
          <a:p>
            <a:r>
              <a:rPr lang="en-US" dirty="0" smtClean="0"/>
              <a:t>2019 Expected Earnings Growth by Sector</a:t>
            </a:r>
            <a:endParaRPr lang="en-US" dirty="0"/>
          </a:p>
        </p:txBody>
      </p:sp>
      <p:pic>
        <p:nvPicPr>
          <p:cNvPr id="4" name="Picture 3"/>
          <p:cNvPicPr>
            <a:picLocks noChangeAspect="1"/>
          </p:cNvPicPr>
          <p:nvPr/>
        </p:nvPicPr>
        <p:blipFill>
          <a:blip r:embed="rId2"/>
          <a:stretch>
            <a:fillRect/>
          </a:stretch>
        </p:blipFill>
        <p:spPr>
          <a:xfrm>
            <a:off x="1007022" y="1647567"/>
            <a:ext cx="7264926" cy="4148523"/>
          </a:xfrm>
          <a:prstGeom prst="rect">
            <a:avLst/>
          </a:prstGeom>
        </p:spPr>
      </p:pic>
    </p:spTree>
    <p:extLst>
      <p:ext uri="{BB962C8B-B14F-4D97-AF65-F5344CB8AC3E}">
        <p14:creationId xmlns:p14="http://schemas.microsoft.com/office/powerpoint/2010/main" val="1525150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3</a:t>
            </a:fld>
            <a:endParaRPr lang="en-US" dirty="0"/>
          </a:p>
        </p:txBody>
      </p:sp>
      <p:sp>
        <p:nvSpPr>
          <p:cNvPr id="3" name="Title 2"/>
          <p:cNvSpPr>
            <a:spLocks noGrp="1"/>
          </p:cNvSpPr>
          <p:nvPr>
            <p:ph type="title"/>
          </p:nvPr>
        </p:nvSpPr>
        <p:spPr/>
        <p:txBody>
          <a:bodyPr/>
          <a:lstStyle/>
          <a:p>
            <a:r>
              <a:rPr lang="en-US" dirty="0" smtClean="0"/>
              <a:t>Return of market indices</a:t>
            </a:r>
            <a:endParaRPr lang="en-US" dirty="0"/>
          </a:p>
        </p:txBody>
      </p:sp>
      <p:sp>
        <p:nvSpPr>
          <p:cNvPr id="4" name="Text Placeholder 3"/>
          <p:cNvSpPr>
            <a:spLocks noGrp="1"/>
          </p:cNvSpPr>
          <p:nvPr>
            <p:ph type="body" sz="quarter" idx="13"/>
          </p:nvPr>
        </p:nvSpPr>
        <p:spPr>
          <a:xfrm>
            <a:off x="381001" y="1231673"/>
            <a:ext cx="8305800" cy="2461096"/>
          </a:xfrm>
        </p:spPr>
        <p:txBody>
          <a:bodyPr/>
          <a:lstStyle/>
          <a:p>
            <a:r>
              <a:rPr lang="en-US" dirty="0" smtClean="0"/>
              <a:t> </a:t>
            </a:r>
            <a:endParaRPr lang="en-US" dirty="0"/>
          </a:p>
        </p:txBody>
      </p:sp>
      <p:pic>
        <p:nvPicPr>
          <p:cNvPr id="7" name="Picture 6"/>
          <p:cNvPicPr>
            <a:picLocks noChangeAspect="1"/>
          </p:cNvPicPr>
          <p:nvPr/>
        </p:nvPicPr>
        <p:blipFill>
          <a:blip r:embed="rId2"/>
          <a:stretch>
            <a:fillRect/>
          </a:stretch>
        </p:blipFill>
        <p:spPr>
          <a:xfrm>
            <a:off x="17091" y="1197500"/>
            <a:ext cx="9144000" cy="3390900"/>
          </a:xfrm>
          <a:prstGeom prst="rect">
            <a:avLst/>
          </a:prstGeom>
        </p:spPr>
      </p:pic>
      <p:sp>
        <p:nvSpPr>
          <p:cNvPr id="10" name="Rectangle 9"/>
          <p:cNvSpPr/>
          <p:nvPr/>
        </p:nvSpPr>
        <p:spPr>
          <a:xfrm>
            <a:off x="803304" y="6324993"/>
            <a:ext cx="7571575" cy="338554"/>
          </a:xfrm>
          <a:prstGeom prst="rect">
            <a:avLst/>
          </a:prstGeom>
        </p:spPr>
        <p:txBody>
          <a:bodyPr wrap="square">
            <a:spAutoFit/>
          </a:bodyPr>
          <a:lstStyle/>
          <a:p>
            <a:pPr fontAlgn="base">
              <a:spcBef>
                <a:spcPct val="0"/>
              </a:spcBef>
              <a:spcAft>
                <a:spcPct val="0"/>
              </a:spcAft>
            </a:pPr>
            <a:r>
              <a:rPr lang="en-US" sz="800" dirty="0">
                <a:solidFill>
                  <a:srgbClr val="6A6A6A"/>
                </a:solidFill>
                <a:latin typeface="Georgia" panose="02040502050405020303"/>
              </a:rPr>
              <a:t>Source: Bloomberg. EAFE is MSCI EAFE Index, Emerging Markets is MSCI Emerging Markets and U.S. Bonds is Barclays U.S. Aggregate. REITs is the DJ US Select Real Estate Securities Index.  MLPs is </a:t>
            </a:r>
            <a:r>
              <a:rPr lang="en-US" sz="800" dirty="0" err="1">
                <a:solidFill>
                  <a:srgbClr val="6A6A6A"/>
                </a:solidFill>
                <a:latin typeface="Georgia" panose="02040502050405020303"/>
              </a:rPr>
              <a:t>Alerian</a:t>
            </a:r>
            <a:r>
              <a:rPr lang="en-US" sz="800" dirty="0">
                <a:solidFill>
                  <a:srgbClr val="6A6A6A"/>
                </a:solidFill>
                <a:latin typeface="Georgia" panose="02040502050405020303"/>
              </a:rPr>
              <a:t> MLP Index. The above information is through 12/31/2018.  See last page for important information.</a:t>
            </a:r>
          </a:p>
        </p:txBody>
      </p:sp>
      <p:sp>
        <p:nvSpPr>
          <p:cNvPr id="12" name="TextBox 11"/>
          <p:cNvSpPr txBox="1"/>
          <p:nvPr/>
        </p:nvSpPr>
        <p:spPr>
          <a:xfrm>
            <a:off x="381000" y="4710756"/>
            <a:ext cx="8068408" cy="1523239"/>
          </a:xfrm>
          <a:prstGeom prst="rect">
            <a:avLst/>
          </a:prstGeom>
        </p:spPr>
        <p:txBody>
          <a:bodyPr wrap="square" rtlCol="0">
            <a:noAutofit/>
          </a:bodyPr>
          <a:lstStyle/>
          <a:p>
            <a:pPr algn="l">
              <a:lnSpc>
                <a:spcPct val="70000"/>
              </a:lnSpc>
              <a:spcBef>
                <a:spcPts val="600"/>
              </a:spcBef>
              <a:spcAft>
                <a:spcPts val="200"/>
              </a:spcAft>
              <a:buClr>
                <a:schemeClr val="accent1">
                  <a:lumMod val="50000"/>
                </a:schemeClr>
              </a:buClr>
              <a:buSzPct val="100000"/>
            </a:pPr>
            <a:endParaRPr lang="en-US" sz="1600" dirty="0" smtClean="0">
              <a:solidFill>
                <a:schemeClr val="accent4">
                  <a:lumMod val="50000"/>
                </a:schemeClr>
              </a:solidFill>
              <a:latin typeface="Georgia" panose="02040502050405020303" pitchFamily="18" charset="0"/>
              <a:cs typeface="Calibri Light"/>
            </a:endParaRPr>
          </a:p>
        </p:txBody>
      </p:sp>
      <p:sp>
        <p:nvSpPr>
          <p:cNvPr id="13" name="TextBox 12"/>
          <p:cNvSpPr txBox="1"/>
          <p:nvPr/>
        </p:nvSpPr>
        <p:spPr>
          <a:xfrm>
            <a:off x="381000" y="4710756"/>
            <a:ext cx="8217877" cy="1523239"/>
          </a:xfrm>
          <a:prstGeom prst="rect">
            <a:avLst/>
          </a:prstGeom>
        </p:spPr>
        <p:txBody>
          <a:bodyPr wrap="square" rtlCol="0">
            <a:no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200" dirty="0">
                <a:solidFill>
                  <a:schemeClr val="accent4">
                    <a:lumMod val="75000"/>
                  </a:schemeClr>
                </a:solidFill>
                <a:latin typeface="Georgia" panose="02040502050405020303"/>
              </a:rPr>
              <a:t>YTD, alternatives have performed well.  REITs are up 15.8% and MLPs are us 16.8%.</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200" dirty="0">
                <a:solidFill>
                  <a:schemeClr val="accent4">
                    <a:lumMod val="75000"/>
                  </a:schemeClr>
                </a:solidFill>
                <a:latin typeface="Georgia" panose="02040502050405020303"/>
              </a:rPr>
              <a:t>Equity markets have recovered from end of December with S&amp;P 500 up 13.6%, EAFE 10.1% and EM up 9.9%.</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200" dirty="0">
                <a:solidFill>
                  <a:schemeClr val="accent4">
                    <a:lumMod val="75000"/>
                  </a:schemeClr>
                </a:solidFill>
                <a:latin typeface="Georgia" panose="02040502050405020303"/>
              </a:rPr>
              <a:t>Bond yields have fallen and since November 2018 have returned 4.8%, since December up 2.9%.</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200" dirty="0">
                <a:solidFill>
                  <a:schemeClr val="accent4">
                    <a:lumMod val="75000"/>
                  </a:schemeClr>
                </a:solidFill>
                <a:latin typeface="Georgia" panose="02040502050405020303"/>
                <a:sym typeface="Georgia"/>
              </a:rPr>
              <a:t>Maintaining a </a:t>
            </a:r>
            <a:r>
              <a:rPr lang="en-US" sz="1200" i="1" dirty="0">
                <a:solidFill>
                  <a:schemeClr val="accent4">
                    <a:lumMod val="75000"/>
                  </a:schemeClr>
                </a:solidFill>
                <a:latin typeface="Georgia" panose="02040502050405020303"/>
                <a:sym typeface="Georgia"/>
              </a:rPr>
              <a:t>diversified portfolio of assets </a:t>
            </a:r>
            <a:r>
              <a:rPr lang="en-US" sz="1200" dirty="0">
                <a:solidFill>
                  <a:schemeClr val="accent4">
                    <a:lumMod val="75000"/>
                  </a:schemeClr>
                </a:solidFill>
                <a:latin typeface="Georgia" panose="02040502050405020303"/>
                <a:sym typeface="Georgia"/>
              </a:rPr>
              <a:t>has helped to mitigate overall volatility with the intention of providing strong risk-adjusted returns over time.  </a:t>
            </a:r>
          </a:p>
          <a:p>
            <a:pPr algn="l">
              <a:lnSpc>
                <a:spcPct val="70000"/>
              </a:lnSpc>
              <a:spcBef>
                <a:spcPts val="600"/>
              </a:spcBef>
              <a:spcAft>
                <a:spcPts val="200"/>
              </a:spcAft>
              <a:buClr>
                <a:schemeClr val="accent1">
                  <a:lumMod val="50000"/>
                </a:schemeClr>
              </a:buClr>
              <a:buSzPct val="100000"/>
            </a:pPr>
            <a:endParaRPr lang="en-US" sz="1200" dirty="0" smtClean="0">
              <a:solidFill>
                <a:schemeClr val="accent4">
                  <a:lumMod val="75000"/>
                </a:schemeClr>
              </a:solidFill>
              <a:latin typeface="Georgia" panose="02040502050405020303" pitchFamily="18" charset="0"/>
              <a:cs typeface="Calibri Light"/>
            </a:endParaRPr>
          </a:p>
        </p:txBody>
      </p:sp>
    </p:spTree>
    <p:extLst>
      <p:ext uri="{BB962C8B-B14F-4D97-AF65-F5344CB8AC3E}">
        <p14:creationId xmlns:p14="http://schemas.microsoft.com/office/powerpoint/2010/main" val="374766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111262" y="6445081"/>
            <a:ext cx="2133600" cy="365125"/>
          </a:xfrm>
        </p:spPr>
        <p:txBody>
          <a:bodyPr/>
          <a:lstStyle/>
          <a:p>
            <a:fld id="{BA4111AF-6F6F-0643-B4DB-D5DDF114BF9E}" type="slidenum">
              <a:rPr lang="en-US" smtClean="0"/>
              <a:pPr/>
              <a:t>4</a:t>
            </a:fld>
            <a:endParaRPr lang="en-US" dirty="0"/>
          </a:p>
        </p:txBody>
      </p:sp>
      <p:sp>
        <p:nvSpPr>
          <p:cNvPr id="3" name="Title 2"/>
          <p:cNvSpPr>
            <a:spLocks noGrp="1"/>
          </p:cNvSpPr>
          <p:nvPr>
            <p:ph type="title"/>
          </p:nvPr>
        </p:nvSpPr>
        <p:spPr/>
        <p:txBody>
          <a:bodyPr/>
          <a:lstStyle/>
          <a:p>
            <a:r>
              <a:rPr lang="en-US" dirty="0" smtClean="0"/>
              <a:t>Bond markets</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17146"/>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5" name="TextBox 4"/>
          <p:cNvSpPr txBox="1"/>
          <p:nvPr/>
        </p:nvSpPr>
        <p:spPr>
          <a:xfrm>
            <a:off x="1115736" y="5625869"/>
            <a:ext cx="7008828" cy="892552"/>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latin typeface="Georgia" panose="02040502050405020303"/>
              </a:rPr>
              <a:t>Yields fell at the end of 2018 and have continued to fall due to expectations of slower growth</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latin typeface="Georgia" panose="02040502050405020303"/>
              </a:rPr>
              <a:t>Our bond duration is 4.5 years, was increased a bit at the beginning of the year</a:t>
            </a:r>
          </a:p>
        </p:txBody>
      </p:sp>
      <p:sp>
        <p:nvSpPr>
          <p:cNvPr id="9" name="Rectangle 8"/>
          <p:cNvSpPr/>
          <p:nvPr/>
        </p:nvSpPr>
        <p:spPr>
          <a:xfrm>
            <a:off x="2822331" y="1089732"/>
            <a:ext cx="3299897" cy="369332"/>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US Treasury 10-Year Yield</a:t>
            </a:r>
            <a:endParaRPr lang="en-US" sz="1800" b="1" dirty="0">
              <a:solidFill>
                <a:schemeClr val="bg2">
                  <a:lumMod val="25000"/>
                </a:schemeClr>
              </a:solidFill>
              <a:latin typeface="+mj-lt"/>
            </a:endParaRPr>
          </a:p>
        </p:txBody>
      </p:sp>
      <p:pic>
        <p:nvPicPr>
          <p:cNvPr id="4" name="Picture 3"/>
          <p:cNvPicPr>
            <a:picLocks noChangeAspect="1"/>
          </p:cNvPicPr>
          <p:nvPr/>
        </p:nvPicPr>
        <p:blipFill>
          <a:blip r:embed="rId2"/>
          <a:stretch>
            <a:fillRect/>
          </a:stretch>
        </p:blipFill>
        <p:spPr>
          <a:xfrm>
            <a:off x="0" y="1733550"/>
            <a:ext cx="9144000" cy="3390900"/>
          </a:xfrm>
          <a:prstGeom prst="rect">
            <a:avLst/>
          </a:prstGeom>
        </p:spPr>
      </p:pic>
    </p:spTree>
    <p:extLst>
      <p:ext uri="{BB962C8B-B14F-4D97-AF65-F5344CB8AC3E}">
        <p14:creationId xmlns:p14="http://schemas.microsoft.com/office/powerpoint/2010/main" val="389981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5</a:t>
            </a:fld>
            <a:endParaRPr lang="en-US" dirty="0"/>
          </a:p>
        </p:txBody>
      </p:sp>
      <p:sp>
        <p:nvSpPr>
          <p:cNvPr id="3" name="Title 2"/>
          <p:cNvSpPr>
            <a:spLocks noGrp="1"/>
          </p:cNvSpPr>
          <p:nvPr>
            <p:ph type="title"/>
          </p:nvPr>
        </p:nvSpPr>
        <p:spPr/>
        <p:txBody>
          <a:bodyPr>
            <a:normAutofit fontScale="90000"/>
          </a:bodyPr>
          <a:lstStyle/>
          <a:p>
            <a:r>
              <a:rPr lang="en-US" dirty="0"/>
              <a:t>Bond market spreads (10y-2y)</a:t>
            </a:r>
            <a:br>
              <a:rPr lang="en-US" dirty="0"/>
            </a:br>
            <a:r>
              <a:rPr lang="en-US" dirty="0" smtClean="0"/>
              <a:t>Late cycle </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7" name="TextBox 6"/>
          <p:cNvSpPr txBox="1"/>
          <p:nvPr/>
        </p:nvSpPr>
        <p:spPr>
          <a:xfrm>
            <a:off x="1115736" y="5211740"/>
            <a:ext cx="7008828" cy="523220"/>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400" dirty="0">
                <a:solidFill>
                  <a:schemeClr val="accent4">
                    <a:lumMod val="75000"/>
                  </a:schemeClr>
                </a:solidFill>
                <a:latin typeface="Georgia" panose="02040502050405020303"/>
              </a:rPr>
              <a:t>Flat yield curve has been a good predictor of recessions. Percentile has dropped from 16th to 13th</a:t>
            </a:r>
          </a:p>
        </p:txBody>
      </p:sp>
      <p:pic>
        <p:nvPicPr>
          <p:cNvPr id="5" name="Picture 4"/>
          <p:cNvPicPr>
            <a:picLocks noChangeAspect="1"/>
          </p:cNvPicPr>
          <p:nvPr/>
        </p:nvPicPr>
        <p:blipFill>
          <a:blip r:embed="rId2"/>
          <a:stretch>
            <a:fillRect/>
          </a:stretch>
        </p:blipFill>
        <p:spPr>
          <a:xfrm>
            <a:off x="0" y="1294640"/>
            <a:ext cx="9144000" cy="3254829"/>
          </a:xfrm>
          <a:prstGeom prst="rect">
            <a:avLst/>
          </a:prstGeom>
        </p:spPr>
      </p:pic>
    </p:spTree>
    <p:extLst>
      <p:ext uri="{BB962C8B-B14F-4D97-AF65-F5344CB8AC3E}">
        <p14:creationId xmlns:p14="http://schemas.microsoft.com/office/powerpoint/2010/main" val="339716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6</a:t>
            </a:fld>
            <a:endParaRPr lang="en-US" dirty="0"/>
          </a:p>
        </p:txBody>
      </p:sp>
      <p:sp>
        <p:nvSpPr>
          <p:cNvPr id="3" name="Title 2"/>
          <p:cNvSpPr>
            <a:spLocks noGrp="1"/>
          </p:cNvSpPr>
          <p:nvPr>
            <p:ph type="title"/>
          </p:nvPr>
        </p:nvSpPr>
        <p:spPr/>
        <p:txBody>
          <a:bodyPr/>
          <a:lstStyle/>
          <a:p>
            <a:r>
              <a:rPr lang="en-US" dirty="0" smtClean="0"/>
              <a:t>Expansion has been slow moving</a:t>
            </a:r>
            <a:endParaRPr lang="en-US" dirty="0"/>
          </a:p>
        </p:txBody>
      </p:sp>
      <p:pic>
        <p:nvPicPr>
          <p:cNvPr id="4" name="Picture 3"/>
          <p:cNvPicPr>
            <a:picLocks noChangeAspect="1"/>
          </p:cNvPicPr>
          <p:nvPr/>
        </p:nvPicPr>
        <p:blipFill>
          <a:blip r:embed="rId2"/>
          <a:stretch>
            <a:fillRect/>
          </a:stretch>
        </p:blipFill>
        <p:spPr>
          <a:xfrm>
            <a:off x="376237" y="1076325"/>
            <a:ext cx="8391525" cy="4705350"/>
          </a:xfrm>
          <a:prstGeom prst="rect">
            <a:avLst/>
          </a:prstGeom>
        </p:spPr>
      </p:pic>
    </p:spTree>
    <p:extLst>
      <p:ext uri="{BB962C8B-B14F-4D97-AF65-F5344CB8AC3E}">
        <p14:creationId xmlns:p14="http://schemas.microsoft.com/office/powerpoint/2010/main" val="1463575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smtClean="0"/>
              <a:t>High Yield Spreads</a:t>
            </a:r>
            <a:endParaRPr lang="en-US" dirty="0"/>
          </a:p>
        </p:txBody>
      </p:sp>
      <p:sp>
        <p:nvSpPr>
          <p:cNvPr id="6" name="TextBox 5"/>
          <p:cNvSpPr txBox="1"/>
          <p:nvPr/>
        </p:nvSpPr>
        <p:spPr>
          <a:xfrm>
            <a:off x="1168490" y="5134827"/>
            <a:ext cx="7008828" cy="738664"/>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Spreads have fallen since yearend</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Spread percentile has decreased from 46th to 28th </a:t>
            </a:r>
          </a:p>
        </p:txBody>
      </p:sp>
      <p:pic>
        <p:nvPicPr>
          <p:cNvPr id="4" name="Picture 3"/>
          <p:cNvPicPr>
            <a:picLocks noChangeAspect="1"/>
          </p:cNvPicPr>
          <p:nvPr/>
        </p:nvPicPr>
        <p:blipFill>
          <a:blip r:embed="rId2"/>
          <a:stretch>
            <a:fillRect/>
          </a:stretch>
        </p:blipFill>
        <p:spPr>
          <a:xfrm>
            <a:off x="0" y="1397139"/>
            <a:ext cx="9144000" cy="3254829"/>
          </a:xfrm>
          <a:prstGeom prst="rect">
            <a:avLst/>
          </a:prstGeom>
        </p:spPr>
      </p:pic>
    </p:spTree>
    <p:extLst>
      <p:ext uri="{BB962C8B-B14F-4D97-AF65-F5344CB8AC3E}">
        <p14:creationId xmlns:p14="http://schemas.microsoft.com/office/powerpoint/2010/main" val="2367132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8</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a:solidFill>
                  <a:schemeClr val="accent1"/>
                </a:solidFill>
                <a:latin typeface="Georgia" panose="02040502050405020303" pitchFamily="18" charset="0"/>
                <a:ea typeface="+mj-ea"/>
                <a:cs typeface="+mj-cs"/>
              </a:rPr>
              <a:t>Market </a:t>
            </a:r>
            <a:r>
              <a:rPr lang="en-US" sz="2600" dirty="0" smtClean="0">
                <a:solidFill>
                  <a:schemeClr val="accent1"/>
                </a:solidFill>
                <a:latin typeface="Georgia" panose="02040502050405020303" pitchFamily="18" charset="0"/>
                <a:ea typeface="+mj-ea"/>
                <a:cs typeface="+mj-cs"/>
              </a:rPr>
              <a:t>Returns</a:t>
            </a:r>
            <a:endParaRPr lang="en-US" sz="2600" dirty="0">
              <a:solidFill>
                <a:schemeClr val="accent1"/>
              </a:solidFill>
              <a:latin typeface="Georgia" panose="02040502050405020303" pitchFamily="18" charset="0"/>
              <a:ea typeface="+mj-ea"/>
              <a:cs typeface="+mj-cs"/>
            </a:endParaRPr>
          </a:p>
        </p:txBody>
      </p:sp>
      <p:sp>
        <p:nvSpPr>
          <p:cNvPr id="9" name="Rectangle 8"/>
          <p:cNvSpPr/>
          <p:nvPr/>
        </p:nvSpPr>
        <p:spPr>
          <a:xfrm>
            <a:off x="2795951" y="1110798"/>
            <a:ext cx="3695551" cy="646331"/>
          </a:xfrm>
          <a:prstGeom prst="rect">
            <a:avLst/>
          </a:prstGeom>
          <a:solidFill>
            <a:schemeClr val="bg1"/>
          </a:solidFill>
        </p:spPr>
        <p:txBody>
          <a:bodyPr wrap="square">
            <a:spAutoFit/>
          </a:bodyPr>
          <a:lstStyle/>
          <a:p>
            <a:pPr algn="ctr"/>
            <a:r>
              <a:rPr lang="en-US" sz="1800" b="1" dirty="0" smtClean="0">
                <a:solidFill>
                  <a:schemeClr val="accent4">
                    <a:lumMod val="75000"/>
                  </a:schemeClr>
                </a:solidFill>
                <a:latin typeface="Georgia" panose="02040502050405020303" pitchFamily="18" charset="0"/>
              </a:rPr>
              <a:t>Performance of bond markets</a:t>
            </a:r>
            <a:endParaRPr lang="en-US" sz="1800" b="1" dirty="0">
              <a:solidFill>
                <a:schemeClr val="accent4">
                  <a:lumMod val="75000"/>
                </a:schemeClr>
              </a:solidFill>
              <a:latin typeface="Georgia" panose="02040502050405020303" pitchFamily="18" charset="0"/>
            </a:endParaRPr>
          </a:p>
        </p:txBody>
      </p:sp>
      <p:sp>
        <p:nvSpPr>
          <p:cNvPr id="10"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4" name="TextBox 3"/>
          <p:cNvSpPr txBox="1"/>
          <p:nvPr/>
        </p:nvSpPr>
        <p:spPr>
          <a:xfrm>
            <a:off x="888023" y="5534561"/>
            <a:ext cx="7491046" cy="1061829"/>
          </a:xfrm>
          <a:prstGeom prst="rect">
            <a:avLst/>
          </a:prstGeom>
        </p:spPr>
        <p:txBody>
          <a:bodyPr wrap="square" rtlCol="0">
            <a:spAutoFit/>
          </a:bodyPr>
          <a:lstStyle/>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EM bonds has recovered after being hit by strong dollar and higher US rates</a:t>
            </a:r>
          </a:p>
          <a:p>
            <a:pPr marL="228600" indent="-228600">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Performance has been solid</a:t>
            </a:r>
          </a:p>
          <a:p>
            <a:pPr algn="l">
              <a:buSzPct val="80000"/>
            </a:pPr>
            <a:r>
              <a:rPr lang="en-US" sz="1600" dirty="0" smtClean="0">
                <a:solidFill>
                  <a:schemeClr val="accent4">
                    <a:lumMod val="75000"/>
                  </a:schemeClr>
                </a:solidFill>
                <a:latin typeface="Georgia" panose="02040502050405020303" pitchFamily="18" charset="0"/>
                <a:cs typeface="Calibri Light"/>
              </a:rPr>
              <a:t> </a:t>
            </a:r>
          </a:p>
        </p:txBody>
      </p:sp>
      <p:pic>
        <p:nvPicPr>
          <p:cNvPr id="5" name="Picture 4"/>
          <p:cNvPicPr>
            <a:picLocks noChangeAspect="1"/>
          </p:cNvPicPr>
          <p:nvPr/>
        </p:nvPicPr>
        <p:blipFill>
          <a:blip r:embed="rId2"/>
          <a:stretch>
            <a:fillRect/>
          </a:stretch>
        </p:blipFill>
        <p:spPr>
          <a:xfrm>
            <a:off x="0" y="1733550"/>
            <a:ext cx="9144000" cy="3390900"/>
          </a:xfrm>
          <a:prstGeom prst="rect">
            <a:avLst/>
          </a:prstGeom>
        </p:spPr>
      </p:pic>
    </p:spTree>
    <p:extLst>
      <p:ext uri="{BB962C8B-B14F-4D97-AF65-F5344CB8AC3E}">
        <p14:creationId xmlns:p14="http://schemas.microsoft.com/office/powerpoint/2010/main" val="1654095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9</a:t>
            </a:fld>
            <a:endParaRPr lang="en-US" dirty="0"/>
          </a:p>
        </p:txBody>
      </p:sp>
      <p:sp>
        <p:nvSpPr>
          <p:cNvPr id="3" name="Title 2"/>
          <p:cNvSpPr>
            <a:spLocks noGrp="1"/>
          </p:cNvSpPr>
          <p:nvPr>
            <p:ph type="title"/>
          </p:nvPr>
        </p:nvSpPr>
        <p:spPr/>
        <p:txBody>
          <a:bodyPr/>
          <a:lstStyle/>
          <a:p>
            <a:r>
              <a:rPr lang="en-US" dirty="0" smtClean="0"/>
              <a:t>Active bond managers</a:t>
            </a:r>
            <a:endParaRPr lang="en-US" dirty="0"/>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7" name="TextBox 6"/>
          <p:cNvSpPr txBox="1"/>
          <p:nvPr/>
        </p:nvSpPr>
        <p:spPr>
          <a:xfrm>
            <a:off x="1333850" y="5352176"/>
            <a:ext cx="5911012" cy="595356"/>
          </a:xfrm>
          <a:prstGeom prst="rect">
            <a:avLst/>
          </a:prstGeom>
        </p:spPr>
        <p:txBody>
          <a:bodyPr wrap="square" rtlCol="0">
            <a:spAutoFit/>
          </a:bodyPr>
          <a:lstStyle/>
          <a:p>
            <a:pPr marL="228600" indent="-228600">
              <a:lnSpc>
                <a:spcPct val="70000"/>
              </a:lnSpc>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err="1">
                <a:solidFill>
                  <a:schemeClr val="accent4">
                    <a:lumMod val="75000"/>
                  </a:schemeClr>
                </a:solidFill>
                <a:latin typeface="Georgia" panose="02040502050405020303"/>
              </a:rPr>
              <a:t>Doubleline</a:t>
            </a:r>
            <a:r>
              <a:rPr lang="en-US" sz="1600" dirty="0">
                <a:solidFill>
                  <a:schemeClr val="accent4">
                    <a:lumMod val="75000"/>
                  </a:schemeClr>
                </a:solidFill>
                <a:latin typeface="Georgia" panose="02040502050405020303"/>
              </a:rPr>
              <a:t> has lagged as rates have fallen</a:t>
            </a:r>
          </a:p>
          <a:p>
            <a:pPr marL="228600" indent="-228600">
              <a:lnSpc>
                <a:spcPct val="70000"/>
              </a:lnSpc>
              <a:spcBef>
                <a:spcPts val="600"/>
              </a:spcBef>
              <a:spcAft>
                <a:spcPts val="600"/>
              </a:spcAft>
              <a:buClr>
                <a:srgbClr val="487D2F">
                  <a:lumMod val="75000"/>
                </a:srgbClr>
              </a:buClr>
              <a:buSzPct val="100000"/>
              <a:buFont typeface="Georgia" panose="02040502050405020303" pitchFamily="18" charset="0"/>
              <a:buChar char="›"/>
              <a:defRPr sz="1800">
                <a:solidFill>
                  <a:srgbClr val="000000"/>
                </a:solidFill>
              </a:defRPr>
            </a:pPr>
            <a:r>
              <a:rPr lang="en-US" sz="1600" dirty="0">
                <a:solidFill>
                  <a:schemeClr val="accent4">
                    <a:lumMod val="75000"/>
                  </a:schemeClr>
                </a:solidFill>
                <a:latin typeface="Georgia" panose="02040502050405020303"/>
              </a:rPr>
              <a:t>Western Asset and </a:t>
            </a:r>
            <a:r>
              <a:rPr lang="en-US" sz="1600" dirty="0" err="1">
                <a:solidFill>
                  <a:schemeClr val="accent4">
                    <a:lumMod val="75000"/>
                  </a:schemeClr>
                </a:solidFill>
                <a:latin typeface="Georgia" panose="02040502050405020303"/>
              </a:rPr>
              <a:t>MetWest</a:t>
            </a:r>
            <a:r>
              <a:rPr lang="en-US" sz="1600" dirty="0">
                <a:solidFill>
                  <a:schemeClr val="accent4">
                    <a:lumMod val="75000"/>
                  </a:schemeClr>
                </a:solidFill>
                <a:latin typeface="Georgia" panose="02040502050405020303"/>
              </a:rPr>
              <a:t> have outperformed</a:t>
            </a:r>
          </a:p>
        </p:txBody>
      </p:sp>
      <p:pic>
        <p:nvPicPr>
          <p:cNvPr id="4" name="Picture 3"/>
          <p:cNvPicPr>
            <a:picLocks noChangeAspect="1"/>
          </p:cNvPicPr>
          <p:nvPr/>
        </p:nvPicPr>
        <p:blipFill>
          <a:blip r:embed="rId2"/>
          <a:stretch>
            <a:fillRect/>
          </a:stretch>
        </p:blipFill>
        <p:spPr>
          <a:xfrm>
            <a:off x="0" y="1328517"/>
            <a:ext cx="9144000" cy="3390900"/>
          </a:xfrm>
          <a:prstGeom prst="rect">
            <a:avLst/>
          </a:prstGeom>
        </p:spPr>
      </p:pic>
    </p:spTree>
    <p:extLst>
      <p:ext uri="{BB962C8B-B14F-4D97-AF65-F5344CB8AC3E}">
        <p14:creationId xmlns:p14="http://schemas.microsoft.com/office/powerpoint/2010/main" val="406034419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g"/></Relationships>
</file>

<file path=ppt/theme/_rels/theme3.xml.rels><?xml version="1.0" encoding="UTF-8" standalone="yes"?>
<Relationships xmlns="http://schemas.openxmlformats.org/package/2006/relationships"><Relationship Id="rId1" Type="http://schemas.openxmlformats.org/officeDocument/2006/relationships/image" Target="../media/image4.jpg"/></Relationships>
</file>

<file path=ppt/theme/theme1.xml><?xml version="1.0" encoding="utf-8"?>
<a:theme xmlns:a="http://schemas.openxmlformats.org/drawingml/2006/main" name="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algn="l">
          <a:lnSpc>
            <a:spcPct val="70000"/>
          </a:lnSpc>
          <a:spcBef>
            <a:spcPts val="600"/>
          </a:spcBef>
          <a:spcAft>
            <a:spcPts val="200"/>
          </a:spcAft>
          <a:buClr>
            <a:schemeClr val="accent1">
              <a:lumMod val="50000"/>
            </a:schemeClr>
          </a:buClr>
          <a:buSzPct val="100000"/>
          <a:defRPr sz="1600" dirty="0" smtClean="0">
            <a:solidFill>
              <a:schemeClr val="accent4">
                <a:lumMod val="50000"/>
              </a:schemeClr>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2.xml><?xml version="1.0" encoding="utf-8"?>
<a:theme xmlns:a="http://schemas.openxmlformats.org/drawingml/2006/main" name="1_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3.xml><?xml version="1.0" encoding="utf-8"?>
<a:theme xmlns:a="http://schemas.openxmlformats.org/drawingml/2006/main" name="2_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Generic Pitch Book Template April 2016</Template>
  <TotalTime>9167</TotalTime>
  <Words>964</Words>
  <Application>Microsoft Office PowerPoint</Application>
  <PresentationFormat>On-screen Show (4:3)</PresentationFormat>
  <Paragraphs>132</Paragraphs>
  <Slides>25</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MS PGothic</vt:lpstr>
      <vt:lpstr>Arial</vt:lpstr>
      <vt:lpstr>Arial Narrow</vt:lpstr>
      <vt:lpstr>Calibri</vt:lpstr>
      <vt:lpstr>Calibri Light</vt:lpstr>
      <vt:lpstr>Georgia</vt:lpstr>
      <vt:lpstr>Wingdings</vt:lpstr>
      <vt:lpstr>Office Theme</vt:lpstr>
      <vt:lpstr>1_Office Theme</vt:lpstr>
      <vt:lpstr>2_Office Theme</vt:lpstr>
      <vt:lpstr>2019 Q1 Review</vt:lpstr>
      <vt:lpstr>Outlook 2019 Fundamentals are sound but risks remain</vt:lpstr>
      <vt:lpstr>Return of market indices</vt:lpstr>
      <vt:lpstr>Bond markets</vt:lpstr>
      <vt:lpstr>Bond market spreads (10y-2y) Late cycle </vt:lpstr>
      <vt:lpstr>Expansion has been slow moving</vt:lpstr>
      <vt:lpstr>High Yield Spreads</vt:lpstr>
      <vt:lpstr>PowerPoint Presentation</vt:lpstr>
      <vt:lpstr>Active bond managers</vt:lpstr>
      <vt:lpstr>PowerPoint Presentation</vt:lpstr>
      <vt:lpstr>REITs and MLPs are outperforming!</vt:lpstr>
      <vt:lpstr>Vehicle performance  as of 3/31/19</vt:lpstr>
      <vt:lpstr>Asset Class Returns First quarter rebound!</vt:lpstr>
      <vt:lpstr>Growth model changes</vt:lpstr>
      <vt:lpstr>Growth Model attribution  Relative to 75% ACWI &amp; 25% US Aggregate</vt:lpstr>
      <vt:lpstr>S&amp;P 500 – What happened during 1Q 2019</vt:lpstr>
      <vt:lpstr>Sector Returns</vt:lpstr>
      <vt:lpstr>Sources of Global Equity Returns</vt:lpstr>
      <vt:lpstr>Focus Equity Highlights – Q1 2019</vt:lpstr>
      <vt:lpstr>Performance by Factors</vt:lpstr>
      <vt:lpstr>PowerPoint Presentation</vt:lpstr>
      <vt:lpstr>Attribution Q1 2019</vt:lpstr>
      <vt:lpstr>S&amp;P 500 Forward P/E Ratio</vt:lpstr>
      <vt:lpstr>2019 Expected Revenue Growth by Sector</vt:lpstr>
      <vt:lpstr>2019 Expected Earnings Growth by Sector</vt:lpstr>
    </vt:vector>
  </TitlesOfParts>
  <Company>External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Nickse</dc:creator>
  <cp:lastModifiedBy>John Ingram</cp:lastModifiedBy>
  <cp:revision>211</cp:revision>
  <cp:lastPrinted>2019-04-08T18:30:12Z</cp:lastPrinted>
  <dcterms:created xsi:type="dcterms:W3CDTF">2016-04-14T18:06:49Z</dcterms:created>
  <dcterms:modified xsi:type="dcterms:W3CDTF">2019-04-10T14:45:00Z</dcterms:modified>
</cp:coreProperties>
</file>