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3" r:id="rId2"/>
    <p:sldId id="339" r:id="rId3"/>
    <p:sldId id="341" r:id="rId4"/>
    <p:sldId id="352" r:id="rId5"/>
    <p:sldId id="354" r:id="rId6"/>
    <p:sldId id="340" r:id="rId7"/>
    <p:sldId id="353" r:id="rId8"/>
    <p:sldId id="355" r:id="rId9"/>
    <p:sldId id="343" r:id="rId10"/>
    <p:sldId id="344" r:id="rId11"/>
    <p:sldId id="356" r:id="rId12"/>
    <p:sldId id="345" r:id="rId13"/>
    <p:sldId id="347" r:id="rId14"/>
    <p:sldId id="349" r:id="rId15"/>
    <p:sldId id="357" r:id="rId16"/>
    <p:sldId id="358" r:id="rId17"/>
    <p:sldId id="359" r:id="rId18"/>
  </p:sldIdLst>
  <p:sldSz cx="9144000" cy="6858000" type="screen4x3"/>
  <p:notesSz cx="7010400" cy="92964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6A6A6A"/>
    <a:srgbClr val="487D2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6186" autoAdjust="0"/>
  </p:normalViewPr>
  <p:slideViewPr>
    <p:cSldViewPr snapToGrid="0">
      <p:cViewPr varScale="1">
        <p:scale>
          <a:sx n="109" d="100"/>
          <a:sy n="109" d="100"/>
        </p:scale>
        <p:origin x="768" y="96"/>
      </p:cViewPr>
      <p:guideLst>
        <p:guide orient="horz" pos="6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728"/>
    </p:cViewPr>
  </p:sorterViewPr>
  <p:notesViewPr>
    <p:cSldViewPr snapToGrid="0">
      <p:cViewPr varScale="1">
        <p:scale>
          <a:sx n="81" d="100"/>
          <a:sy n="81" d="100"/>
        </p:scale>
        <p:origin x="222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D3942B00-0091-4282-8EF2-C2A3B3A7D1F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3290999A-3CD9-4087-A6AB-F4915EF5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75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11D1F14B-0ED0-4426-8B6E-A5019F5DA26F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7" rIns="91413" bIns="457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6"/>
            <a:ext cx="5607050" cy="3660775"/>
          </a:xfrm>
          <a:prstGeom prst="rect">
            <a:avLst/>
          </a:prstGeom>
        </p:spPr>
        <p:txBody>
          <a:bodyPr vert="horz" lIns="91413" tIns="45707" rIns="91413" bIns="457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5352454F-B8C5-455B-A4DD-264417327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93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52454F-B8C5-455B-A4DD-2644173274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9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 txBox="1">
            <a:spLocks/>
          </p:cNvSpPr>
          <p:nvPr userDrawn="1"/>
        </p:nvSpPr>
        <p:spPr>
          <a:xfrm>
            <a:off x="-129552" y="5144196"/>
            <a:ext cx="8744959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pic>
        <p:nvPicPr>
          <p:cNvPr id="5" name="Picture 4" descr="Graphic_TitlePag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pic>
        <p:nvPicPr>
          <p:cNvPr id="6" name="Picture 5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5" y="1041401"/>
            <a:ext cx="3548271" cy="13335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65" y="5056590"/>
            <a:ext cx="8111778" cy="597718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921369" y="6427177"/>
            <a:ext cx="2162908" cy="294299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  <a:spcBef>
                <a:spcPts val="60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100000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Internal</a:t>
            </a:r>
            <a:r>
              <a:rPr lang="en-US" sz="1600" baseline="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 use only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311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oo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" y="1845737"/>
            <a:ext cx="9144000" cy="4963297"/>
          </a:xfrm>
          <a:prstGeom prst="rect">
            <a:avLst/>
          </a:prstGeom>
        </p:spPr>
      </p:pic>
      <p:pic>
        <p:nvPicPr>
          <p:cNvPr id="2" name="Picture 1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70" y="58502"/>
            <a:ext cx="1892300" cy="86654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0" name="Shape 42"/>
          <p:cNvSpPr txBox="1">
            <a:spLocks/>
          </p:cNvSpPr>
          <p:nvPr userDrawn="1"/>
        </p:nvSpPr>
        <p:spPr>
          <a:xfrm>
            <a:off x="598130" y="2502292"/>
            <a:ext cx="7352271" cy="2332488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0" indent="0" algn="l">
              <a:lnSpc>
                <a:spcPct val="80000"/>
              </a:lnSpc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65125"/>
            <a:ext cx="8134350" cy="704497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1" y="1231673"/>
            <a:ext cx="8305800" cy="5002322"/>
          </a:xfrm>
        </p:spPr>
        <p:txBody>
          <a:bodyPr>
            <a:noAutofit/>
          </a:bodyPr>
          <a:lstStyle>
            <a:lvl2pPr marL="342900" indent="-228600">
              <a:spcBef>
                <a:spcPts val="600"/>
              </a:spcBef>
              <a:spcAft>
                <a:spcPts val="200"/>
              </a:spcAft>
              <a:defRPr/>
            </a:lvl2pPr>
            <a:lvl3pPr marL="571500" indent="-171450">
              <a:spcBef>
                <a:spcPts val="600"/>
              </a:spcBef>
              <a:spcAft>
                <a:spcPts val="200"/>
              </a:spcAft>
              <a:defRPr/>
            </a:lvl3pPr>
            <a:lvl4pPr marL="800100" indent="-171450">
              <a:spcBef>
                <a:spcPts val="600"/>
              </a:spcBef>
              <a:spcAft>
                <a:spcPts val="200"/>
              </a:spcAft>
              <a:defRPr sz="1200"/>
            </a:lvl4pPr>
            <a:lvl5pPr>
              <a:spcBef>
                <a:spcPts val="600"/>
              </a:spcBef>
              <a:spcAft>
                <a:spcPts val="2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81000" y="1069622"/>
            <a:ext cx="8210550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3921369" y="6427177"/>
            <a:ext cx="2162908" cy="294299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  <a:spcBef>
                <a:spcPts val="60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100000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Internal</a:t>
            </a:r>
            <a:r>
              <a:rPr lang="en-US" sz="1600" baseline="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 use only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67649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72" userDrawn="1">
          <p15:clr>
            <a:srgbClr val="FBAE40"/>
          </p15:clr>
        </p15:guide>
        <p15:guide id="2" pos="2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381000" y="1069622"/>
            <a:ext cx="8210550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71475" y="1166988"/>
            <a:ext cx="3762375" cy="254317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57775" y="3710076"/>
            <a:ext cx="3876675" cy="2646362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921369" y="6427177"/>
            <a:ext cx="2162908" cy="294299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  <a:spcBef>
                <a:spcPts val="60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100000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Internal</a:t>
            </a:r>
            <a:r>
              <a:rPr lang="en-US" sz="1600" baseline="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 use only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941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00201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81000" y="365125"/>
            <a:ext cx="8305800" cy="701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6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kern="1200">
          <a:solidFill>
            <a:srgbClr val="487D2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600"/>
        </a:spcBef>
        <a:spcAft>
          <a:spcPts val="200"/>
        </a:spcAft>
        <a:buFont typeface="Arial"/>
        <a:buNone/>
        <a:defRPr sz="1400" b="1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342900" indent="-228600" algn="l" defTabSz="457189" rtl="0" eaLnBrk="1" latinLnBrk="0" hangingPunct="1">
        <a:spcBef>
          <a:spcPts val="600"/>
        </a:spcBef>
        <a:spcAft>
          <a:spcPts val="200"/>
        </a:spcAft>
        <a:buClr>
          <a:schemeClr val="accent1">
            <a:lumMod val="75000"/>
          </a:schemeClr>
        </a:buClr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571500" indent="-228600" algn="l" defTabSz="457189" rtl="0" eaLnBrk="1" latinLnBrk="0" hangingPunct="1">
        <a:spcBef>
          <a:spcPts val="600"/>
        </a:spcBef>
        <a:spcAft>
          <a:spcPts val="200"/>
        </a:spcAft>
        <a:buClr>
          <a:schemeClr val="accent1">
            <a:lumMod val="75000"/>
          </a:schemeClr>
        </a:buClr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6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Schwab Initiation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3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Interest Margin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1" y="1301262"/>
            <a:ext cx="4076699" cy="4906108"/>
          </a:xfrm>
        </p:spPr>
        <p:txBody>
          <a:bodyPr/>
          <a:lstStyle/>
          <a:p>
            <a:r>
              <a:rPr lang="en-US" dirty="0" smtClean="0"/>
              <a:t>Schwab owns mainly quality bonds</a:t>
            </a:r>
          </a:p>
          <a:p>
            <a:r>
              <a:rPr lang="en-US" dirty="0" smtClean="0"/>
              <a:t>Loan exposure is small</a:t>
            </a:r>
          </a:p>
          <a:p>
            <a:r>
              <a:rPr lang="en-US" dirty="0" smtClean="0"/>
              <a:t>Funding sources/deposits are growing.  Deposits are on balance sheet</a:t>
            </a:r>
          </a:p>
          <a:p>
            <a:r>
              <a:rPr lang="en-US" dirty="0" smtClean="0"/>
              <a:t>CSB Tier 1 leverage ratio of at least 5% to be considered well capitalized. Schwab targets 6% for CSC and 6.25% for CSB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991" y="1186962"/>
            <a:ext cx="4011785" cy="5346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63" y="3397109"/>
            <a:ext cx="3840773" cy="33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Deposits in flux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1447800"/>
            <a:ext cx="54768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621" y="1231673"/>
            <a:ext cx="8627310" cy="41404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Few loans and small risk of loan defaults affecting balance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Cash balances may rise during market turmoil – deposits rose $18b in Q4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Schwab’s ETF’s and Mutual Funds are index funds with zero relative performance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Reduction in on balance sheet deposits will free up capital for share buybacks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85" y="2977907"/>
            <a:ext cx="4461279" cy="33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allocation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52" y="2054464"/>
            <a:ext cx="7623295" cy="4170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669" y="1310054"/>
            <a:ext cx="7666893" cy="48357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l">
              <a:spcBef>
                <a:spcPts val="60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100000"/>
            </a:pPr>
            <a:r>
              <a:rPr lang="en-US" sz="1600" dirty="0" smtClean="0">
                <a:solidFill>
                  <a:srgbClr val="6A6A6A"/>
                </a:solidFill>
                <a:latin typeface="Georgia" panose="02040502050405020303" pitchFamily="18" charset="0"/>
                <a:cs typeface="Calibri Light"/>
              </a:rPr>
              <a:t>Schwab has maintained a 20% dividend payout.  They have transferred off balance sheet MM balances to on balance sheet improving ROE and higher net interest income.   </a:t>
            </a:r>
          </a:p>
        </p:txBody>
      </p:sp>
    </p:spTree>
    <p:extLst>
      <p:ext uri="{BB962C8B-B14F-4D97-AF65-F5344CB8AC3E}">
        <p14:creationId xmlns:p14="http://schemas.microsoft.com/office/powerpoint/2010/main" val="32394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1" y="3437792"/>
            <a:ext cx="8305800" cy="2796203"/>
          </a:xfrm>
        </p:spPr>
        <p:txBody>
          <a:bodyPr/>
          <a:lstStyle/>
          <a:p>
            <a:r>
              <a:rPr lang="en-US" dirty="0" smtClean="0"/>
              <a:t>Falling interest rates and deposit balances are big swings for earnings.</a:t>
            </a:r>
          </a:p>
          <a:p>
            <a:r>
              <a:rPr lang="en-US" dirty="0" smtClean="0"/>
              <a:t>$200m is roughly 2% of revenue</a:t>
            </a:r>
          </a:p>
          <a:p>
            <a:r>
              <a:rPr lang="en-US" dirty="0" smtClean="0"/>
              <a:t>Deposits fell $12b in first quarter 2019</a:t>
            </a:r>
          </a:p>
          <a:p>
            <a:r>
              <a:rPr lang="en-US" dirty="0" smtClean="0"/>
              <a:t>Failure to grow assets</a:t>
            </a:r>
          </a:p>
          <a:p>
            <a:r>
              <a:rPr lang="en-US" dirty="0" smtClean="0"/>
              <a:t>Recession with prolonged period of low rates</a:t>
            </a:r>
          </a:p>
          <a:p>
            <a:r>
              <a:rPr lang="en-US" dirty="0" smtClean="0"/>
              <a:t>Continued fee compression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62" y="1104900"/>
            <a:ext cx="5627077" cy="22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ESG scores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042" y="5605769"/>
            <a:ext cx="5357813" cy="750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4373905"/>
            <a:ext cx="8096250" cy="1059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46" y="1104899"/>
            <a:ext cx="7754359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563"/>
            <a:ext cx="9144000" cy="42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134350" cy="488597"/>
          </a:xfrm>
        </p:spPr>
        <p:txBody>
          <a:bodyPr/>
          <a:lstStyle/>
          <a:p>
            <a:r>
              <a:rPr lang="en-US" dirty="0" smtClean="0"/>
              <a:t>Relative Valuation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64" y="2215694"/>
            <a:ext cx="8455222" cy="309018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238392" y="3138854"/>
            <a:ext cx="536331" cy="1747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16451" y="4608214"/>
            <a:ext cx="516048" cy="4617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68705" y="4635374"/>
            <a:ext cx="298764" cy="5975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Schwab investment thesis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Schwab is a vertically integrated online broker that leverages its custody services to grow assets under management, earning fees on cash balances, low cost Schwab ETFs and mutual funds, trading and advisor network.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Schwab has averaged 6% organic core net new asset growth as retail clients and advisors are attracted to Schwab’s low cost trading and custody services.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Schwab is vertically integrated and offers Schwab ETFs and Funds.  Schwab’s revenue come from interest spread on cash funds (56%), and asset management fees (32% ).  Trading revenues have fallen from 50%-60% of total in early 1990’s to only 8% in 2018.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Conservative, well-managed firm who is a leader in online trading and focused on leveraging platform.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Over the next year, management expects cap-ex </a:t>
            </a:r>
            <a:r>
              <a:rPr lang="en-US" dirty="0" smtClean="0"/>
              <a:t>growth to slow to 3-5</a:t>
            </a:r>
            <a:r>
              <a:rPr lang="en-US" dirty="0" smtClean="0"/>
              <a:t>% </a:t>
            </a:r>
            <a:r>
              <a:rPr lang="en-US" dirty="0" smtClean="0"/>
              <a:t>from </a:t>
            </a:r>
            <a:r>
              <a:rPr lang="en-US" dirty="0" smtClean="0"/>
              <a:t>current 6-7</a:t>
            </a:r>
            <a:r>
              <a:rPr lang="en-US" dirty="0" smtClean="0"/>
              <a:t>% growth.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Schwab is on the cusp of generating excess capital which they </a:t>
            </a:r>
            <a:r>
              <a:rPr lang="en-US" dirty="0" smtClean="0"/>
              <a:t>plan </a:t>
            </a:r>
            <a:r>
              <a:rPr lang="en-US" dirty="0" smtClean="0"/>
              <a:t>to return to shareholders.  Expect a 20%-30% payout ratio for dividends (1.7%) and management has approved a $4b share buyback which could amount to 4% to 5% of shares</a:t>
            </a:r>
          </a:p>
        </p:txBody>
      </p:sp>
    </p:spTree>
    <p:extLst>
      <p:ext uri="{BB962C8B-B14F-4D97-AF65-F5344CB8AC3E}">
        <p14:creationId xmlns:p14="http://schemas.microsoft.com/office/powerpoint/2010/main" val="27728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Offensive - Asset growth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1" y="4879731"/>
            <a:ext cx="8305800" cy="1354264"/>
          </a:xfrm>
        </p:spPr>
        <p:txBody>
          <a:bodyPr/>
          <a:lstStyle/>
          <a:p>
            <a:r>
              <a:rPr lang="en-US" dirty="0" smtClean="0"/>
              <a:t>Schwab is a leader in the advisor channel and has developed attractive low cost options for investors.   </a:t>
            </a:r>
          </a:p>
          <a:p>
            <a:r>
              <a:rPr lang="en-US" dirty="0" smtClean="0"/>
              <a:t>Schwab AUM is $3.25t while investable wealth in US is estimated at $45t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243951"/>
            <a:ext cx="7391400" cy="356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Asset Growth Driver </a:t>
            </a:r>
            <a:br>
              <a:rPr lang="en-US" dirty="0" smtClean="0"/>
            </a:br>
            <a:r>
              <a:rPr lang="en-US" sz="2700" dirty="0" smtClean="0"/>
              <a:t>Advisor network</a:t>
            </a: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1" y="1303245"/>
            <a:ext cx="4190999" cy="4825245"/>
          </a:xfrm>
        </p:spPr>
        <p:txBody>
          <a:bodyPr/>
          <a:lstStyle/>
          <a:p>
            <a:r>
              <a:rPr lang="en-US" dirty="0" smtClean="0"/>
              <a:t>Schwab has the highest exposure to the RIA channel</a:t>
            </a:r>
          </a:p>
          <a:p>
            <a:r>
              <a:rPr lang="en-US" dirty="0" smtClean="0"/>
              <a:t>At 12% growth, the RIA channel is fastest growing segment of advisor population and  gaining market share</a:t>
            </a:r>
          </a:p>
          <a:p>
            <a:r>
              <a:rPr lang="en-US" dirty="0" smtClean="0"/>
              <a:t>GS expects RIA channel to contribute 3-5% of total growth in client assets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643" y="1142200"/>
            <a:ext cx="3713538" cy="2609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913" y="3792172"/>
            <a:ext cx="3880573" cy="2929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339278"/>
            <a:ext cx="3821723" cy="27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Asset Growth Driver</a:t>
            </a:r>
            <a:br>
              <a:rPr lang="en-US" dirty="0" smtClean="0"/>
            </a:br>
            <a:r>
              <a:rPr lang="en-US" dirty="0" err="1" smtClean="0"/>
              <a:t>Robo</a:t>
            </a:r>
            <a:r>
              <a:rPr lang="en-US" dirty="0" smtClean="0"/>
              <a:t> Advisor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1" y="3815861"/>
            <a:ext cx="8305800" cy="2418133"/>
          </a:xfrm>
        </p:spPr>
        <p:txBody>
          <a:bodyPr/>
          <a:lstStyle/>
          <a:p>
            <a:r>
              <a:rPr lang="en-US" dirty="0" smtClean="0"/>
              <a:t>In 4 years, </a:t>
            </a:r>
            <a:r>
              <a:rPr lang="en-US" dirty="0" err="1" smtClean="0"/>
              <a:t>Robo</a:t>
            </a:r>
            <a:r>
              <a:rPr lang="en-US" dirty="0" smtClean="0"/>
              <a:t> advisor has attracted over 315k accounts and $38b in assets.  Schwab is second to Vanguard in this fast growing market.  </a:t>
            </a:r>
            <a:r>
              <a:rPr lang="en-US" dirty="0" err="1" smtClean="0"/>
              <a:t>Robo</a:t>
            </a:r>
            <a:r>
              <a:rPr lang="en-US" dirty="0" smtClean="0"/>
              <a:t> advisor has cash levels of 5%-23%.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562" y="4414719"/>
            <a:ext cx="2524125" cy="1323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248" y="4414719"/>
            <a:ext cx="2571750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208" y="1104900"/>
            <a:ext cx="4738688" cy="25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sources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344" y="1104900"/>
            <a:ext cx="4265002" cy="318890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1" y="4642337"/>
            <a:ext cx="8305800" cy="159165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Schwab relies more on interest and less on trading than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Concerns over cash leaving sweep and going to funds that pay higher rate.  Schwab paid .27% on deposits and had a funding costs of .37% in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revenue sources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808"/>
            <a:ext cx="9144000" cy="464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1" y="1231673"/>
            <a:ext cx="8305800" cy="421281"/>
          </a:xfrm>
        </p:spPr>
        <p:txBody>
          <a:bodyPr/>
          <a:lstStyle/>
          <a:p>
            <a:r>
              <a:rPr lang="en-US" dirty="0" smtClean="0"/>
              <a:t>Basically giving trading away…</a:t>
            </a:r>
          </a:p>
          <a:p>
            <a:r>
              <a:rPr lang="en-US" dirty="0" smtClean="0"/>
              <a:t>Schwab has low exposure to trading - 8%  of revenue - and has lead price cuts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870" y="2191482"/>
            <a:ext cx="5834062" cy="40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ETFs and funds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337" y="1104901"/>
            <a:ext cx="3665352" cy="2410186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1" y="1303245"/>
            <a:ext cx="4190999" cy="4825245"/>
          </a:xfrm>
        </p:spPr>
        <p:txBody>
          <a:bodyPr/>
          <a:lstStyle/>
          <a:p>
            <a:r>
              <a:rPr lang="en-US" dirty="0" smtClean="0"/>
              <a:t>Schwab has quickly gained traction in ETF market</a:t>
            </a:r>
          </a:p>
          <a:p>
            <a:r>
              <a:rPr lang="en-US" dirty="0" smtClean="0"/>
              <a:t>RIA are more likely to use ETFs </a:t>
            </a:r>
          </a:p>
          <a:p>
            <a:r>
              <a:rPr lang="en-US" dirty="0" smtClean="0"/>
              <a:t>Schwab has scale – 91% of their ETFs have over $1b in asset versus 70% for Vanguard, 34% for iShares and 15% for </a:t>
            </a:r>
            <a:r>
              <a:rPr lang="en-US" dirty="0" err="1" smtClean="0"/>
              <a:t>Powershares</a:t>
            </a:r>
            <a:endParaRPr lang="en-US" dirty="0" smtClean="0"/>
          </a:p>
          <a:p>
            <a:r>
              <a:rPr lang="en-US" dirty="0" smtClean="0"/>
              <a:t>Vertical integration provides steady inflows.  </a:t>
            </a:r>
            <a:endParaRPr lang="en-US" dirty="0"/>
          </a:p>
          <a:p>
            <a:r>
              <a:rPr lang="en-US" dirty="0" smtClean="0"/>
              <a:t>In 2019, Schwab inflows were second to Vanguard’s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01389"/>
            <a:ext cx="4504373" cy="2268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" y="4299925"/>
            <a:ext cx="4371975" cy="15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RESWOOD MAST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7D2F"/>
      </a:accent1>
      <a:accent2>
        <a:srgbClr val="ADCB28"/>
      </a:accent2>
      <a:accent3>
        <a:srgbClr val="333043"/>
      </a:accent3>
      <a:accent4>
        <a:srgbClr val="6A6A6A"/>
      </a:accent4>
      <a:accent5>
        <a:srgbClr val="848484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rtlCol="0">
        <a:noAutofit/>
      </a:bodyPr>
      <a:lstStyle>
        <a:defPPr algn="l">
          <a:lnSpc>
            <a:spcPct val="70000"/>
          </a:lnSpc>
          <a:spcBef>
            <a:spcPts val="600"/>
          </a:spcBef>
          <a:spcAft>
            <a:spcPts val="200"/>
          </a:spcAft>
          <a:buClr>
            <a:schemeClr val="accent1">
              <a:lumMod val="50000"/>
            </a:schemeClr>
          </a:buClr>
          <a:buSzPct val="100000"/>
          <a:defRPr sz="1600" dirty="0" smtClean="0">
            <a:solidFill>
              <a:schemeClr val="accent4">
                <a:lumMod val="50000"/>
              </a:schemeClr>
            </a:solidFill>
            <a:latin typeface="Georgia" panose="02040502050405020303" pitchFamily="18" charset="0"/>
            <a:cs typeface="Calibri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B7C3DD4-0BAB-4187-AB0D-D62528DF1196}" vid="{C0705ABC-49CE-40E7-BDB5-49F5EA0AC1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 Pitch Book Template April 2016</Template>
  <TotalTime>10410</TotalTime>
  <Words>666</Words>
  <Application>Microsoft Office PowerPoint</Application>
  <PresentationFormat>On-screen Show (4:3)</PresentationFormat>
  <Paragraphs>70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Office Theme</vt:lpstr>
      <vt:lpstr>Schwab Initiation</vt:lpstr>
      <vt:lpstr>Schwab investment thesis</vt:lpstr>
      <vt:lpstr>Offensive - Asset growth</vt:lpstr>
      <vt:lpstr>Asset Growth Driver  Advisor network</vt:lpstr>
      <vt:lpstr>Asset Growth Driver Robo Advisor</vt:lpstr>
      <vt:lpstr>Revenue sources</vt:lpstr>
      <vt:lpstr>Historical revenue sources</vt:lpstr>
      <vt:lpstr>Trading</vt:lpstr>
      <vt:lpstr>ETFs and funds</vt:lpstr>
      <vt:lpstr>Net Interest Margin </vt:lpstr>
      <vt:lpstr>Deposits in flux</vt:lpstr>
      <vt:lpstr>Defensive</vt:lpstr>
      <vt:lpstr>Capital allocation</vt:lpstr>
      <vt:lpstr>Risks</vt:lpstr>
      <vt:lpstr>ESG scores</vt:lpstr>
      <vt:lpstr>Valuation</vt:lpstr>
      <vt:lpstr>Relative Valuation</vt:lpstr>
    </vt:vector>
  </TitlesOfParts>
  <Company>External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Alyson Nickse</dc:creator>
  <cp:lastModifiedBy>John Ingram</cp:lastModifiedBy>
  <cp:revision>248</cp:revision>
  <cp:lastPrinted>2019-06-25T11:51:58Z</cp:lastPrinted>
  <dcterms:created xsi:type="dcterms:W3CDTF">2016-04-14T18:06:49Z</dcterms:created>
  <dcterms:modified xsi:type="dcterms:W3CDTF">2019-06-25T17:44:23Z</dcterms:modified>
</cp:coreProperties>
</file>