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3" r:id="rId2"/>
    <p:sldId id="339" r:id="rId3"/>
    <p:sldId id="343" r:id="rId4"/>
    <p:sldId id="340" r:id="rId5"/>
    <p:sldId id="341" r:id="rId6"/>
    <p:sldId id="342" r:id="rId7"/>
  </p:sldIdLst>
  <p:sldSz cx="9144000" cy="6858000" type="screen4x3"/>
  <p:notesSz cx="7010400" cy="92964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6A6A6A"/>
    <a:srgbClr val="487D2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186" autoAdjust="0"/>
  </p:normalViewPr>
  <p:slideViewPr>
    <p:cSldViewPr snapToGrid="0">
      <p:cViewPr varScale="1">
        <p:scale>
          <a:sx n="90" d="100"/>
          <a:sy n="90" d="100"/>
        </p:scale>
        <p:origin x="558" y="90"/>
      </p:cViewPr>
      <p:guideLst>
        <p:guide orient="horz" pos="6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22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D3942B00-0091-4282-8EF2-C2A3B3A7D1F1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3290999A-3CD9-4087-A6AB-F4915EF5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75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11D1F14B-0ED0-4426-8B6E-A5019F5DA26F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7" rIns="91413" bIns="45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vert="horz" lIns="91413" tIns="45707" rIns="91413" bIns="4570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5352454F-B8C5-455B-A4DD-264417327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69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2454F-B8C5-455B-A4DD-2644173274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9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2"/>
          <p:cNvSpPr txBox="1">
            <a:spLocks/>
          </p:cNvSpPr>
          <p:nvPr userDrawn="1"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latin typeface="Georgia"/>
              <a:cs typeface="Georgia"/>
            </a:endParaRPr>
          </a:p>
        </p:txBody>
      </p:sp>
      <p:pic>
        <p:nvPicPr>
          <p:cNvPr id="5" name="Picture 4" descr="Graphic_TitlePage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pic>
        <p:nvPicPr>
          <p:cNvPr id="6" name="Picture 5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315" y="1041401"/>
            <a:ext cx="3548271" cy="133350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65" y="5056590"/>
            <a:ext cx="8111778" cy="597718"/>
          </a:xfrm>
        </p:spPr>
        <p:txBody>
          <a:bodyPr>
            <a:normAutofit/>
          </a:bodyPr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3311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oo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" y="1845737"/>
            <a:ext cx="9144000" cy="4963297"/>
          </a:xfrm>
          <a:prstGeom prst="rect">
            <a:avLst/>
          </a:prstGeom>
        </p:spPr>
      </p:pic>
      <p:pic>
        <p:nvPicPr>
          <p:cNvPr id="2" name="Picture 1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570" y="58502"/>
            <a:ext cx="1892300" cy="86654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chemeClr val="accent1"/>
              </a:solidFill>
              <a:latin typeface="Georgia"/>
              <a:cs typeface="Georgia"/>
            </a:endParaRPr>
          </a:p>
        </p:txBody>
      </p:sp>
      <p:sp>
        <p:nvSpPr>
          <p:cNvPr id="10" name="Shape 42"/>
          <p:cNvSpPr txBox="1">
            <a:spLocks/>
          </p:cNvSpPr>
          <p:nvPr userDrawn="1"/>
        </p:nvSpPr>
        <p:spPr>
          <a:xfrm>
            <a:off x="598130" y="2502292"/>
            <a:ext cx="7352271" cy="2332488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marL="0" indent="0" algn="l">
              <a:lnSpc>
                <a:spcPct val="80000"/>
              </a:lnSpc>
              <a:buSzPct val="80000"/>
              <a:buNone/>
              <a:defRPr sz="1800">
                <a:solidFill>
                  <a:srgbClr val="000000"/>
                </a:solidFill>
              </a:defRPr>
            </a:pPr>
            <a:endParaRPr lang="en-US" sz="1600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65125"/>
            <a:ext cx="8134350" cy="704497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1001" y="1231673"/>
            <a:ext cx="8305800" cy="5002322"/>
          </a:xfrm>
        </p:spPr>
        <p:txBody>
          <a:bodyPr>
            <a:noAutofit/>
          </a:bodyPr>
          <a:lstStyle>
            <a:lvl2pPr marL="342900" indent="-228600">
              <a:spcBef>
                <a:spcPts val="600"/>
              </a:spcBef>
              <a:spcAft>
                <a:spcPts val="200"/>
              </a:spcAft>
              <a:defRPr/>
            </a:lvl2pPr>
            <a:lvl3pPr marL="571500" indent="-171450">
              <a:spcBef>
                <a:spcPts val="600"/>
              </a:spcBef>
              <a:spcAft>
                <a:spcPts val="200"/>
              </a:spcAft>
              <a:defRPr/>
            </a:lvl3pPr>
            <a:lvl4pPr marL="800100" indent="-171450">
              <a:spcBef>
                <a:spcPts val="600"/>
              </a:spcBef>
              <a:spcAft>
                <a:spcPts val="200"/>
              </a:spcAft>
              <a:defRPr sz="1200"/>
            </a:lvl4pPr>
            <a:lvl5pPr>
              <a:spcBef>
                <a:spcPts val="600"/>
              </a:spcBef>
              <a:spcAft>
                <a:spcPts val="2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381000" y="1069622"/>
            <a:ext cx="8210550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467649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72" userDrawn="1">
          <p15:clr>
            <a:srgbClr val="FBAE40"/>
          </p15:clr>
        </p15:guide>
        <p15:guide id="2" pos="2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381000" y="1069622"/>
            <a:ext cx="8210550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71475" y="1166988"/>
            <a:ext cx="3762375" cy="254317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057775" y="3710076"/>
            <a:ext cx="3876675" cy="264636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4941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1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381000" y="365125"/>
            <a:ext cx="8305800" cy="701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0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6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189" rtl="0" eaLnBrk="1" latinLnBrk="0" hangingPunct="1">
        <a:spcBef>
          <a:spcPct val="0"/>
        </a:spcBef>
        <a:buNone/>
        <a:defRPr sz="2800" kern="1200">
          <a:solidFill>
            <a:srgbClr val="487D2F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457189" rtl="0" eaLnBrk="1" latinLnBrk="0" hangingPunct="1">
        <a:spcBef>
          <a:spcPts val="600"/>
        </a:spcBef>
        <a:spcAft>
          <a:spcPts val="200"/>
        </a:spcAft>
        <a:buFont typeface="Arial"/>
        <a:buNone/>
        <a:defRPr sz="1400" b="1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1pPr>
      <a:lvl2pPr marL="342900" indent="-228600" algn="l" defTabSz="457189" rtl="0" eaLnBrk="1" latinLnBrk="0" hangingPunct="1">
        <a:spcBef>
          <a:spcPts val="600"/>
        </a:spcBef>
        <a:spcAft>
          <a:spcPts val="200"/>
        </a:spcAft>
        <a:buClr>
          <a:schemeClr val="accent1">
            <a:lumMod val="75000"/>
          </a:schemeClr>
        </a:buClr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2pPr>
      <a:lvl3pPr marL="571500" indent="-228600" algn="l" defTabSz="457189" rtl="0" eaLnBrk="1" latinLnBrk="0" hangingPunct="1">
        <a:spcBef>
          <a:spcPts val="600"/>
        </a:spcBef>
        <a:spcAft>
          <a:spcPts val="200"/>
        </a:spcAft>
        <a:buClr>
          <a:schemeClr val="accent1">
            <a:lumMod val="75000"/>
          </a:schemeClr>
        </a:buClr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6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16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72" userDrawn="1">
          <p15:clr>
            <a:srgbClr val="F26B43"/>
          </p15:clr>
        </p15:guide>
        <p15:guide id="2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Wells Fargo – Sell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963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Wells Fargo’s Thesis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</a:t>
            </a:r>
            <a:r>
              <a:rPr lang="en-US" dirty="0"/>
              <a:t>franchise in banking due to disciplined loan writing and quality mortgage underwriting </a:t>
            </a:r>
            <a:endParaRPr lang="en-US" dirty="0" smtClean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Atrocious governance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Abused clients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Tarnished brand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 deposit base that provides low cost </a:t>
            </a:r>
            <a:r>
              <a:rPr lang="en-US" dirty="0" smtClean="0"/>
              <a:t>funding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Balance sheet is frozen and deposits growth has slowed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Funding costs have risen above peers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Strong capital ratios put WFC in a good position to be opportunistic, invest for the long-term and return capital to shareholders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Company is working hard to improve culture and repair image</a:t>
            </a:r>
          </a:p>
          <a:p>
            <a:r>
              <a:rPr lang="en-US" dirty="0"/>
              <a:t>    </a:t>
            </a:r>
          </a:p>
          <a:p>
            <a:r>
              <a:rPr lang="en-US" dirty="0"/>
              <a:t> 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28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Wanted </a:t>
            </a:r>
            <a:r>
              <a:rPr lang="en-US" dirty="0"/>
              <a:t>to be patient, but </a:t>
            </a:r>
            <a:r>
              <a:rPr lang="en-US" dirty="0" smtClean="0"/>
              <a:t>with valuation in-line with bank sector, will we regain premium?  If so, when?</a:t>
            </a:r>
            <a:endParaRPr lang="en-US" dirty="0"/>
          </a:p>
          <a:p>
            <a:pPr lvl="0"/>
            <a:r>
              <a:rPr lang="en-US" dirty="0" smtClean="0"/>
              <a:t>Last </a:t>
            </a:r>
            <a:r>
              <a:rPr lang="en-US" dirty="0"/>
              <a:t>QTR earnings </a:t>
            </a:r>
            <a:r>
              <a:rPr lang="en-US" dirty="0" smtClean="0"/>
              <a:t>report showed </a:t>
            </a:r>
            <a:r>
              <a:rPr lang="en-US" dirty="0" smtClean="0"/>
              <a:t>troubles are affecting financials</a:t>
            </a:r>
            <a:endParaRPr lang="en-US" dirty="0"/>
          </a:p>
          <a:p>
            <a:pPr lvl="1"/>
            <a:r>
              <a:rPr lang="en-US" dirty="0"/>
              <a:t>Balance </a:t>
            </a:r>
            <a:r>
              <a:rPr lang="en-US" dirty="0" smtClean="0"/>
              <a:t>sheet restriction is </a:t>
            </a:r>
            <a:r>
              <a:rPr lang="en-US" dirty="0"/>
              <a:t>affecting net interest margin</a:t>
            </a:r>
          </a:p>
          <a:p>
            <a:pPr lvl="1"/>
            <a:r>
              <a:rPr lang="en-US" dirty="0"/>
              <a:t>They have no clue when </a:t>
            </a:r>
            <a:r>
              <a:rPr lang="en-US" dirty="0" smtClean="0"/>
              <a:t>restrictions </a:t>
            </a:r>
            <a:r>
              <a:rPr lang="en-US" dirty="0"/>
              <a:t>will be lifted and </a:t>
            </a:r>
            <a:r>
              <a:rPr lang="en-US" dirty="0" smtClean="0"/>
              <a:t>what </a:t>
            </a:r>
            <a:r>
              <a:rPr lang="en-US" dirty="0"/>
              <a:t>they need to do</a:t>
            </a:r>
          </a:p>
          <a:p>
            <a:pPr lvl="1"/>
            <a:r>
              <a:rPr lang="en-US" dirty="0" smtClean="0"/>
              <a:t>Earnings </a:t>
            </a:r>
            <a:r>
              <a:rPr lang="en-US" dirty="0"/>
              <a:t>power is threatened</a:t>
            </a:r>
          </a:p>
          <a:p>
            <a:r>
              <a:rPr lang="en-US" dirty="0" smtClean="0"/>
              <a:t>Wells has tried to changed their culture –</a:t>
            </a:r>
          </a:p>
          <a:p>
            <a:pPr lvl="1"/>
            <a:r>
              <a:rPr lang="en-US" dirty="0"/>
              <a:t>Replaced </a:t>
            </a:r>
            <a:r>
              <a:rPr lang="en-US" dirty="0"/>
              <a:t>former Chairman, John </a:t>
            </a:r>
            <a:r>
              <a:rPr lang="en-US" dirty="0" err="1"/>
              <a:t>Stumpf</a:t>
            </a:r>
            <a:r>
              <a:rPr lang="en-US" dirty="0"/>
              <a:t> with CEO, Tim Sloan, and added CFO Elizabeth Duke, a former Fed member, as independent chairman.</a:t>
            </a:r>
          </a:p>
          <a:p>
            <a:pPr lvl="1"/>
            <a:r>
              <a:rPr lang="en-US" dirty="0"/>
              <a:t>Named 6 new independent directors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4/20/18 Wells reported a $1b settlement with OCC and CFPD relating to forced car insurance and mortgage fees.</a:t>
            </a:r>
          </a:p>
          <a:p>
            <a:pPr lvl="1"/>
            <a:r>
              <a:rPr lang="en-US" dirty="0"/>
              <a:t>Recent moves to improve firm’s standing with employees</a:t>
            </a:r>
          </a:p>
          <a:p>
            <a:pPr lvl="2"/>
            <a:r>
              <a:rPr lang="en-US" dirty="0"/>
              <a:t>Increased base minimum hourly wage to $15.00 an increase of 11%</a:t>
            </a:r>
          </a:p>
          <a:p>
            <a:pPr lvl="2"/>
            <a:r>
              <a:rPr lang="en-US" dirty="0"/>
              <a:t>Increased 401k and profit sharing programs</a:t>
            </a:r>
          </a:p>
          <a:p>
            <a:pPr lvl="2"/>
            <a:r>
              <a:rPr lang="en-US" dirty="0"/>
              <a:t>Increased stock incentive compensation</a:t>
            </a:r>
          </a:p>
          <a:p>
            <a:pPr lvl="2"/>
            <a:r>
              <a:rPr lang="en-US" dirty="0" smtClean="0"/>
              <a:t>Overdraft </a:t>
            </a:r>
            <a:r>
              <a:rPr lang="en-US" dirty="0"/>
              <a:t>rewind, zero-balance alerts, debit card on/off capability, and P2P </a:t>
            </a:r>
            <a:r>
              <a:rPr lang="en-US" dirty="0" smtClean="0"/>
              <a:t>payments</a:t>
            </a:r>
          </a:p>
          <a:p>
            <a:r>
              <a:rPr lang="en-US" dirty="0" smtClean="0"/>
              <a:t>CEO </a:t>
            </a:r>
            <a:r>
              <a:rPr lang="en-US" dirty="0"/>
              <a:t>position becoming difficult to fill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9080"/>
            <a:ext cx="9144000" cy="3785382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81001" y="1231673"/>
            <a:ext cx="8305800" cy="638691"/>
          </a:xfrm>
        </p:spPr>
        <p:txBody>
          <a:bodyPr/>
          <a:lstStyle/>
          <a:p>
            <a:r>
              <a:rPr lang="en-US" dirty="0" smtClean="0"/>
              <a:t>Price to Earnings ratio is in-line with S&amp;P 500 Bank Index’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48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8455"/>
            <a:ext cx="9144000" cy="472667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81001" y="1231673"/>
            <a:ext cx="8305800" cy="555563"/>
          </a:xfrm>
        </p:spPr>
        <p:txBody>
          <a:bodyPr/>
          <a:lstStyle/>
          <a:p>
            <a:r>
              <a:rPr lang="en-US" dirty="0" smtClean="0"/>
              <a:t>Performance has lagged due to scandals and balance sheet freeze</a:t>
            </a:r>
            <a:endParaRPr lang="en-US" dirty="0"/>
          </a:p>
        </p:txBody>
      </p:sp>
      <p:sp>
        <p:nvSpPr>
          <p:cNvPr id="6" name="Line Callout 1 5"/>
          <p:cNvSpPr/>
          <p:nvPr/>
        </p:nvSpPr>
        <p:spPr>
          <a:xfrm>
            <a:off x="2819401" y="5236675"/>
            <a:ext cx="2133600" cy="253916"/>
          </a:xfrm>
          <a:prstGeom prst="borderCallout1">
            <a:avLst>
              <a:gd name="adj1" fmla="val -17929"/>
              <a:gd name="adj2" fmla="val 99207"/>
              <a:gd name="adj3" fmla="val -421009"/>
              <a:gd name="adj4" fmla="val 10730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Sept 2016: Fake account scandal 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3378200" y="2523108"/>
            <a:ext cx="1896533" cy="253916"/>
          </a:xfrm>
          <a:prstGeom prst="borderCallout1">
            <a:avLst>
              <a:gd name="adj1" fmla="val 68766"/>
              <a:gd name="adj2" fmla="val 100149"/>
              <a:gd name="adj3" fmla="val 189192"/>
              <a:gd name="adj4" fmla="val 17997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Federal Reserve restricts size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5808133" y="4614376"/>
            <a:ext cx="1524000" cy="253916"/>
          </a:xfrm>
          <a:prstGeom prst="borderCallout1">
            <a:avLst>
              <a:gd name="adj1" fmla="val 8747"/>
              <a:gd name="adj2" fmla="val 48334"/>
              <a:gd name="adj3" fmla="val -324311"/>
              <a:gd name="adj4" fmla="val -222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More fake accounts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6731000" y="5397542"/>
            <a:ext cx="1490133" cy="253916"/>
          </a:xfrm>
          <a:prstGeom prst="borderCallout1">
            <a:avLst>
              <a:gd name="adj1" fmla="val -7926"/>
              <a:gd name="adj2" fmla="val 99622"/>
              <a:gd name="adj3" fmla="val -484364"/>
              <a:gd name="adj4" fmla="val 10144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CEO Tim Sloan resigns</a:t>
            </a:r>
          </a:p>
        </p:txBody>
      </p:sp>
    </p:spTree>
    <p:extLst>
      <p:ext uri="{BB962C8B-B14F-4D97-AF65-F5344CB8AC3E}">
        <p14:creationId xmlns:p14="http://schemas.microsoft.com/office/powerpoint/2010/main" val="4143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Scandals – a summary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/>
              <a:t>September 2016: The fake account </a:t>
            </a:r>
            <a:r>
              <a:rPr lang="en-US" sz="1200" b="0" dirty="0" smtClean="0"/>
              <a:t>scandal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September </a:t>
            </a:r>
            <a:r>
              <a:rPr lang="en-US" sz="1200" b="0" dirty="0"/>
              <a:t>2016: Improperly repossessing service members’ cars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December </a:t>
            </a:r>
            <a:r>
              <a:rPr lang="en-US" sz="1200" b="0" dirty="0"/>
              <a:t>2016: Wells Fargo fails its ‘living will’ test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March </a:t>
            </a:r>
            <a:r>
              <a:rPr lang="en-US" sz="1200" b="0" dirty="0"/>
              <a:t>2017: More fake </a:t>
            </a:r>
            <a:r>
              <a:rPr lang="en-US" sz="1200" b="0" dirty="0" smtClean="0"/>
              <a:t>accounts</a:t>
            </a:r>
            <a:endParaRPr lang="en-US" sz="1200" b="0" dirty="0"/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/>
              <a:t>March 2017: Flunked community lending test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April </a:t>
            </a:r>
            <a:r>
              <a:rPr lang="en-US" sz="1200" b="0" dirty="0"/>
              <a:t>2017: Whistleblower wins $5.4 million and his job back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August </a:t>
            </a:r>
            <a:r>
              <a:rPr lang="en-US" sz="1200" b="0" dirty="0"/>
              <a:t>2017: Lawsuit over overcharging small business retailers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February </a:t>
            </a:r>
            <a:r>
              <a:rPr lang="en-US" sz="1200" b="0" dirty="0"/>
              <a:t>2018: Federal Reserve restricts size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February </a:t>
            </a:r>
            <a:r>
              <a:rPr lang="en-US" sz="1200" b="0" dirty="0"/>
              <a:t>2018: Sacramento sues over discrimination against black and Latino </a:t>
            </a:r>
            <a:r>
              <a:rPr lang="en-US" sz="1200" b="0" dirty="0" smtClean="0"/>
              <a:t>borrowers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/>
              <a:t>March 2018: Wealth management investigation emerges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April </a:t>
            </a:r>
            <a:r>
              <a:rPr lang="en-US" sz="1200" b="0" dirty="0"/>
              <a:t>2018: $1 billion settlement for mortgage locks and auto-loan issues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May </a:t>
            </a:r>
            <a:r>
              <a:rPr lang="en-US" sz="1200" b="0" dirty="0"/>
              <a:t>2018: Altering business information without client knowledge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May </a:t>
            </a:r>
            <a:r>
              <a:rPr lang="en-US" sz="1200" b="0" dirty="0"/>
              <a:t>2018: $480 million to settle securities-fraud lawsuit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June </a:t>
            </a:r>
            <a:r>
              <a:rPr lang="en-US" sz="1200" b="0" dirty="0"/>
              <a:t>2018: SEC fine for leading investors astray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July </a:t>
            </a:r>
            <a:r>
              <a:rPr lang="en-US" sz="1200" b="0" dirty="0"/>
              <a:t>2018: Refunds over add-ons like pet insurance and legal services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July </a:t>
            </a:r>
            <a:r>
              <a:rPr lang="en-US" sz="1200" b="0" dirty="0"/>
              <a:t>2018: Private Bank wealth management issues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August </a:t>
            </a:r>
            <a:r>
              <a:rPr lang="en-US" sz="1200" b="0" dirty="0"/>
              <a:t>2018: Wells Fargo pays $2.1 billion for its role in housing bubble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August </a:t>
            </a:r>
            <a:r>
              <a:rPr lang="en-US" sz="1200" b="0" dirty="0"/>
              <a:t>2018: Hundreds of houses foreclosed on due to computer glitch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1200" b="0" dirty="0" smtClean="0"/>
              <a:t>March </a:t>
            </a:r>
            <a:r>
              <a:rPr lang="en-US" sz="1200" b="0" dirty="0"/>
              <a:t>2019: Wells Fargo among advisors sanctioned by SEC for fee-disclosure practices</a:t>
            </a:r>
          </a:p>
        </p:txBody>
      </p:sp>
    </p:spTree>
    <p:extLst>
      <p:ext uri="{BB962C8B-B14F-4D97-AF65-F5344CB8AC3E}">
        <p14:creationId xmlns:p14="http://schemas.microsoft.com/office/powerpoint/2010/main" val="420934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RESWOOD MAS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7D2F"/>
      </a:accent1>
      <a:accent2>
        <a:srgbClr val="ADCB28"/>
      </a:accent2>
      <a:accent3>
        <a:srgbClr val="333043"/>
      </a:accent3>
      <a:accent4>
        <a:srgbClr val="6A6A6A"/>
      </a:accent4>
      <a:accent5>
        <a:srgbClr val="848484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>
        <a:spAutoFit/>
      </a:bodyPr>
      <a:lstStyle>
        <a:defPPr algn="ctr">
          <a:defRPr sz="1050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noAutofit/>
      </a:bodyPr>
      <a:lstStyle>
        <a:defPPr algn="l">
          <a:lnSpc>
            <a:spcPct val="70000"/>
          </a:lnSpc>
          <a:spcBef>
            <a:spcPts val="600"/>
          </a:spcBef>
          <a:spcAft>
            <a:spcPts val="200"/>
          </a:spcAft>
          <a:buClr>
            <a:schemeClr val="accent1">
              <a:lumMod val="50000"/>
            </a:schemeClr>
          </a:buClr>
          <a:buSzPct val="100000"/>
          <a:defRPr sz="1600" dirty="0" smtClean="0">
            <a:solidFill>
              <a:schemeClr val="accent4">
                <a:lumMod val="50000"/>
              </a:schemeClr>
            </a:solidFill>
            <a:latin typeface="Georgia" panose="02040502050405020303" pitchFamily="18" charset="0"/>
            <a:cs typeface="Calibri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AB7C3DD4-0BAB-4187-AB0D-D62528DF1196}" vid="{C0705ABC-49CE-40E7-BDB5-49F5EA0AC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 Pitch Book Template April 2016</Template>
  <TotalTime>9211</TotalTime>
  <Words>435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Office Theme</vt:lpstr>
      <vt:lpstr>Wells Fargo – Sell Recommendation</vt:lpstr>
      <vt:lpstr>Wells Fargo’s Thesis</vt:lpstr>
      <vt:lpstr>Why now?</vt:lpstr>
      <vt:lpstr>Valuation</vt:lpstr>
      <vt:lpstr>Performance</vt:lpstr>
      <vt:lpstr>Scandals – a summary</vt:lpstr>
    </vt:vector>
  </TitlesOfParts>
  <Company>External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Alyson Nickse</dc:creator>
  <cp:lastModifiedBy>John Ingram</cp:lastModifiedBy>
  <cp:revision>246</cp:revision>
  <cp:lastPrinted>2019-02-25T16:26:19Z</cp:lastPrinted>
  <dcterms:created xsi:type="dcterms:W3CDTF">2016-04-14T18:06:49Z</dcterms:created>
  <dcterms:modified xsi:type="dcterms:W3CDTF">2019-06-25T13:49:48Z</dcterms:modified>
</cp:coreProperties>
</file>