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461" r:id="rId2"/>
    <p:sldId id="462" r:id="rId3"/>
    <p:sldId id="465" r:id="rId4"/>
    <p:sldId id="467" r:id="rId5"/>
    <p:sldId id="464" r:id="rId6"/>
    <p:sldId id="463" r:id="rId7"/>
    <p:sldId id="466"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41" r:id="rId24"/>
    <p:sldId id="442" r:id="rId25"/>
    <p:sldId id="443" r:id="rId26"/>
    <p:sldId id="444" r:id="rId27"/>
    <p:sldId id="445" r:id="rId28"/>
    <p:sldId id="446" r:id="rId29"/>
    <p:sldId id="447" r:id="rId30"/>
    <p:sldId id="457" r:id="rId31"/>
    <p:sldId id="448" r:id="rId32"/>
    <p:sldId id="449" r:id="rId33"/>
    <p:sldId id="450" r:id="rId34"/>
    <p:sldId id="452" r:id="rId35"/>
    <p:sldId id="453" r:id="rId36"/>
    <p:sldId id="460" r:id="rId37"/>
  </p:sldIdLst>
  <p:sldSz cx="9144000" cy="6858000" type="screen4x3"/>
  <p:notesSz cx="6954838" cy="9240838"/>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397122-AE2D-46BE-8BA9-AADBF4789D72}">
          <p14:sldIdLst>
            <p14:sldId id="461"/>
            <p14:sldId id="462"/>
            <p14:sldId id="465"/>
            <p14:sldId id="467"/>
            <p14:sldId id="464"/>
            <p14:sldId id="463"/>
            <p14:sldId id="466"/>
            <p14:sldId id="468"/>
            <p14:sldId id="469"/>
            <p14:sldId id="470"/>
            <p14:sldId id="471"/>
            <p14:sldId id="472"/>
            <p14:sldId id="473"/>
            <p14:sldId id="474"/>
            <p14:sldId id="475"/>
            <p14:sldId id="476"/>
            <p14:sldId id="477"/>
            <p14:sldId id="478"/>
            <p14:sldId id="479"/>
            <p14:sldId id="480"/>
            <p14:sldId id="481"/>
            <p14:sldId id="482"/>
            <p14:sldId id="441"/>
            <p14:sldId id="442"/>
            <p14:sldId id="443"/>
            <p14:sldId id="444"/>
            <p14:sldId id="445"/>
            <p14:sldId id="446"/>
            <p14:sldId id="447"/>
            <p14:sldId id="457"/>
            <p14:sldId id="448"/>
            <p14:sldId id="449"/>
            <p14:sldId id="450"/>
            <p14:sldId id="452"/>
            <p14:sldId id="453"/>
            <p14:sldId id="460"/>
          </p14:sldIdLst>
        </p14:section>
        <p14:section name="Vehicles" id="{9294C81C-F430-43CE-BC61-DA527AE51DFB}">
          <p14:sldIdLst/>
        </p14:section>
      </p14:sectionLst>
    </p:ex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6A6A6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711" autoAdjust="0"/>
  </p:normalViewPr>
  <p:slideViewPr>
    <p:cSldViewPr snapToGrid="0">
      <p:cViewPr varScale="1">
        <p:scale>
          <a:sx n="109" d="100"/>
          <a:sy n="109" d="100"/>
        </p:scale>
        <p:origin x="768" y="9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92"/>
    </p:cViewPr>
  </p:sorterViewPr>
  <p:notesViewPr>
    <p:cSldViewPr snapToGrid="0">
      <p:cViewPr varScale="1">
        <p:scale>
          <a:sx n="59" d="100"/>
          <a:sy n="59" d="100"/>
        </p:scale>
        <p:origin x="20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4393" cy="463936"/>
          </a:xfrm>
          <a:prstGeom prst="rect">
            <a:avLst/>
          </a:prstGeom>
        </p:spPr>
        <p:txBody>
          <a:bodyPr vert="horz" lIns="90796" tIns="45398" rIns="90796" bIns="45398" rtlCol="0"/>
          <a:lstStyle>
            <a:lvl1pPr algn="l">
              <a:defRPr sz="1200"/>
            </a:lvl1pPr>
          </a:lstStyle>
          <a:p>
            <a:endParaRPr lang="en-US"/>
          </a:p>
        </p:txBody>
      </p:sp>
      <p:sp>
        <p:nvSpPr>
          <p:cNvPr id="3" name="Date Placeholder 2"/>
          <p:cNvSpPr>
            <a:spLocks noGrp="1"/>
          </p:cNvSpPr>
          <p:nvPr>
            <p:ph type="dt" sz="quarter" idx="1"/>
          </p:nvPr>
        </p:nvSpPr>
        <p:spPr>
          <a:xfrm>
            <a:off x="3938872" y="1"/>
            <a:ext cx="3014393" cy="463936"/>
          </a:xfrm>
          <a:prstGeom prst="rect">
            <a:avLst/>
          </a:prstGeom>
        </p:spPr>
        <p:txBody>
          <a:bodyPr vert="horz" lIns="90796" tIns="45398" rIns="90796" bIns="45398" rtlCol="0"/>
          <a:lstStyle>
            <a:lvl1pPr algn="r">
              <a:defRPr sz="1200"/>
            </a:lvl1pPr>
          </a:lstStyle>
          <a:p>
            <a:fld id="{D3942B00-0091-4282-8EF2-C2A3B3A7D1F1}" type="datetimeFigureOut">
              <a:rPr lang="en-US" smtClean="0"/>
              <a:t>10/14/2019</a:t>
            </a:fld>
            <a:endParaRPr lang="en-US"/>
          </a:p>
        </p:txBody>
      </p:sp>
      <p:sp>
        <p:nvSpPr>
          <p:cNvPr id="4" name="Footer Placeholder 3"/>
          <p:cNvSpPr>
            <a:spLocks noGrp="1"/>
          </p:cNvSpPr>
          <p:nvPr>
            <p:ph type="ftr" sz="quarter" idx="2"/>
          </p:nvPr>
        </p:nvSpPr>
        <p:spPr>
          <a:xfrm>
            <a:off x="2" y="8776904"/>
            <a:ext cx="3014393" cy="463936"/>
          </a:xfrm>
          <a:prstGeom prst="rect">
            <a:avLst/>
          </a:prstGeom>
        </p:spPr>
        <p:txBody>
          <a:bodyPr vert="horz" lIns="90796" tIns="45398" rIns="90796" bIns="45398" rtlCol="0" anchor="b"/>
          <a:lstStyle>
            <a:lvl1pPr algn="l">
              <a:defRPr sz="1200"/>
            </a:lvl1pPr>
          </a:lstStyle>
          <a:p>
            <a:endParaRPr lang="en-US"/>
          </a:p>
        </p:txBody>
      </p:sp>
      <p:sp>
        <p:nvSpPr>
          <p:cNvPr id="5" name="Slide Number Placeholder 4"/>
          <p:cNvSpPr>
            <a:spLocks noGrp="1"/>
          </p:cNvSpPr>
          <p:nvPr>
            <p:ph type="sldNum" sz="quarter" idx="3"/>
          </p:nvPr>
        </p:nvSpPr>
        <p:spPr>
          <a:xfrm>
            <a:off x="3938872" y="8776904"/>
            <a:ext cx="3014393" cy="463936"/>
          </a:xfrm>
          <a:prstGeom prst="rect">
            <a:avLst/>
          </a:prstGeom>
        </p:spPr>
        <p:txBody>
          <a:bodyPr vert="horz" lIns="90796" tIns="45398" rIns="90796" bIns="45398" rtlCol="0" anchor="b"/>
          <a:lstStyle>
            <a:lvl1pPr algn="r">
              <a:defRPr sz="1200"/>
            </a:lvl1pPr>
          </a:lstStyle>
          <a:p>
            <a:fld id="{3290999A-3CD9-4087-A6AB-F4915EF567F9}" type="slidenum">
              <a:rPr lang="en-US" smtClean="0"/>
              <a:t>‹#›</a:t>
            </a:fld>
            <a:endParaRPr lang="en-US"/>
          </a:p>
        </p:txBody>
      </p:sp>
    </p:spTree>
    <p:extLst>
      <p:ext uri="{BB962C8B-B14F-4D97-AF65-F5344CB8AC3E}">
        <p14:creationId xmlns:p14="http://schemas.microsoft.com/office/powerpoint/2010/main" val="1238137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4393" cy="463936"/>
          </a:xfrm>
          <a:prstGeom prst="rect">
            <a:avLst/>
          </a:prstGeom>
        </p:spPr>
        <p:txBody>
          <a:bodyPr vert="horz" lIns="90796" tIns="45398" rIns="90796" bIns="45398" rtlCol="0"/>
          <a:lstStyle>
            <a:lvl1pPr algn="l">
              <a:defRPr sz="1200"/>
            </a:lvl1pPr>
          </a:lstStyle>
          <a:p>
            <a:endParaRPr lang="en-US"/>
          </a:p>
        </p:txBody>
      </p:sp>
      <p:sp>
        <p:nvSpPr>
          <p:cNvPr id="3" name="Date Placeholder 2"/>
          <p:cNvSpPr>
            <a:spLocks noGrp="1"/>
          </p:cNvSpPr>
          <p:nvPr>
            <p:ph type="dt" idx="1"/>
          </p:nvPr>
        </p:nvSpPr>
        <p:spPr>
          <a:xfrm>
            <a:off x="3938872" y="1"/>
            <a:ext cx="3014393" cy="463936"/>
          </a:xfrm>
          <a:prstGeom prst="rect">
            <a:avLst/>
          </a:prstGeom>
        </p:spPr>
        <p:txBody>
          <a:bodyPr vert="horz" lIns="90796" tIns="45398" rIns="90796" bIns="45398" rtlCol="0"/>
          <a:lstStyle>
            <a:lvl1pPr algn="r">
              <a:defRPr sz="1200"/>
            </a:lvl1pPr>
          </a:lstStyle>
          <a:p>
            <a:fld id="{11D1F14B-0ED0-4426-8B6E-A5019F5DA26F}" type="datetimeFigureOut">
              <a:rPr lang="en-US" smtClean="0"/>
              <a:t>10/14/2019</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0796" tIns="45398" rIns="90796" bIns="45398" rtlCol="0" anchor="ctr"/>
          <a:lstStyle/>
          <a:p>
            <a:endParaRPr lang="en-US"/>
          </a:p>
        </p:txBody>
      </p:sp>
      <p:sp>
        <p:nvSpPr>
          <p:cNvPr id="5" name="Notes Placeholder 4"/>
          <p:cNvSpPr>
            <a:spLocks noGrp="1"/>
          </p:cNvSpPr>
          <p:nvPr>
            <p:ph type="body" sz="quarter" idx="3"/>
          </p:nvPr>
        </p:nvSpPr>
        <p:spPr>
          <a:xfrm>
            <a:off x="696115" y="4446838"/>
            <a:ext cx="5562610" cy="3638896"/>
          </a:xfrm>
          <a:prstGeom prst="rect">
            <a:avLst/>
          </a:prstGeom>
        </p:spPr>
        <p:txBody>
          <a:bodyPr vert="horz" lIns="90796" tIns="45398" rIns="90796" bIns="453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6904"/>
            <a:ext cx="3014393" cy="463936"/>
          </a:xfrm>
          <a:prstGeom prst="rect">
            <a:avLst/>
          </a:prstGeom>
        </p:spPr>
        <p:txBody>
          <a:bodyPr vert="horz" lIns="90796" tIns="45398" rIns="90796" bIns="45398" rtlCol="0" anchor="b"/>
          <a:lstStyle>
            <a:lvl1pPr algn="l">
              <a:defRPr sz="1200"/>
            </a:lvl1pPr>
          </a:lstStyle>
          <a:p>
            <a:endParaRPr lang="en-US"/>
          </a:p>
        </p:txBody>
      </p:sp>
      <p:sp>
        <p:nvSpPr>
          <p:cNvPr id="7" name="Slide Number Placeholder 6"/>
          <p:cNvSpPr>
            <a:spLocks noGrp="1"/>
          </p:cNvSpPr>
          <p:nvPr>
            <p:ph type="sldNum" sz="quarter" idx="5"/>
          </p:nvPr>
        </p:nvSpPr>
        <p:spPr>
          <a:xfrm>
            <a:off x="3938872" y="8776904"/>
            <a:ext cx="3014393" cy="463936"/>
          </a:xfrm>
          <a:prstGeom prst="rect">
            <a:avLst/>
          </a:prstGeom>
        </p:spPr>
        <p:txBody>
          <a:bodyPr vert="horz" lIns="90796" tIns="45398" rIns="90796" bIns="45398" rtlCol="0" anchor="b"/>
          <a:lstStyle>
            <a:lvl1pPr algn="r">
              <a:defRPr sz="1200"/>
            </a:lvl1pPr>
          </a:lstStyle>
          <a:p>
            <a:fld id="{5352454F-B8C5-455B-A4DD-2644173274A8}" type="slidenum">
              <a:rPr lang="en-US" smtClean="0"/>
              <a:t>‹#›</a:t>
            </a:fld>
            <a:endParaRPr lang="en-US"/>
          </a:p>
        </p:txBody>
      </p:sp>
    </p:spTree>
    <p:extLst>
      <p:ext uri="{BB962C8B-B14F-4D97-AF65-F5344CB8AC3E}">
        <p14:creationId xmlns:p14="http://schemas.microsoft.com/office/powerpoint/2010/main" val="282136938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55700"/>
            <a:ext cx="4154488" cy="31178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352454F-B8C5-455B-A4DD-2644173274A8}" type="slidenum">
              <a:rPr lang="en-US" smtClean="0"/>
              <a:t>1</a:t>
            </a:fld>
            <a:endParaRPr lang="en-US" dirty="0"/>
          </a:p>
        </p:txBody>
      </p:sp>
    </p:spTree>
    <p:extLst>
      <p:ext uri="{BB962C8B-B14F-4D97-AF65-F5344CB8AC3E}">
        <p14:creationId xmlns:p14="http://schemas.microsoft.com/office/powerpoint/2010/main" val="360786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4246764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latin typeface="Georgia"/>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633111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756719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3901092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utlook">
    <p:bg>
      <p:bgPr>
        <a:solidFill>
          <a:schemeClr val="bg1"/>
        </a:solidFill>
        <a:effectLst/>
      </p:bgPr>
    </p:bg>
    <p:spTree>
      <p:nvGrpSpPr>
        <p:cNvPr id="1" name=""/>
        <p:cNvGrpSpPr/>
        <p:nvPr/>
      </p:nvGrpSpPr>
      <p:grpSpPr>
        <a:xfrm>
          <a:off x="0" y="0"/>
          <a:ext cx="0" cy="0"/>
          <a:chOff x="0" y="0"/>
          <a:chExt cx="0" cy="0"/>
        </a:xfrm>
      </p:grpSpPr>
      <p:pic>
        <p:nvPicPr>
          <p:cNvPr id="2" name="Picture 1" descr="CA 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570" y="58502"/>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sp>
        <p:nvSpPr>
          <p:cNvPr id="3" name="Title 2"/>
          <p:cNvSpPr>
            <a:spLocks noGrp="1"/>
          </p:cNvSpPr>
          <p:nvPr>
            <p:ph type="title"/>
          </p:nvPr>
        </p:nvSpPr>
        <p:spPr>
          <a:xfrm>
            <a:off x="381000" y="365125"/>
            <a:ext cx="8134350" cy="704497"/>
          </a:xfrm>
        </p:spPr>
        <p:txBody>
          <a:bodyPr/>
          <a:lstStyle>
            <a:lvl1pPr>
              <a:defRPr sz="2600">
                <a:solidFill>
                  <a:srgbClr val="5D9732"/>
                </a:solidFill>
              </a:defRPr>
            </a:lvl1pPr>
          </a:lstStyle>
          <a:p>
            <a:r>
              <a:rPr lang="en-US" dirty="0" smtClean="0"/>
              <a:t>Click to edit Master title style</a:t>
            </a:r>
            <a:endParaRPr lang="en-US" dirty="0"/>
          </a:p>
        </p:txBody>
      </p:sp>
      <p:sp>
        <p:nvSpPr>
          <p:cNvPr id="5" name="Text Placeholder 4"/>
          <p:cNvSpPr>
            <a:spLocks noGrp="1"/>
          </p:cNvSpPr>
          <p:nvPr>
            <p:ph type="body" sz="quarter" idx="13"/>
          </p:nvPr>
        </p:nvSpPr>
        <p:spPr>
          <a:xfrm>
            <a:off x="381001" y="1231673"/>
            <a:ext cx="8305800" cy="5002322"/>
          </a:xfrm>
        </p:spPr>
        <p:txBody>
          <a:bodyPr>
            <a:noAutofit/>
          </a:bodyPr>
          <a:lstStyle>
            <a:lvl1pPr>
              <a:defRPr>
                <a:solidFill>
                  <a:srgbClr val="5F6062"/>
                </a:solidFill>
              </a:defRPr>
            </a:lvl1pPr>
            <a:lvl2pPr marL="342900" indent="-228600">
              <a:spcBef>
                <a:spcPts val="600"/>
              </a:spcBef>
              <a:spcAft>
                <a:spcPts val="200"/>
              </a:spcAft>
              <a:defRPr>
                <a:solidFill>
                  <a:srgbClr val="5F6062"/>
                </a:solidFill>
              </a:defRPr>
            </a:lvl2pPr>
            <a:lvl3pPr marL="571500" indent="-171450">
              <a:spcBef>
                <a:spcPts val="600"/>
              </a:spcBef>
              <a:spcAft>
                <a:spcPts val="200"/>
              </a:spcAft>
              <a:defRPr>
                <a:solidFill>
                  <a:srgbClr val="5F6062"/>
                </a:solidFill>
              </a:defRPr>
            </a:lvl3pPr>
            <a:lvl4pPr marL="800100" indent="-171450">
              <a:spcBef>
                <a:spcPts val="600"/>
              </a:spcBef>
              <a:spcAft>
                <a:spcPts val="200"/>
              </a:spcAft>
              <a:defRPr sz="1200">
                <a:solidFill>
                  <a:srgbClr val="5F6062"/>
                </a:solidFill>
              </a:defRPr>
            </a:lvl4pPr>
            <a:lvl5pPr>
              <a:spcBef>
                <a:spcPts val="600"/>
              </a:spcBef>
              <a:spcAft>
                <a:spcPts val="200"/>
              </a:spcAft>
              <a:defRPr sz="1200">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flipH="1">
            <a:off x="381000" y="1069622"/>
            <a:ext cx="8210550"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4" name="TextBox 3"/>
          <p:cNvSpPr txBox="1"/>
          <p:nvPr userDrawn="1"/>
        </p:nvSpPr>
        <p:spPr>
          <a:xfrm>
            <a:off x="3192811" y="58502"/>
            <a:ext cx="2162908" cy="294299"/>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3">
                    <a:lumMod val="40000"/>
                    <a:lumOff val="60000"/>
                  </a:schemeClr>
                </a:solidFill>
                <a:latin typeface="Georgia" panose="02040502050405020303" pitchFamily="18" charset="0"/>
                <a:cs typeface="Calibri Light"/>
              </a:rPr>
              <a:t>Internal</a:t>
            </a:r>
            <a:r>
              <a:rPr lang="en-US" sz="1600" baseline="0" dirty="0" smtClean="0">
                <a:solidFill>
                  <a:schemeClr val="accent3">
                    <a:lumMod val="40000"/>
                    <a:lumOff val="60000"/>
                  </a:schemeClr>
                </a:solidFill>
                <a:latin typeface="Georgia" panose="02040502050405020303" pitchFamily="18" charset="0"/>
                <a:cs typeface="Calibri Light"/>
              </a:rPr>
              <a:t> use only</a:t>
            </a:r>
            <a:endParaRPr lang="en-US" sz="1600" dirty="0" smtClean="0">
              <a:solidFill>
                <a:schemeClr val="accent3">
                  <a:lumMod val="40000"/>
                  <a:lumOff val="60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2194317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72">
          <p15:clr>
            <a:srgbClr val="FBAE40"/>
          </p15:clr>
        </p15:guide>
        <p15:guide id="2" pos="2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pPr/>
              <a:t>‹#›</a:t>
            </a:fld>
            <a:endParaRPr lang="en-US" dirty="0"/>
          </a:p>
        </p:txBody>
      </p:sp>
    </p:spTree>
    <p:extLst>
      <p:ext uri="{BB962C8B-B14F-4D97-AF65-F5344CB8AC3E}">
        <p14:creationId xmlns:p14="http://schemas.microsoft.com/office/powerpoint/2010/main" val="35071052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9" r:id="rId4"/>
    <p:sldLayoutId id="2147483660" r:id="rId5"/>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
          <p:cNvSpPr txBox="1">
            <a:spLocks/>
          </p:cNvSpPr>
          <p:nvPr/>
        </p:nvSpPr>
        <p:spPr>
          <a:xfrm>
            <a:off x="543212" y="5144196"/>
            <a:ext cx="8198116"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r>
              <a:rPr lang="en-US" sz="2600" spc="40" dirty="0" smtClean="0">
                <a:solidFill>
                  <a:srgbClr val="487D2F"/>
                </a:solidFill>
                <a:latin typeface="Georgia"/>
                <a:cs typeface="Georgia"/>
              </a:rPr>
              <a:t>2019 Q3 performance review</a:t>
            </a:r>
            <a:endParaRPr lang="en-US" sz="2600" spc="40" dirty="0">
              <a:solidFill>
                <a:srgbClr val="487D2F"/>
              </a:solidFill>
              <a:latin typeface="Georgia"/>
              <a:cs typeface="Georgia"/>
            </a:endParaRPr>
          </a:p>
        </p:txBody>
      </p:sp>
      <p:pic>
        <p:nvPicPr>
          <p:cNvPr id="12" name="Picture 11" descr="Graphic_TitleP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sp>
        <p:nvSpPr>
          <p:cNvPr id="10" name="TextBox 9"/>
          <p:cNvSpPr txBox="1"/>
          <p:nvPr/>
        </p:nvSpPr>
        <p:spPr>
          <a:xfrm>
            <a:off x="5934075" y="4550586"/>
            <a:ext cx="3209925" cy="338554"/>
          </a:xfrm>
          <a:prstGeom prst="rect">
            <a:avLst/>
          </a:prstGeom>
          <a:noFill/>
        </p:spPr>
        <p:txBody>
          <a:bodyPr wrap="square" rtlCol="0">
            <a:spAutoFit/>
          </a:bodyPr>
          <a:lstStyle/>
          <a:p>
            <a:pPr algn="r"/>
            <a:r>
              <a:rPr lang="en-US" sz="1600" dirty="0" smtClean="0">
                <a:solidFill>
                  <a:schemeClr val="tx1">
                    <a:lumMod val="75000"/>
                    <a:lumOff val="25000"/>
                  </a:schemeClr>
                </a:solidFill>
                <a:latin typeface="Georgia" panose="02040502050405020303" pitchFamily="18" charset="0"/>
              </a:rPr>
              <a:t>October, 2019</a:t>
            </a:r>
            <a:endParaRPr lang="en-US" sz="1600" dirty="0">
              <a:solidFill>
                <a:schemeClr val="tx1">
                  <a:lumMod val="75000"/>
                  <a:lumOff val="25000"/>
                </a:schemeClr>
              </a:solidFill>
              <a:latin typeface="Georgia" panose="02040502050405020303" pitchFamily="18" charset="0"/>
            </a:endParaRPr>
          </a:p>
        </p:txBody>
      </p:sp>
      <p:cxnSp>
        <p:nvCxnSpPr>
          <p:cNvPr id="15" name="Straight Connector 14"/>
          <p:cNvCxnSpPr/>
          <p:nvPr/>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1390322"/>
            <a:ext cx="2011680" cy="773722"/>
          </a:xfrm>
          <a:prstGeom prst="rect">
            <a:avLst/>
          </a:prstGeom>
        </p:spPr>
      </p:pic>
      <p:sp>
        <p:nvSpPr>
          <p:cNvPr id="7"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chemeClr val="bg2">
                    <a:lumMod val="25000"/>
                  </a:schemeClr>
                </a:solidFill>
              </a:rPr>
              <a:t>Internal use only</a:t>
            </a:r>
            <a:endParaRPr lang="en-US" dirty="0">
              <a:solidFill>
                <a:schemeClr val="bg2">
                  <a:lumMod val="25000"/>
                </a:schemeClr>
              </a:solidFill>
            </a:endParaRPr>
          </a:p>
        </p:txBody>
      </p:sp>
    </p:spTree>
    <p:extLst>
      <p:ext uri="{BB962C8B-B14F-4D97-AF65-F5344CB8AC3E}">
        <p14:creationId xmlns:p14="http://schemas.microsoft.com/office/powerpoint/2010/main" val="107137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111262" y="6445081"/>
            <a:ext cx="2133600" cy="365125"/>
          </a:xfrm>
        </p:spPr>
        <p:txBody>
          <a:bodyPr/>
          <a:lstStyle/>
          <a:p>
            <a:fld id="{BA4111AF-6F6F-0643-B4DB-D5DDF114BF9E}" type="slidenum">
              <a:rPr lang="en-US" smtClean="0"/>
              <a:pPr/>
              <a:t>10</a:t>
            </a:fld>
            <a:endParaRPr lang="en-US" dirty="0"/>
          </a:p>
        </p:txBody>
      </p:sp>
      <p:sp>
        <p:nvSpPr>
          <p:cNvPr id="3" name="Title 2"/>
          <p:cNvSpPr>
            <a:spLocks noGrp="1"/>
          </p:cNvSpPr>
          <p:nvPr>
            <p:ph type="title"/>
          </p:nvPr>
        </p:nvSpPr>
        <p:spPr/>
        <p:txBody>
          <a:bodyPr/>
          <a:lstStyle/>
          <a:p>
            <a:r>
              <a:rPr lang="en-US" dirty="0" smtClean="0"/>
              <a:t>Bond markets</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5" name="TextBox 4"/>
          <p:cNvSpPr txBox="1"/>
          <p:nvPr/>
        </p:nvSpPr>
        <p:spPr>
          <a:xfrm>
            <a:off x="1089360" y="5423647"/>
            <a:ext cx="7008828" cy="1261884"/>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Yields </a:t>
            </a:r>
            <a:r>
              <a:rPr lang="en-US" sz="1400" dirty="0" smtClean="0">
                <a:solidFill>
                  <a:srgbClr val="6A6A6A"/>
                </a:solidFill>
              </a:rPr>
              <a:t>have collapsed over the past year with the 10-year yield cut in half 3.15% to 1.51%.</a:t>
            </a:r>
            <a:endParaRPr lang="en-US" sz="1400" dirty="0">
              <a:solidFill>
                <a:srgbClr val="6A6A6A"/>
              </a:solidFill>
            </a:endParaRP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Our bond duration is 4.5 </a:t>
            </a:r>
            <a:r>
              <a:rPr lang="en-US" sz="1400" dirty="0" smtClean="0">
                <a:solidFill>
                  <a:srgbClr val="6A6A6A"/>
                </a:solidFill>
              </a:rPr>
              <a:t>years</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rgbClr val="6A6A6A"/>
              </a:solidFill>
            </a:endParaRPr>
          </a:p>
        </p:txBody>
      </p:sp>
      <p:sp>
        <p:nvSpPr>
          <p:cNvPr id="9" name="Rectangle 8"/>
          <p:cNvSpPr/>
          <p:nvPr/>
        </p:nvSpPr>
        <p:spPr>
          <a:xfrm>
            <a:off x="2822331" y="1089732"/>
            <a:ext cx="329989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US Treasury 10-Year Yield</a:t>
            </a:r>
            <a:endParaRPr lang="en-US" sz="1800" b="1" dirty="0">
              <a:solidFill>
                <a:schemeClr val="bg2">
                  <a:lumMod val="25000"/>
                </a:schemeClr>
              </a:solidFill>
              <a:latin typeface="+mj-lt"/>
            </a:endParaRPr>
          </a:p>
        </p:txBody>
      </p:sp>
      <p:pic>
        <p:nvPicPr>
          <p:cNvPr id="4" name="Picture 3"/>
          <p:cNvPicPr>
            <a:picLocks noChangeAspect="1"/>
          </p:cNvPicPr>
          <p:nvPr/>
        </p:nvPicPr>
        <p:blipFill>
          <a:blip r:embed="rId2"/>
          <a:stretch>
            <a:fillRect/>
          </a:stretch>
        </p:blipFill>
        <p:spPr>
          <a:xfrm>
            <a:off x="0" y="1687285"/>
            <a:ext cx="9144000" cy="3483429"/>
          </a:xfrm>
          <a:prstGeom prst="rect">
            <a:avLst/>
          </a:prstGeom>
        </p:spPr>
      </p:pic>
    </p:spTree>
    <p:extLst>
      <p:ext uri="{BB962C8B-B14F-4D97-AF65-F5344CB8AC3E}">
        <p14:creationId xmlns:p14="http://schemas.microsoft.com/office/powerpoint/2010/main" val="181419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11</a:t>
            </a:fld>
            <a:endParaRPr lang="en-US" dirty="0"/>
          </a:p>
        </p:txBody>
      </p:sp>
      <p:sp>
        <p:nvSpPr>
          <p:cNvPr id="3" name="Title 2"/>
          <p:cNvSpPr>
            <a:spLocks noGrp="1"/>
          </p:cNvSpPr>
          <p:nvPr>
            <p:ph type="title"/>
          </p:nvPr>
        </p:nvSpPr>
        <p:spPr/>
        <p:txBody>
          <a:bodyPr>
            <a:normAutofit fontScale="90000"/>
          </a:bodyPr>
          <a:lstStyle/>
          <a:p>
            <a:r>
              <a:rPr lang="en-US" dirty="0"/>
              <a:t>Bond market spreads (10y-2y)</a:t>
            </a:r>
            <a:br>
              <a:rPr lang="en-US" dirty="0"/>
            </a:br>
            <a:r>
              <a:rPr lang="en-US" dirty="0" smtClean="0"/>
              <a:t>Late cycle </a:t>
            </a:r>
            <a:endParaRPr lang="en-US" dirty="0"/>
          </a:p>
        </p:txBody>
      </p:sp>
      <p:sp>
        <p:nvSpPr>
          <p:cNvPr id="10" name="TextBox 25"/>
          <p:cNvSpPr txBox="1">
            <a:spLocks noChangeArrowheads="1"/>
          </p:cNvSpPr>
          <p:nvPr/>
        </p:nvSpPr>
        <p:spPr bwMode="auto">
          <a:xfrm>
            <a:off x="543212" y="1104900"/>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7" name="TextBox 6"/>
          <p:cNvSpPr txBox="1"/>
          <p:nvPr/>
        </p:nvSpPr>
        <p:spPr>
          <a:xfrm>
            <a:off x="1118033" y="5410247"/>
            <a:ext cx="7008828" cy="73866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a:rPr>
              <a:t>Inverted yield </a:t>
            </a:r>
            <a:r>
              <a:rPr lang="en-US" sz="1400" dirty="0">
                <a:solidFill>
                  <a:schemeClr val="accent4">
                    <a:lumMod val="75000"/>
                  </a:schemeClr>
                </a:solidFill>
                <a:latin typeface="Georgia" panose="02040502050405020303"/>
              </a:rPr>
              <a:t>curve has </a:t>
            </a:r>
            <a:r>
              <a:rPr lang="en-US" sz="1400" dirty="0" smtClean="0">
                <a:solidFill>
                  <a:schemeClr val="accent4">
                    <a:lumMod val="75000"/>
                  </a:schemeClr>
                </a:solidFill>
                <a:latin typeface="Georgia" panose="02040502050405020303"/>
              </a:rPr>
              <a:t>historically been </a:t>
            </a:r>
            <a:r>
              <a:rPr lang="en-US" sz="1400" dirty="0">
                <a:solidFill>
                  <a:schemeClr val="accent4">
                    <a:lumMod val="75000"/>
                  </a:schemeClr>
                </a:solidFill>
                <a:latin typeface="Georgia" panose="02040502050405020303"/>
              </a:rPr>
              <a:t>a good predictor of </a:t>
            </a:r>
            <a:r>
              <a:rPr lang="en-US" sz="1400" dirty="0" smtClean="0">
                <a:solidFill>
                  <a:schemeClr val="accent4">
                    <a:lumMod val="75000"/>
                  </a:schemeClr>
                </a:solidFill>
                <a:latin typeface="Georgia" panose="02040502050405020303"/>
              </a:rPr>
              <a:t>recessions.  Currently, the yield curve is close to flat, but it does not mean that a recession is eminent, especially given the slow-moving nature of this expansion.</a:t>
            </a:r>
            <a:endParaRPr lang="en-US" sz="1400" dirty="0">
              <a:solidFill>
                <a:schemeClr val="accent4">
                  <a:lumMod val="75000"/>
                </a:schemeClr>
              </a:solidFill>
              <a:latin typeface="Georgia" panose="02040502050405020303"/>
            </a:endParaRPr>
          </a:p>
        </p:txBody>
      </p:sp>
      <p:sp>
        <p:nvSpPr>
          <p:cNvPr id="6" name="TextBox 5"/>
          <p:cNvSpPr txBox="1"/>
          <p:nvPr/>
        </p:nvSpPr>
        <p:spPr>
          <a:xfrm>
            <a:off x="1227667" y="1210733"/>
            <a:ext cx="6773333" cy="490401"/>
          </a:xfrm>
          <a:prstGeom prst="rect">
            <a:avLst/>
          </a:prstGeom>
        </p:spPr>
        <p:txBody>
          <a:bodyPr wrap="square" rtlCol="0">
            <a:noAutofit/>
          </a:bodyPr>
          <a:lstStyle/>
          <a:p>
            <a:pPr algn="ctr">
              <a:spcBef>
                <a:spcPts val="600"/>
              </a:spcBef>
              <a:spcAft>
                <a:spcPts val="200"/>
              </a:spcAft>
              <a:buClr>
                <a:schemeClr val="accent1">
                  <a:lumMod val="50000"/>
                </a:schemeClr>
              </a:buClr>
              <a:buSzPct val="100000"/>
            </a:pPr>
            <a:r>
              <a:rPr lang="en-US" sz="2000" b="1" dirty="0" smtClean="0">
                <a:solidFill>
                  <a:schemeClr val="bg2">
                    <a:lumMod val="25000"/>
                  </a:schemeClr>
                </a:solidFill>
                <a:latin typeface="Georgia" panose="02040502050405020303" pitchFamily="18" charset="0"/>
                <a:cs typeface="Calibri Light"/>
              </a:rPr>
              <a:t>Spread Between 10-Year Treasury Yield and 2-Year Treasury Yield</a:t>
            </a:r>
          </a:p>
        </p:txBody>
      </p:sp>
      <p:pic>
        <p:nvPicPr>
          <p:cNvPr id="4" name="Picture 3"/>
          <p:cNvPicPr>
            <a:picLocks noChangeAspect="1"/>
          </p:cNvPicPr>
          <p:nvPr/>
        </p:nvPicPr>
        <p:blipFill>
          <a:blip r:embed="rId2"/>
          <a:stretch>
            <a:fillRect/>
          </a:stretch>
        </p:blipFill>
        <p:spPr>
          <a:xfrm>
            <a:off x="0" y="1908574"/>
            <a:ext cx="9144000" cy="3483429"/>
          </a:xfrm>
          <a:prstGeom prst="rect">
            <a:avLst/>
          </a:prstGeom>
        </p:spPr>
      </p:pic>
    </p:spTree>
    <p:extLst>
      <p:ext uri="{BB962C8B-B14F-4D97-AF65-F5344CB8AC3E}">
        <p14:creationId xmlns:p14="http://schemas.microsoft.com/office/powerpoint/2010/main" val="1596911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High Yield Spreads</a:t>
            </a:r>
            <a:br>
              <a:rPr lang="en-US" dirty="0" smtClean="0"/>
            </a:br>
            <a:r>
              <a:rPr lang="en-US" dirty="0" smtClean="0"/>
              <a:t>Indicator of fear in the bond market</a:t>
            </a:r>
            <a:endParaRPr lang="en-US" dirty="0"/>
          </a:p>
        </p:txBody>
      </p:sp>
      <p:sp>
        <p:nvSpPr>
          <p:cNvPr id="6" name="TextBox 5"/>
          <p:cNvSpPr txBox="1"/>
          <p:nvPr/>
        </p:nvSpPr>
        <p:spPr>
          <a:xfrm>
            <a:off x="1168490" y="5575100"/>
            <a:ext cx="7008828" cy="1138773"/>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Spreads have fallen since </a:t>
            </a:r>
            <a:r>
              <a:rPr lang="en-US" sz="1600" dirty="0" smtClean="0">
                <a:solidFill>
                  <a:schemeClr val="accent4">
                    <a:lumMod val="75000"/>
                  </a:schemeClr>
                </a:solidFill>
                <a:latin typeface="Georgia" panose="02040502050405020303"/>
              </a:rPr>
              <a:t>yearend</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4% high yield spread is about normal</a:t>
            </a:r>
            <a:endParaRPr lang="en-US" sz="1600" dirty="0">
              <a:solidFill>
                <a:schemeClr val="accent4">
                  <a:lumMod val="75000"/>
                </a:schemeClr>
              </a:solidFill>
              <a:latin typeface="Georgia" panose="02040502050405020303"/>
            </a:endParaRPr>
          </a:p>
          <a:p>
            <a:pPr>
              <a:spcBef>
                <a:spcPts val="600"/>
              </a:spcBef>
              <a:spcAft>
                <a:spcPts val="600"/>
              </a:spcAft>
              <a:buClr>
                <a:srgbClr val="487D2F">
                  <a:lumMod val="75000"/>
                </a:srgbClr>
              </a:buClr>
              <a:buSzPct val="100000"/>
              <a:defRPr sz="1800">
                <a:solidFill>
                  <a:srgbClr val="000000"/>
                </a:solidFill>
              </a:defRPr>
            </a:pPr>
            <a:r>
              <a:rPr lang="en-US" sz="1600" dirty="0" smtClean="0">
                <a:solidFill>
                  <a:schemeClr val="accent4">
                    <a:lumMod val="75000"/>
                  </a:schemeClr>
                </a:solidFill>
                <a:latin typeface="Georgia" panose="02040502050405020303"/>
              </a:rPr>
              <a:t> </a:t>
            </a:r>
            <a:endParaRPr lang="en-US" sz="1600" dirty="0">
              <a:solidFill>
                <a:schemeClr val="accent4">
                  <a:lumMod val="75000"/>
                </a:schemeClr>
              </a:solidFill>
              <a:latin typeface="Georgia" panose="02040502050405020303"/>
            </a:endParaRPr>
          </a:p>
        </p:txBody>
      </p:sp>
      <p:sp>
        <p:nvSpPr>
          <p:cNvPr id="7" name="TextBox 6"/>
          <p:cNvSpPr txBox="1"/>
          <p:nvPr/>
        </p:nvSpPr>
        <p:spPr>
          <a:xfrm>
            <a:off x="1227667" y="1210733"/>
            <a:ext cx="6773333" cy="490401"/>
          </a:xfrm>
          <a:prstGeom prst="rect">
            <a:avLst/>
          </a:prstGeom>
        </p:spPr>
        <p:txBody>
          <a:bodyPr wrap="square" rtlCol="0">
            <a:noAutofit/>
          </a:bodyPr>
          <a:lstStyle/>
          <a:p>
            <a:pPr algn="ctr">
              <a:spcBef>
                <a:spcPts val="600"/>
              </a:spcBef>
              <a:spcAft>
                <a:spcPts val="200"/>
              </a:spcAft>
              <a:buClr>
                <a:schemeClr val="accent1">
                  <a:lumMod val="50000"/>
                </a:schemeClr>
              </a:buClr>
              <a:buSzPct val="100000"/>
            </a:pPr>
            <a:r>
              <a:rPr lang="en-US" sz="2000" b="1" dirty="0" smtClean="0">
                <a:solidFill>
                  <a:schemeClr val="bg2">
                    <a:lumMod val="10000"/>
                  </a:schemeClr>
                </a:solidFill>
                <a:latin typeface="Georgia" panose="02040502050405020303" pitchFamily="18" charset="0"/>
                <a:cs typeface="Calibri Light"/>
              </a:rPr>
              <a:t>Spread Between High Yield Corporate bonds and Intermediate Treasury Yield</a:t>
            </a:r>
          </a:p>
        </p:txBody>
      </p:sp>
      <p:pic>
        <p:nvPicPr>
          <p:cNvPr id="8" name="Picture 7"/>
          <p:cNvPicPr>
            <a:picLocks noChangeAspect="1"/>
          </p:cNvPicPr>
          <p:nvPr/>
        </p:nvPicPr>
        <p:blipFill>
          <a:blip r:embed="rId2"/>
          <a:stretch>
            <a:fillRect/>
          </a:stretch>
        </p:blipFill>
        <p:spPr>
          <a:xfrm>
            <a:off x="0" y="2038982"/>
            <a:ext cx="9144000" cy="3483429"/>
          </a:xfrm>
          <a:prstGeom prst="rect">
            <a:avLst/>
          </a:prstGeom>
        </p:spPr>
      </p:pic>
    </p:spTree>
    <p:extLst>
      <p:ext uri="{BB962C8B-B14F-4D97-AF65-F5344CB8AC3E}">
        <p14:creationId xmlns:p14="http://schemas.microsoft.com/office/powerpoint/2010/main" val="23375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13</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9" name="Rectangle 8"/>
          <p:cNvSpPr/>
          <p:nvPr/>
        </p:nvSpPr>
        <p:spPr>
          <a:xfrm>
            <a:off x="2795951" y="1110798"/>
            <a:ext cx="3695551" cy="646331"/>
          </a:xfrm>
          <a:prstGeom prst="rect">
            <a:avLst/>
          </a:prstGeom>
          <a:solidFill>
            <a:schemeClr val="bg1"/>
          </a:solidFill>
        </p:spPr>
        <p:txBody>
          <a:bodyPr wrap="square">
            <a:spAutoFit/>
          </a:bodyPr>
          <a:lstStyle/>
          <a:p>
            <a:pPr algn="ctr"/>
            <a:r>
              <a:rPr lang="en-US" sz="1800" b="1" dirty="0" smtClean="0">
                <a:solidFill>
                  <a:schemeClr val="accent4">
                    <a:lumMod val="75000"/>
                  </a:schemeClr>
                </a:solidFill>
                <a:latin typeface="Georgia" panose="02040502050405020303" pitchFamily="18" charset="0"/>
              </a:rPr>
              <a:t>Performance of bond markets</a:t>
            </a:r>
            <a:endParaRPr lang="en-US" sz="1800" b="1" dirty="0">
              <a:solidFill>
                <a:schemeClr val="accent4">
                  <a:lumMod val="75000"/>
                </a:schemeClr>
              </a:solidFill>
              <a:latin typeface="Georgia" panose="02040502050405020303" pitchFamily="18" charset="0"/>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4" name="TextBox 3"/>
          <p:cNvSpPr txBox="1"/>
          <p:nvPr/>
        </p:nvSpPr>
        <p:spPr>
          <a:xfrm>
            <a:off x="888023" y="5534561"/>
            <a:ext cx="7491046" cy="661720"/>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2019 has been a great year for fixed income</a:t>
            </a:r>
            <a:endParaRPr lang="en-US" sz="1600" dirty="0">
              <a:solidFill>
                <a:schemeClr val="accent4">
                  <a:lumMod val="75000"/>
                </a:schemeClr>
              </a:solidFill>
              <a:latin typeface="Georgia" panose="02040502050405020303"/>
            </a:endParaRPr>
          </a:p>
          <a:p>
            <a:pPr algn="l">
              <a:buSzPct val="80000"/>
            </a:pPr>
            <a:r>
              <a:rPr lang="en-US" sz="1600" dirty="0" smtClean="0">
                <a:solidFill>
                  <a:schemeClr val="accent4">
                    <a:lumMod val="75000"/>
                  </a:schemeClr>
                </a:solidFill>
                <a:latin typeface="Georgia" panose="02040502050405020303" pitchFamily="18" charset="0"/>
                <a:cs typeface="Calibri Light"/>
              </a:rPr>
              <a:t> </a:t>
            </a:r>
          </a:p>
        </p:txBody>
      </p:sp>
      <p:pic>
        <p:nvPicPr>
          <p:cNvPr id="5" name="Picture 4"/>
          <p:cNvPicPr>
            <a:picLocks noChangeAspect="1"/>
          </p:cNvPicPr>
          <p:nvPr/>
        </p:nvPicPr>
        <p:blipFill>
          <a:blip r:embed="rId2"/>
          <a:stretch>
            <a:fillRect/>
          </a:stretch>
        </p:blipFill>
        <p:spPr>
          <a:xfrm>
            <a:off x="0" y="1740037"/>
            <a:ext cx="9144000" cy="3483429"/>
          </a:xfrm>
          <a:prstGeom prst="rect">
            <a:avLst/>
          </a:prstGeom>
        </p:spPr>
      </p:pic>
    </p:spTree>
    <p:extLst>
      <p:ext uri="{BB962C8B-B14F-4D97-AF65-F5344CB8AC3E}">
        <p14:creationId xmlns:p14="http://schemas.microsoft.com/office/powerpoint/2010/main" val="2476929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smtClean="0"/>
              <a:t>Performance - Active Bond funds v AGG</a:t>
            </a:r>
            <a:br>
              <a:rPr lang="en-US" dirty="0" smtClean="0"/>
            </a:br>
            <a:r>
              <a:rPr lang="en-US" sz="2200" dirty="0" smtClean="0"/>
              <a:t>Mix has added value especially when rates rise</a:t>
            </a:r>
            <a:endParaRPr lang="en-US" dirty="0"/>
          </a:p>
        </p:txBody>
      </p:sp>
      <p:sp>
        <p:nvSpPr>
          <p:cNvPr id="8" name="TextBox 7"/>
          <p:cNvSpPr txBox="1"/>
          <p:nvPr/>
        </p:nvSpPr>
        <p:spPr>
          <a:xfrm>
            <a:off x="543212" y="1149126"/>
            <a:ext cx="8038080" cy="213866"/>
          </a:xfrm>
          <a:prstGeom prst="rect">
            <a:avLst/>
          </a:prstGeom>
        </p:spPr>
        <p:txBody>
          <a:bodyPr wrap="square" rtlCol="0">
            <a:noAutofit/>
          </a:bodyPr>
          <a:lstStyle/>
          <a:p>
            <a:pPr>
              <a:spcBef>
                <a:spcPts val="600"/>
              </a:spcBef>
              <a:spcAft>
                <a:spcPts val="200"/>
              </a:spcAft>
              <a:buClr>
                <a:schemeClr val="accent1">
                  <a:lumMod val="50000"/>
                </a:schemeClr>
              </a:buClr>
              <a:buSzPct val="100000"/>
            </a:pPr>
            <a:r>
              <a:rPr lang="en-US" sz="1600" dirty="0" smtClean="0">
                <a:solidFill>
                  <a:schemeClr val="accent4">
                    <a:lumMod val="75000"/>
                  </a:schemeClr>
                </a:solidFill>
                <a:latin typeface="Georgia" panose="02040502050405020303" pitchFamily="18" charset="0"/>
                <a:cs typeface="Calibri Light"/>
              </a:rPr>
              <a:t>Since 2015 performance of active bond managers verses Bloomberg Barclay’s US Aggregate Bond Index</a:t>
            </a:r>
          </a:p>
        </p:txBody>
      </p:sp>
      <p:pic>
        <p:nvPicPr>
          <p:cNvPr id="4" name="Picture 3"/>
          <p:cNvPicPr>
            <a:picLocks noChangeAspect="1"/>
          </p:cNvPicPr>
          <p:nvPr/>
        </p:nvPicPr>
        <p:blipFill>
          <a:blip r:embed="rId2"/>
          <a:stretch>
            <a:fillRect/>
          </a:stretch>
        </p:blipFill>
        <p:spPr>
          <a:xfrm>
            <a:off x="543212" y="1739273"/>
            <a:ext cx="8455127" cy="4982203"/>
          </a:xfrm>
          <a:prstGeom prst="rect">
            <a:avLst/>
          </a:prstGeom>
        </p:spPr>
      </p:pic>
    </p:spTree>
    <p:extLst>
      <p:ext uri="{BB962C8B-B14F-4D97-AF65-F5344CB8AC3E}">
        <p14:creationId xmlns:p14="http://schemas.microsoft.com/office/powerpoint/2010/main" val="336994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15</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smtClean="0">
                <a:solidFill>
                  <a:schemeClr val="accent1"/>
                </a:solidFill>
                <a:latin typeface="Georgia" panose="02040502050405020303" pitchFamily="18" charset="0"/>
                <a:ea typeface="+mj-ea"/>
                <a:cs typeface="+mj-cs"/>
              </a:rPr>
              <a:t>U.S. stock market ETFs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421917" y="6248629"/>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9" name="TextBox 8"/>
          <p:cNvSpPr txBox="1"/>
          <p:nvPr/>
        </p:nvSpPr>
        <p:spPr>
          <a:xfrm>
            <a:off x="1090569" y="5469622"/>
            <a:ext cx="6686025" cy="584775"/>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Low Volatility </a:t>
            </a:r>
            <a:r>
              <a:rPr lang="en-US" sz="1600" dirty="0" smtClean="0">
                <a:solidFill>
                  <a:schemeClr val="accent4">
                    <a:lumMod val="75000"/>
                  </a:schemeClr>
                </a:solidFill>
                <a:latin typeface="Georgia" panose="02040502050405020303"/>
              </a:rPr>
              <a:t>has been strong and driving performance especially during downturns</a:t>
            </a:r>
            <a:endParaRPr lang="en-US" sz="1600" dirty="0">
              <a:solidFill>
                <a:schemeClr val="accent4">
                  <a:lumMod val="75000"/>
                </a:schemeClr>
              </a:solidFill>
              <a:latin typeface="Georgia" panose="02040502050405020303"/>
            </a:endParaRPr>
          </a:p>
        </p:txBody>
      </p:sp>
      <p:pic>
        <p:nvPicPr>
          <p:cNvPr id="3" name="Picture 2"/>
          <p:cNvPicPr>
            <a:picLocks noChangeAspect="1"/>
          </p:cNvPicPr>
          <p:nvPr/>
        </p:nvPicPr>
        <p:blipFill>
          <a:blip r:embed="rId2"/>
          <a:stretch>
            <a:fillRect/>
          </a:stretch>
        </p:blipFill>
        <p:spPr>
          <a:xfrm>
            <a:off x="0" y="1186120"/>
            <a:ext cx="9144000" cy="3483429"/>
          </a:xfrm>
          <a:prstGeom prst="rect">
            <a:avLst/>
          </a:prstGeom>
        </p:spPr>
      </p:pic>
    </p:spTree>
    <p:extLst>
      <p:ext uri="{BB962C8B-B14F-4D97-AF65-F5344CB8AC3E}">
        <p14:creationId xmlns:p14="http://schemas.microsoft.com/office/powerpoint/2010/main" val="3426271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16</a:t>
            </a:fld>
            <a:endParaRPr lang="en-US" dirty="0"/>
          </a:p>
        </p:txBody>
      </p:sp>
      <p:sp>
        <p:nvSpPr>
          <p:cNvPr id="3" name="Title 2"/>
          <p:cNvSpPr>
            <a:spLocks noGrp="1"/>
          </p:cNvSpPr>
          <p:nvPr>
            <p:ph type="title"/>
          </p:nvPr>
        </p:nvSpPr>
        <p:spPr/>
        <p:txBody>
          <a:bodyPr>
            <a:normAutofit fontScale="90000"/>
          </a:bodyPr>
          <a:lstStyle/>
          <a:p>
            <a:r>
              <a:rPr lang="en-US" dirty="0" smtClean="0"/>
              <a:t>Performance: Stock Funds v IVV</a:t>
            </a:r>
            <a:br>
              <a:rPr lang="en-US" dirty="0" smtClean="0"/>
            </a:br>
            <a:r>
              <a:rPr lang="en-US" dirty="0" smtClean="0"/>
              <a:t>Funds have added value even in strong market</a:t>
            </a:r>
            <a:endParaRPr lang="en-US" dirty="0"/>
          </a:p>
        </p:txBody>
      </p:sp>
      <p:sp>
        <p:nvSpPr>
          <p:cNvPr id="6" name="TextBox 5"/>
          <p:cNvSpPr txBox="1"/>
          <p:nvPr/>
        </p:nvSpPr>
        <p:spPr>
          <a:xfrm>
            <a:off x="1532465" y="1168399"/>
            <a:ext cx="6112935" cy="213866"/>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YTD performance of active </a:t>
            </a:r>
            <a:r>
              <a:rPr lang="en-US" sz="1600" dirty="0" smtClean="0">
                <a:solidFill>
                  <a:schemeClr val="accent4">
                    <a:lumMod val="50000"/>
                  </a:schemeClr>
                </a:solidFill>
                <a:latin typeface="Georgia" panose="02040502050405020303" pitchFamily="18" charset="0"/>
                <a:cs typeface="Calibri Light"/>
              </a:rPr>
              <a:t>equity managers </a:t>
            </a:r>
            <a:r>
              <a:rPr lang="en-US" sz="1600" dirty="0" smtClean="0">
                <a:solidFill>
                  <a:schemeClr val="accent4">
                    <a:lumMod val="50000"/>
                  </a:schemeClr>
                </a:solidFill>
                <a:latin typeface="Georgia" panose="02040502050405020303" pitchFamily="18" charset="0"/>
                <a:cs typeface="Calibri Light"/>
              </a:rPr>
              <a:t>verses IVV ETF</a:t>
            </a:r>
          </a:p>
        </p:txBody>
      </p:sp>
      <p:sp>
        <p:nvSpPr>
          <p:cNvPr id="7" name="TextBox 6"/>
          <p:cNvSpPr txBox="1"/>
          <p:nvPr/>
        </p:nvSpPr>
        <p:spPr>
          <a:xfrm>
            <a:off x="1346199" y="4079004"/>
            <a:ext cx="6477000" cy="213866"/>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Since 9/2018, performance of active </a:t>
            </a:r>
            <a:r>
              <a:rPr lang="en-US" sz="1600" dirty="0" smtClean="0">
                <a:solidFill>
                  <a:schemeClr val="accent4">
                    <a:lumMod val="50000"/>
                  </a:schemeClr>
                </a:solidFill>
                <a:latin typeface="Georgia" panose="02040502050405020303" pitchFamily="18" charset="0"/>
                <a:cs typeface="Calibri Light"/>
              </a:rPr>
              <a:t>equity </a:t>
            </a:r>
            <a:r>
              <a:rPr lang="en-US" sz="1600" dirty="0" smtClean="0">
                <a:solidFill>
                  <a:schemeClr val="accent4">
                    <a:lumMod val="50000"/>
                  </a:schemeClr>
                </a:solidFill>
                <a:latin typeface="Georgia" panose="02040502050405020303" pitchFamily="18" charset="0"/>
                <a:cs typeface="Calibri Light"/>
              </a:rPr>
              <a:t>managers verses IVV ETF</a:t>
            </a:r>
          </a:p>
        </p:txBody>
      </p:sp>
      <p:pic>
        <p:nvPicPr>
          <p:cNvPr id="9" name="Picture 8"/>
          <p:cNvPicPr>
            <a:picLocks noChangeAspect="1"/>
          </p:cNvPicPr>
          <p:nvPr/>
        </p:nvPicPr>
        <p:blipFill>
          <a:blip r:embed="rId2"/>
          <a:stretch>
            <a:fillRect/>
          </a:stretch>
        </p:blipFill>
        <p:spPr>
          <a:xfrm>
            <a:off x="958079" y="1488213"/>
            <a:ext cx="7447085" cy="2507555"/>
          </a:xfrm>
          <a:prstGeom prst="rect">
            <a:avLst/>
          </a:prstGeom>
        </p:spPr>
      </p:pic>
      <p:pic>
        <p:nvPicPr>
          <p:cNvPr id="10" name="Picture 9"/>
          <p:cNvPicPr>
            <a:picLocks noChangeAspect="1"/>
          </p:cNvPicPr>
          <p:nvPr/>
        </p:nvPicPr>
        <p:blipFill>
          <a:blip r:embed="rId3"/>
          <a:stretch>
            <a:fillRect/>
          </a:stretch>
        </p:blipFill>
        <p:spPr>
          <a:xfrm>
            <a:off x="958079" y="4350444"/>
            <a:ext cx="7447086" cy="2507556"/>
          </a:xfrm>
          <a:prstGeom prst="rect">
            <a:avLst/>
          </a:prstGeom>
        </p:spPr>
      </p:pic>
    </p:spTree>
    <p:extLst>
      <p:ext uri="{BB962C8B-B14F-4D97-AF65-F5344CB8AC3E}">
        <p14:creationId xmlns:p14="http://schemas.microsoft.com/office/powerpoint/2010/main" val="108705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87285"/>
            <a:ext cx="9144000" cy="3483429"/>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17</a:t>
            </a:fld>
            <a:endParaRPr lang="en-US" dirty="0"/>
          </a:p>
        </p:txBody>
      </p:sp>
      <p:sp>
        <p:nvSpPr>
          <p:cNvPr id="3" name="Title 2"/>
          <p:cNvSpPr>
            <a:spLocks noGrp="1"/>
          </p:cNvSpPr>
          <p:nvPr>
            <p:ph type="title"/>
          </p:nvPr>
        </p:nvSpPr>
        <p:spPr/>
        <p:txBody>
          <a:bodyPr>
            <a:normAutofit/>
          </a:bodyPr>
          <a:lstStyle/>
          <a:p>
            <a:r>
              <a:rPr lang="en-US" dirty="0" smtClean="0"/>
              <a:t>REITs and MLPs are outperforming!</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3"/>
          <a:stretch>
            <a:fillRect/>
          </a:stretch>
        </p:blipFill>
        <p:spPr>
          <a:xfrm>
            <a:off x="3443601" y="1945404"/>
            <a:ext cx="1219306" cy="944962"/>
          </a:xfrm>
          <a:prstGeom prst="rect">
            <a:avLst/>
          </a:prstGeom>
        </p:spPr>
      </p:pic>
    </p:spTree>
    <p:extLst>
      <p:ext uri="{BB962C8B-B14F-4D97-AF65-F5344CB8AC3E}">
        <p14:creationId xmlns:p14="http://schemas.microsoft.com/office/powerpoint/2010/main" val="189592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18</a:t>
            </a:fld>
            <a:endParaRPr lang="en-US" dirty="0"/>
          </a:p>
        </p:txBody>
      </p:sp>
      <p:sp>
        <p:nvSpPr>
          <p:cNvPr id="3" name="Title 2"/>
          <p:cNvSpPr>
            <a:spLocks noGrp="1"/>
          </p:cNvSpPr>
          <p:nvPr>
            <p:ph type="title"/>
          </p:nvPr>
        </p:nvSpPr>
        <p:spPr/>
        <p:txBody>
          <a:bodyPr>
            <a:normAutofit fontScale="90000"/>
          </a:bodyPr>
          <a:lstStyle/>
          <a:p>
            <a:r>
              <a:rPr lang="en-US" dirty="0" smtClean="0"/>
              <a:t>Small cap stocks have underperformed large cap stocks over the past year</a:t>
            </a:r>
            <a:endParaRPr lang="en-US" dirty="0"/>
          </a:p>
        </p:txBody>
      </p:sp>
      <p:pic>
        <p:nvPicPr>
          <p:cNvPr id="4" name="Picture 3"/>
          <p:cNvPicPr>
            <a:picLocks noChangeAspect="1"/>
          </p:cNvPicPr>
          <p:nvPr/>
        </p:nvPicPr>
        <p:blipFill>
          <a:blip r:embed="rId2"/>
          <a:stretch>
            <a:fillRect/>
          </a:stretch>
        </p:blipFill>
        <p:spPr>
          <a:xfrm>
            <a:off x="447309" y="1503485"/>
            <a:ext cx="7917582" cy="4556882"/>
          </a:xfrm>
          <a:prstGeom prst="rect">
            <a:avLst/>
          </a:prstGeom>
        </p:spPr>
      </p:pic>
    </p:spTree>
    <p:extLst>
      <p:ext uri="{BB962C8B-B14F-4D97-AF65-F5344CB8AC3E}">
        <p14:creationId xmlns:p14="http://schemas.microsoft.com/office/powerpoint/2010/main" val="1151063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sz="3100" dirty="0" smtClean="0"/>
              <a:t>Vehicle performance </a:t>
            </a:r>
            <a:r>
              <a:rPr lang="en-US" dirty="0" smtClean="0"/>
              <a:t/>
            </a:r>
            <a:br>
              <a:rPr lang="en-US" dirty="0" smtClean="0"/>
            </a:br>
            <a:r>
              <a:rPr lang="en-US" sz="1800" dirty="0" smtClean="0"/>
              <a:t>as of 9/30/19</a:t>
            </a:r>
            <a:endParaRPr lang="en-US" sz="1800" dirty="0"/>
          </a:p>
        </p:txBody>
      </p:sp>
      <p:sp>
        <p:nvSpPr>
          <p:cNvPr id="6" name="Footer Placeholder 4"/>
          <p:cNvSpPr>
            <a:spLocks noGrp="1"/>
          </p:cNvSpPr>
          <p:nvPr>
            <p:ph type="ftr" sz="quarter" idx="3"/>
          </p:nvPr>
        </p:nvSpPr>
        <p:spPr>
          <a:xfrm>
            <a:off x="3124200" y="639829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093247"/>
            <a:ext cx="9144000" cy="4671505"/>
          </a:xfrm>
          <a:prstGeom prst="rect">
            <a:avLst/>
          </a:prstGeom>
        </p:spPr>
      </p:pic>
    </p:spTree>
    <p:extLst>
      <p:ext uri="{BB962C8B-B14F-4D97-AF65-F5344CB8AC3E}">
        <p14:creationId xmlns:p14="http://schemas.microsoft.com/office/powerpoint/2010/main" val="650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21878" y="6356351"/>
            <a:ext cx="364921" cy="365125"/>
          </a:xfrm>
        </p:spPr>
        <p:txBody>
          <a:bodyPr/>
          <a:lstStyle/>
          <a:p>
            <a:fld id="{BA4111AF-6F6F-0643-B4DB-D5DDF114BF9E}" type="slidenum">
              <a:rPr lang="en-US" smtClean="0">
                <a:solidFill>
                  <a:srgbClr val="6A6A6A">
                    <a:lumMod val="50000"/>
                  </a:srgbClr>
                </a:solidFill>
              </a:rPr>
              <a:pPr/>
              <a:t>2</a:t>
            </a:fld>
            <a:endParaRPr lang="en-US" dirty="0">
              <a:solidFill>
                <a:srgbClr val="6A6A6A">
                  <a:lumMod val="50000"/>
                </a:srgbClr>
              </a:solidFill>
            </a:endParaRPr>
          </a:p>
        </p:txBody>
      </p:sp>
      <p:sp>
        <p:nvSpPr>
          <p:cNvPr id="3" name="Title 2"/>
          <p:cNvSpPr>
            <a:spLocks noGrp="1"/>
          </p:cNvSpPr>
          <p:nvPr>
            <p:ph type="title"/>
          </p:nvPr>
        </p:nvSpPr>
        <p:spPr/>
        <p:txBody>
          <a:bodyPr>
            <a:normAutofit fontScale="90000"/>
          </a:bodyPr>
          <a:lstStyle/>
          <a:p>
            <a:r>
              <a:rPr lang="en-US" sz="2900" dirty="0"/>
              <a:t>Outlook 2020</a:t>
            </a:r>
            <a:br>
              <a:rPr lang="en-US" sz="2900" dirty="0"/>
            </a:br>
            <a:r>
              <a:rPr lang="en-US" sz="2200" dirty="0"/>
              <a:t>Fundamentals are sound but risks are rising</a:t>
            </a:r>
          </a:p>
        </p:txBody>
      </p:sp>
      <p:sp>
        <p:nvSpPr>
          <p:cNvPr id="6" name="Rectangle 5"/>
          <p:cNvSpPr/>
          <p:nvPr/>
        </p:nvSpPr>
        <p:spPr>
          <a:xfrm>
            <a:off x="543212" y="1147695"/>
            <a:ext cx="7982721" cy="5473293"/>
          </a:xfrm>
          <a:prstGeom prst="rect">
            <a:avLst/>
          </a:prstGeom>
        </p:spPr>
        <p:txBody>
          <a:bodyPr wrap="square">
            <a:spAutoFit/>
          </a:bodyPr>
          <a:lstStyle/>
          <a:p>
            <a:pPr defTabSz="609585">
              <a:spcBef>
                <a:spcPts val="600"/>
              </a:spcBef>
              <a:spcAft>
                <a:spcPts val="600"/>
              </a:spcAft>
            </a:pPr>
            <a:r>
              <a:rPr lang="en-US" sz="1200" b="1" dirty="0" smtClean="0">
                <a:solidFill>
                  <a:srgbClr val="6A6A6A">
                    <a:lumMod val="50000"/>
                  </a:srgbClr>
                </a:solidFill>
              </a:rPr>
              <a:t>U.S. economic growth expected to continue in 2020</a:t>
            </a:r>
            <a:endParaRPr lang="en-US" sz="1200" b="1" dirty="0">
              <a:solidFill>
                <a:srgbClr val="6A6A6A">
                  <a:lumMod val="50000"/>
                </a:srgbClr>
              </a:solidFill>
            </a:endParaRPr>
          </a:p>
          <a:p>
            <a:pPr marL="285750" indent="-285750">
              <a:spcBef>
                <a:spcPts val="40"/>
              </a:spcBef>
              <a:buClr>
                <a:srgbClr val="ADCB28">
                  <a:lumMod val="50000"/>
                </a:srgbClr>
              </a:buClr>
              <a:buFont typeface="Georgia" panose="02040502050405020303" pitchFamily="18" charset="0"/>
              <a:buChar char="›"/>
            </a:pPr>
            <a:r>
              <a:rPr lang="en-US" sz="1100" dirty="0" smtClean="0">
                <a:solidFill>
                  <a:srgbClr val="6A6A6A">
                    <a:lumMod val="50000"/>
                  </a:srgbClr>
                </a:solidFill>
              </a:rPr>
              <a:t>We expect GDP growth to continue in 2020 at moderately low rates, trending toward 2% YoY.</a:t>
            </a:r>
          </a:p>
          <a:p>
            <a:pPr marL="285750" indent="-285750">
              <a:spcBef>
                <a:spcPts val="400"/>
              </a:spcBef>
              <a:buClr>
                <a:srgbClr val="ADCB28">
                  <a:lumMod val="50000"/>
                </a:srgbClr>
              </a:buClr>
              <a:buFont typeface="Georgia" panose="02040502050405020303" pitchFamily="18" charset="0"/>
              <a:buChar char="›"/>
            </a:pPr>
            <a:r>
              <a:rPr lang="en-US" sz="1100" dirty="0" smtClean="0">
                <a:solidFill>
                  <a:srgbClr val="6A6A6A">
                    <a:lumMod val="50000"/>
                  </a:srgbClr>
                </a:solidFill>
              </a:rPr>
              <a:t>U.S. consumer is still robust, as the U.S. continues to experience declining unemployment, higher wages, increased consumer spending, and a steadily growing housing market.</a:t>
            </a:r>
          </a:p>
          <a:p>
            <a:pPr marL="285750" lvl="0" indent="-285750">
              <a:spcBef>
                <a:spcPts val="600"/>
              </a:spcBef>
              <a:buClr>
                <a:srgbClr val="ADCB28">
                  <a:lumMod val="50000"/>
                </a:srgbClr>
              </a:buClr>
              <a:buFont typeface="Georgia" panose="02040502050405020303" pitchFamily="18" charset="0"/>
              <a:buChar char="›"/>
            </a:pPr>
            <a:r>
              <a:rPr lang="en-US" sz="1100" dirty="0">
                <a:solidFill>
                  <a:srgbClr val="6A6A6A">
                    <a:lumMod val="50000"/>
                  </a:srgbClr>
                </a:solidFill>
              </a:rPr>
              <a:t>Consensus revenue growth estimates for the S&amp;P 500 are ~5% for 2020.  Estimates for earnings growth are ~10%, but we expect some headwinds from rising tariffs and higher wages.</a:t>
            </a:r>
            <a:r>
              <a:rPr lang="en-US" sz="800" i="1" dirty="0">
                <a:solidFill>
                  <a:srgbClr val="6A6A6A">
                    <a:lumMod val="50000"/>
                  </a:srgbClr>
                </a:solidFill>
              </a:rPr>
              <a:t>  </a:t>
            </a:r>
            <a:r>
              <a:rPr lang="en-US" sz="1100" dirty="0">
                <a:solidFill>
                  <a:srgbClr val="6A6A6A">
                    <a:lumMod val="50000"/>
                  </a:srgbClr>
                </a:solidFill>
              </a:rPr>
              <a:t>U.S. equity valuations are slightly above average</a:t>
            </a:r>
            <a:r>
              <a:rPr lang="en-US" sz="1100" dirty="0" smtClean="0">
                <a:solidFill>
                  <a:srgbClr val="6A6A6A">
                    <a:lumMod val="50000"/>
                  </a:srgbClr>
                </a:solidFill>
              </a:rPr>
              <a:t>.</a:t>
            </a:r>
          </a:p>
          <a:p>
            <a:pPr>
              <a:spcBef>
                <a:spcPts val="600"/>
              </a:spcBef>
              <a:buClr>
                <a:srgbClr val="ADCB28">
                  <a:lumMod val="50000"/>
                </a:srgbClr>
              </a:buClr>
            </a:pPr>
            <a:r>
              <a:rPr lang="en-US" sz="1200" b="1" dirty="0" smtClean="0">
                <a:solidFill>
                  <a:srgbClr val="6A6A6A">
                    <a:lumMod val="50000"/>
                  </a:srgbClr>
                </a:solidFill>
              </a:rPr>
              <a:t>Tariffs </a:t>
            </a:r>
            <a:r>
              <a:rPr lang="en-US" sz="1200" b="1" dirty="0">
                <a:solidFill>
                  <a:srgbClr val="6A6A6A">
                    <a:lumMod val="50000"/>
                  </a:srgbClr>
                </a:solidFill>
              </a:rPr>
              <a:t>and policy </a:t>
            </a:r>
            <a:r>
              <a:rPr lang="en-US" sz="1200" b="1" dirty="0" smtClean="0">
                <a:solidFill>
                  <a:srgbClr val="6A6A6A">
                    <a:lumMod val="50000"/>
                  </a:srgbClr>
                </a:solidFill>
              </a:rPr>
              <a:t>uncertainty </a:t>
            </a:r>
            <a:r>
              <a:rPr lang="en-US" sz="1200" b="1" dirty="0">
                <a:solidFill>
                  <a:srgbClr val="6A6A6A">
                    <a:lumMod val="50000"/>
                  </a:srgbClr>
                </a:solidFill>
              </a:rPr>
              <a:t>at the forefront of U.S. concerns</a:t>
            </a:r>
          </a:p>
          <a:p>
            <a:pPr marL="285750" lvl="0" indent="-285750">
              <a:spcBef>
                <a:spcPts val="400"/>
              </a:spcBef>
              <a:buClr>
                <a:srgbClr val="ADCB28">
                  <a:lumMod val="50000"/>
                </a:srgbClr>
              </a:buClr>
              <a:buFont typeface="Georgia" panose="02040502050405020303" pitchFamily="18" charset="0"/>
              <a:buChar char="›"/>
            </a:pPr>
            <a:r>
              <a:rPr lang="en-US" sz="1100" dirty="0">
                <a:solidFill>
                  <a:srgbClr val="6A6A6A">
                    <a:lumMod val="50000"/>
                  </a:srgbClr>
                </a:solidFill>
              </a:rPr>
              <a:t>Expect current tariffs to have small negative effect on U.S. growth. However, full implementation of threatened tariffs could subtract up to 1% of </a:t>
            </a:r>
            <a:r>
              <a:rPr lang="en-US" sz="1100" dirty="0" smtClean="0">
                <a:solidFill>
                  <a:srgbClr val="6A6A6A">
                    <a:lumMod val="50000"/>
                  </a:srgbClr>
                </a:solidFill>
              </a:rPr>
              <a:t>GDP growth. </a:t>
            </a:r>
            <a:endParaRPr lang="en-US" sz="1100" dirty="0">
              <a:solidFill>
                <a:srgbClr val="6A6A6A">
                  <a:lumMod val="50000"/>
                </a:srgbClr>
              </a:solidFill>
            </a:endParaRPr>
          </a:p>
          <a:p>
            <a:pPr marL="285750" indent="-285750">
              <a:spcBef>
                <a:spcPts val="600"/>
              </a:spcBef>
              <a:buClr>
                <a:srgbClr val="ADCB28">
                  <a:lumMod val="50000"/>
                </a:srgbClr>
              </a:buClr>
              <a:buFont typeface="Georgia" panose="02040502050405020303" pitchFamily="18" charset="0"/>
              <a:buChar char="›"/>
            </a:pPr>
            <a:r>
              <a:rPr lang="en-US" sz="1100" dirty="0" smtClean="0">
                <a:solidFill>
                  <a:srgbClr val="6A6A6A">
                    <a:lumMod val="50000"/>
                  </a:srgbClr>
                </a:solidFill>
              </a:rPr>
              <a:t>Tariffs </a:t>
            </a:r>
            <a:r>
              <a:rPr lang="en-US" sz="1100" dirty="0">
                <a:solidFill>
                  <a:srgbClr val="6A6A6A">
                    <a:lumMod val="50000"/>
                  </a:srgbClr>
                </a:solidFill>
              </a:rPr>
              <a:t>and other trade restrictions threaten supply chains and corporate profitability especially in technology and industrial sectors</a:t>
            </a:r>
            <a:r>
              <a:rPr lang="en-US" sz="1100" dirty="0" smtClean="0">
                <a:solidFill>
                  <a:srgbClr val="6A6A6A">
                    <a:lumMod val="50000"/>
                  </a:srgbClr>
                </a:solidFill>
              </a:rPr>
              <a:t>.</a:t>
            </a:r>
          </a:p>
          <a:p>
            <a:pPr marL="285750" indent="-285750">
              <a:spcBef>
                <a:spcPts val="600"/>
              </a:spcBef>
              <a:buClr>
                <a:srgbClr val="ADCB28">
                  <a:lumMod val="50000"/>
                </a:srgbClr>
              </a:buClr>
              <a:buFont typeface="Georgia" panose="02040502050405020303" pitchFamily="18" charset="0"/>
              <a:buChar char="›"/>
            </a:pPr>
            <a:r>
              <a:rPr lang="en-US" sz="1100" dirty="0" smtClean="0">
                <a:solidFill>
                  <a:srgbClr val="6A6A6A">
                    <a:lumMod val="50000"/>
                  </a:srgbClr>
                </a:solidFill>
              </a:rPr>
              <a:t>Policy </a:t>
            </a:r>
            <a:r>
              <a:rPr lang="en-US" sz="1100" dirty="0">
                <a:solidFill>
                  <a:srgbClr val="6A6A6A">
                    <a:lumMod val="50000"/>
                  </a:srgbClr>
                </a:solidFill>
              </a:rPr>
              <a:t>uncertainty is hurting business </a:t>
            </a:r>
            <a:r>
              <a:rPr lang="en-US" sz="1100" dirty="0" smtClean="0">
                <a:solidFill>
                  <a:srgbClr val="6A6A6A">
                    <a:lumMod val="50000"/>
                  </a:srgbClr>
                </a:solidFill>
              </a:rPr>
              <a:t>confidence, </a:t>
            </a:r>
            <a:r>
              <a:rPr lang="en-US" sz="1100" dirty="0">
                <a:solidFill>
                  <a:srgbClr val="6A6A6A">
                    <a:lumMod val="50000"/>
                  </a:srgbClr>
                </a:solidFill>
              </a:rPr>
              <a:t>increasing </a:t>
            </a:r>
            <a:r>
              <a:rPr lang="en-US" sz="1100" dirty="0" smtClean="0">
                <a:solidFill>
                  <a:srgbClr val="6A6A6A">
                    <a:lumMod val="50000"/>
                  </a:srgbClr>
                </a:solidFill>
              </a:rPr>
              <a:t>the odds of negative growth.</a:t>
            </a:r>
            <a:endParaRPr lang="en-US" sz="1100" dirty="0">
              <a:solidFill>
                <a:srgbClr val="6A6A6A">
                  <a:lumMod val="50000"/>
                </a:srgbClr>
              </a:solidFill>
            </a:endParaRPr>
          </a:p>
          <a:p>
            <a:pPr defTabSz="609585">
              <a:spcBef>
                <a:spcPts val="600"/>
              </a:spcBef>
              <a:spcAft>
                <a:spcPts val="600"/>
              </a:spcAft>
              <a:buClr>
                <a:srgbClr val="ADCB28">
                  <a:lumMod val="50000"/>
                </a:srgbClr>
              </a:buClr>
            </a:pPr>
            <a:r>
              <a:rPr lang="en-US" sz="1200" b="1" dirty="0" smtClean="0">
                <a:solidFill>
                  <a:srgbClr val="6A6A6A">
                    <a:lumMod val="50000"/>
                  </a:srgbClr>
                </a:solidFill>
              </a:rPr>
              <a:t>International </a:t>
            </a:r>
            <a:r>
              <a:rPr lang="en-US" sz="1200" b="1" dirty="0">
                <a:solidFill>
                  <a:srgbClr val="6A6A6A">
                    <a:lumMod val="50000"/>
                  </a:srgbClr>
                </a:solidFill>
              </a:rPr>
              <a:t>markets are spotty as global growth slows</a:t>
            </a:r>
          </a:p>
          <a:p>
            <a:pPr marL="285750" indent="-285750" defTabSz="609585">
              <a:buClr>
                <a:srgbClr val="ADCB28">
                  <a:lumMod val="50000"/>
                </a:srgbClr>
              </a:buClr>
              <a:buFont typeface="Georgia" panose="02040502050405020303" pitchFamily="18" charset="0"/>
              <a:buChar char="›"/>
            </a:pPr>
            <a:r>
              <a:rPr lang="en-US" sz="1100" dirty="0">
                <a:solidFill>
                  <a:srgbClr val="6A6A6A">
                    <a:lumMod val="50000"/>
                  </a:srgbClr>
                </a:solidFill>
              </a:rPr>
              <a:t>For 2020, the International Monetary Fund is forecasting healthy global growth at 3.5%, with only 1.7% growth in developed countries.  U.S. protectionism may harm growth in countries that rely on exports to the U.S.</a:t>
            </a: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Growth in Europe is slowing with weakness in the industrial sector, especially in Germany.  Geopolitical uncertainty </a:t>
            </a:r>
            <a:r>
              <a:rPr lang="en-US" sz="1100" dirty="0" smtClean="0">
                <a:solidFill>
                  <a:srgbClr val="6A6A6A">
                    <a:lumMod val="50000"/>
                  </a:srgbClr>
                </a:solidFill>
              </a:rPr>
              <a:t>remains </a:t>
            </a:r>
            <a:r>
              <a:rPr lang="en-US" sz="1100" dirty="0">
                <a:solidFill>
                  <a:srgbClr val="6A6A6A">
                    <a:lumMod val="50000"/>
                  </a:srgbClr>
                </a:solidFill>
              </a:rPr>
              <a:t>high in Italy and Britain.</a:t>
            </a:r>
          </a:p>
          <a:p>
            <a:pPr defTabSz="609585">
              <a:spcBef>
                <a:spcPts val="600"/>
              </a:spcBef>
              <a:buClr>
                <a:srgbClr val="ADCB28">
                  <a:lumMod val="50000"/>
                </a:srgbClr>
              </a:buClr>
            </a:pPr>
            <a:r>
              <a:rPr lang="en-US" sz="1200" b="1" dirty="0" smtClean="0">
                <a:solidFill>
                  <a:srgbClr val="6A6A6A">
                    <a:lumMod val="50000"/>
                  </a:srgbClr>
                </a:solidFill>
              </a:rPr>
              <a:t>Global risks </a:t>
            </a:r>
            <a:r>
              <a:rPr lang="en-US" sz="1200" b="1" dirty="0">
                <a:solidFill>
                  <a:srgbClr val="6A6A6A">
                    <a:lumMod val="50000"/>
                  </a:srgbClr>
                </a:solidFill>
              </a:rPr>
              <a:t>remain but have shifted </a:t>
            </a:r>
          </a:p>
          <a:p>
            <a:pPr marL="285750" indent="-285750" defTabSz="609585">
              <a:spcBef>
                <a:spcPts val="600"/>
              </a:spcBef>
              <a:buClr>
                <a:srgbClr val="ADCB28">
                  <a:lumMod val="50000"/>
                </a:srgbClr>
              </a:buClr>
              <a:buFont typeface="Georgia" panose="02040502050405020303" pitchFamily="18" charset="0"/>
              <a:buChar char="›"/>
            </a:pPr>
            <a:r>
              <a:rPr lang="en-US" sz="1100" dirty="0">
                <a:solidFill>
                  <a:srgbClr val="6A6A6A">
                    <a:lumMod val="50000"/>
                  </a:srgbClr>
                </a:solidFill>
              </a:rPr>
              <a:t>Escalating trade rhetoric and increased tariffs threaten to slow global </a:t>
            </a:r>
            <a:r>
              <a:rPr lang="en-US" sz="1100" dirty="0" smtClean="0">
                <a:solidFill>
                  <a:srgbClr val="6A6A6A">
                    <a:lumMod val="50000"/>
                  </a:srgbClr>
                </a:solidFill>
              </a:rPr>
              <a:t>growth.  </a:t>
            </a:r>
          </a:p>
          <a:p>
            <a:pPr marL="285750" indent="-285750" defTabSz="609585">
              <a:spcBef>
                <a:spcPts val="600"/>
              </a:spcBef>
              <a:buClr>
                <a:srgbClr val="ADCB28">
                  <a:lumMod val="50000"/>
                </a:srgbClr>
              </a:buClr>
              <a:buFont typeface="Georgia" panose="02040502050405020303" pitchFamily="18" charset="0"/>
              <a:buChar char="›"/>
            </a:pPr>
            <a:r>
              <a:rPr lang="en-US" sz="1100" dirty="0" smtClean="0">
                <a:solidFill>
                  <a:srgbClr val="6A6A6A">
                    <a:lumMod val="50000"/>
                  </a:srgbClr>
                </a:solidFill>
              </a:rPr>
              <a:t>Geopolitical tensions</a:t>
            </a:r>
            <a:r>
              <a:rPr lang="en-US" sz="1100" dirty="0">
                <a:solidFill>
                  <a:srgbClr val="6A6A6A">
                    <a:lumMod val="50000"/>
                  </a:srgbClr>
                </a:solidFill>
              </a:rPr>
              <a:t> </a:t>
            </a:r>
            <a:r>
              <a:rPr lang="en-US" sz="1100" dirty="0" smtClean="0">
                <a:solidFill>
                  <a:srgbClr val="6A6A6A">
                    <a:lumMod val="50000"/>
                  </a:srgbClr>
                </a:solidFill>
              </a:rPr>
              <a:t>are high given a rise in populism, uncertainty around Brexit and voter unrest.</a:t>
            </a:r>
          </a:p>
          <a:p>
            <a:pPr marL="285750" indent="-285750" defTabSz="609585">
              <a:spcBef>
                <a:spcPts val="600"/>
              </a:spcBef>
              <a:buClr>
                <a:srgbClr val="ADCB28">
                  <a:lumMod val="50000"/>
                </a:srgbClr>
              </a:buClr>
              <a:buFont typeface="Georgia" panose="02040502050405020303" pitchFamily="18" charset="0"/>
              <a:buChar char="›"/>
            </a:pPr>
            <a:r>
              <a:rPr lang="en-US" sz="1100" dirty="0" smtClean="0">
                <a:solidFill>
                  <a:srgbClr val="6A6A6A">
                    <a:lumMod val="50000"/>
                  </a:srgbClr>
                </a:solidFill>
              </a:rPr>
              <a:t>China’s </a:t>
            </a:r>
            <a:r>
              <a:rPr lang="en-US" sz="1100" dirty="0">
                <a:solidFill>
                  <a:srgbClr val="6A6A6A">
                    <a:lumMod val="50000"/>
                  </a:srgbClr>
                </a:solidFill>
              </a:rPr>
              <a:t>slowing economy and high debt levels remain a concern given </a:t>
            </a:r>
            <a:r>
              <a:rPr lang="en-US" sz="1100" dirty="0" smtClean="0">
                <a:solidFill>
                  <a:srgbClr val="6A6A6A">
                    <a:lumMod val="50000"/>
                  </a:srgbClr>
                </a:solidFill>
              </a:rPr>
              <a:t>authorities’ </a:t>
            </a:r>
            <a:r>
              <a:rPr lang="en-US" sz="1100" dirty="0">
                <a:solidFill>
                  <a:srgbClr val="6A6A6A">
                    <a:lumMod val="50000"/>
                  </a:srgbClr>
                </a:solidFill>
              </a:rPr>
              <a:t>efforts to constrain credit </a:t>
            </a:r>
            <a:r>
              <a:rPr lang="en-US" sz="1100" dirty="0" smtClean="0">
                <a:solidFill>
                  <a:srgbClr val="6A6A6A">
                    <a:lumMod val="50000"/>
                  </a:srgbClr>
                </a:solidFill>
              </a:rPr>
              <a:t>growth.</a:t>
            </a:r>
          </a:p>
          <a:p>
            <a:pPr marL="285750" indent="-285750" defTabSz="609585">
              <a:spcBef>
                <a:spcPts val="600"/>
              </a:spcBef>
              <a:buClr>
                <a:srgbClr val="ADCB28">
                  <a:lumMod val="50000"/>
                </a:srgbClr>
              </a:buClr>
              <a:buFont typeface="Georgia" panose="02040502050405020303" pitchFamily="18" charset="0"/>
              <a:buChar char="›"/>
            </a:pPr>
            <a:r>
              <a:rPr lang="en-US" sz="1100" dirty="0" smtClean="0">
                <a:solidFill>
                  <a:srgbClr val="6A6A6A">
                    <a:lumMod val="50000"/>
                  </a:srgbClr>
                </a:solidFill>
              </a:rPr>
              <a:t>Most government bond yields in Europe and Japan are negative which shows investors’ concern of slowing GDP growth.  This indicates that monetary policy will be less effective in stimulating economic growth.</a:t>
            </a:r>
            <a:endParaRPr lang="en-US" sz="1100" dirty="0">
              <a:solidFill>
                <a:srgbClr val="6A6A6A">
                  <a:lumMod val="50000"/>
                </a:srgbClr>
              </a:solidFill>
            </a:endParaRPr>
          </a:p>
          <a:p>
            <a:pPr defTabSz="609585">
              <a:spcBef>
                <a:spcPts val="600"/>
              </a:spcBef>
              <a:buClr>
                <a:srgbClr val="ADCB28">
                  <a:lumMod val="50000"/>
                </a:srgbClr>
              </a:buClr>
            </a:pPr>
            <a:endParaRPr lang="en-US" sz="1100" dirty="0">
              <a:solidFill>
                <a:srgbClr val="6A6A6A">
                  <a:lumMod val="50000"/>
                </a:srgbClr>
              </a:solidFill>
            </a:endParaRPr>
          </a:p>
        </p:txBody>
      </p:sp>
      <p:sp>
        <p:nvSpPr>
          <p:cNvPr id="9" name="TextBox 5"/>
          <p:cNvSpPr txBox="1">
            <a:spLocks noChangeArrowheads="1"/>
          </p:cNvSpPr>
          <p:nvPr/>
        </p:nvSpPr>
        <p:spPr bwMode="auto">
          <a:xfrm>
            <a:off x="5152807" y="6670932"/>
            <a:ext cx="2827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defTabSz="609585">
              <a:spcBef>
                <a:spcPct val="50000"/>
              </a:spcBef>
              <a:buClrTx/>
              <a:buSzTx/>
              <a:buFontTx/>
              <a:buNone/>
            </a:pPr>
            <a:r>
              <a:rPr lang="en-US" altLang="en-US" sz="800" b="1" i="1" dirty="0">
                <a:solidFill>
                  <a:srgbClr val="6A6A6A">
                    <a:lumMod val="50000"/>
                  </a:srgbClr>
                </a:solidFill>
              </a:rPr>
              <a:t>Information is current and believed to be accurate as of </a:t>
            </a:r>
            <a:r>
              <a:rPr lang="en-US" altLang="en-US" sz="800" b="1" i="1" dirty="0" smtClean="0">
                <a:solidFill>
                  <a:srgbClr val="6A6A6A">
                    <a:lumMod val="50000"/>
                  </a:srgbClr>
                </a:solidFill>
              </a:rPr>
              <a:t>10/15/2019</a:t>
            </a:r>
            <a:endParaRPr lang="en-US" altLang="en-US" sz="800" b="1" i="1" dirty="0">
              <a:solidFill>
                <a:srgbClr val="6A6A6A">
                  <a:lumMod val="50000"/>
                </a:srgbClr>
              </a:solidFill>
            </a:endParaRPr>
          </a:p>
        </p:txBody>
      </p:sp>
    </p:spTree>
    <p:extLst>
      <p:ext uri="{BB962C8B-B14F-4D97-AF65-F5344CB8AC3E}">
        <p14:creationId xmlns:p14="http://schemas.microsoft.com/office/powerpoint/2010/main" val="1752700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20</a:t>
            </a:fld>
            <a:endParaRPr lang="en-US" dirty="0"/>
          </a:p>
        </p:txBody>
      </p:sp>
      <p:sp>
        <p:nvSpPr>
          <p:cNvPr id="3" name="Title 2"/>
          <p:cNvSpPr>
            <a:spLocks noGrp="1"/>
          </p:cNvSpPr>
          <p:nvPr>
            <p:ph type="title"/>
          </p:nvPr>
        </p:nvSpPr>
        <p:spPr/>
        <p:txBody>
          <a:bodyPr/>
          <a:lstStyle/>
          <a:p>
            <a:r>
              <a:rPr lang="en-US" dirty="0" smtClean="0"/>
              <a:t>Growth model changes</a:t>
            </a:r>
            <a:endParaRPr lang="en-US" dirty="0"/>
          </a:p>
        </p:txBody>
      </p:sp>
      <p:sp>
        <p:nvSpPr>
          <p:cNvPr id="4" name="TextBox 25"/>
          <p:cNvSpPr txBox="1">
            <a:spLocks noChangeArrowheads="1"/>
          </p:cNvSpPr>
          <p:nvPr/>
        </p:nvSpPr>
        <p:spPr bwMode="auto">
          <a:xfrm>
            <a:off x="4597529" y="1323779"/>
            <a:ext cx="3911342" cy="372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a:solidFill>
                  <a:schemeClr val="accent4">
                    <a:lumMod val="75000"/>
                  </a:schemeClr>
                </a:solidFill>
                <a:latin typeface="Georgia" panose="02040502050405020303" pitchFamily="18" charset="0"/>
                <a:sym typeface="Georgia"/>
              </a:rPr>
              <a:t>Portfolio changes </a:t>
            </a:r>
            <a:r>
              <a:rPr lang="en-US" sz="1400" b="1" dirty="0" smtClean="0">
                <a:solidFill>
                  <a:schemeClr val="accent4">
                    <a:lumMod val="75000"/>
                  </a:schemeClr>
                </a:solidFill>
                <a:latin typeface="Georgia" panose="02040502050405020303" pitchFamily="18" charset="0"/>
                <a:sym typeface="Georgia"/>
              </a:rPr>
              <a:t>2018</a:t>
            </a:r>
            <a:endParaRPr lang="en-US" sz="1400" b="1" dirty="0">
              <a:solidFill>
                <a:schemeClr val="accent4">
                  <a:lumMod val="75000"/>
                </a:schemeClr>
              </a:solidFill>
              <a:latin typeface="Georgia" panose="02040502050405020303" pitchFamily="18" charset="0"/>
              <a:sym typeface="Georgia"/>
            </a:endParaRP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pitchFamily="18" charset="0"/>
                <a:sym typeface="Georgia"/>
              </a:rPr>
              <a:t>1/30 reduced bonds, US large cap, increased international stocks, MLPs and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Changed US large cap vehicles</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70% IVV		40% TOSZX</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SPHQ		40% USMV</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USMV		20% MTUM</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IWF</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Replace IEFA with JPIN</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11/28 Sold QMNIX to IGSB</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12/11 Added 2% to Real Estate</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chemeClr val="accent4">
                  <a:lumMod val="75000"/>
                </a:schemeClr>
              </a:solidFill>
              <a:latin typeface="Georgia" panose="02040502050405020303" pitchFamily="18" charset="0"/>
              <a:sym typeface="Georgia"/>
            </a:endParaRPr>
          </a:p>
        </p:txBody>
      </p:sp>
      <p:sp>
        <p:nvSpPr>
          <p:cNvPr id="5" name="Right Arrow 4"/>
          <p:cNvSpPr/>
          <p:nvPr/>
        </p:nvSpPr>
        <p:spPr>
          <a:xfrm>
            <a:off x="6434504" y="2763716"/>
            <a:ext cx="237392" cy="553915"/>
          </a:xfrm>
          <a:prstGeom prst="rightArrow">
            <a:avLst/>
          </a:prstGeom>
          <a:ln>
            <a:solidFill>
              <a:schemeClr val="accent1"/>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8" name="Rectangle 7"/>
          <p:cNvSpPr/>
          <p:nvPr/>
        </p:nvSpPr>
        <p:spPr>
          <a:xfrm>
            <a:off x="381000" y="1323779"/>
            <a:ext cx="3846944" cy="2262158"/>
          </a:xfrm>
          <a:prstGeom prst="rect">
            <a:avLst/>
          </a:prstGeom>
        </p:spPr>
        <p:txBody>
          <a:bodyPr wrap="square">
            <a:spAutoFit/>
          </a:bodyPr>
          <a:lstStyle/>
          <a:p>
            <a:pPr marL="117475">
              <a:spcAft>
                <a:spcPts val="600"/>
              </a:spcAft>
              <a:buClr>
                <a:schemeClr val="accent1">
                  <a:lumMod val="75000"/>
                </a:schemeClr>
              </a:buClr>
              <a:buSzPct val="100000"/>
              <a:defRPr sz="1800">
                <a:solidFill>
                  <a:srgbClr val="000000"/>
                </a:solidFill>
              </a:defRPr>
            </a:pPr>
            <a:r>
              <a:rPr lang="en-US" sz="1400" b="1" dirty="0" smtClean="0">
                <a:solidFill>
                  <a:schemeClr val="accent4">
                    <a:lumMod val="75000"/>
                  </a:schemeClr>
                </a:solidFill>
                <a:latin typeface="Georgia" panose="02040502050405020303" pitchFamily="18" charset="0"/>
                <a:sym typeface="Georgia"/>
              </a:rPr>
              <a:t>Portfolio </a:t>
            </a:r>
            <a:r>
              <a:rPr lang="en-US" sz="1400" b="1" dirty="0">
                <a:solidFill>
                  <a:schemeClr val="accent4">
                    <a:lumMod val="75000"/>
                  </a:schemeClr>
                </a:solidFill>
                <a:latin typeface="Georgia" panose="02040502050405020303" pitchFamily="18" charset="0"/>
                <a:sym typeface="Georgia"/>
              </a:rPr>
              <a:t>changes </a:t>
            </a:r>
            <a:r>
              <a:rPr lang="en-US" sz="1400" b="1" dirty="0" smtClean="0">
                <a:solidFill>
                  <a:schemeClr val="accent4">
                    <a:lumMod val="75000"/>
                  </a:schemeClr>
                </a:solidFill>
                <a:latin typeface="Georgia" panose="02040502050405020303" pitchFamily="18" charset="0"/>
                <a:sym typeface="Georgia"/>
              </a:rPr>
              <a:t>2019</a:t>
            </a:r>
            <a:endParaRPr lang="en-US" sz="1400" b="1" dirty="0">
              <a:solidFill>
                <a:schemeClr val="accent4">
                  <a:lumMod val="75000"/>
                </a:schemeClr>
              </a:solidFill>
              <a:latin typeface="Georgia" panose="02040502050405020303" pitchFamily="18" charset="0"/>
              <a:sym typeface="Georgia"/>
            </a:endParaRP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2/22 </a:t>
            </a:r>
            <a:r>
              <a:rPr lang="en-US" sz="1400" dirty="0">
                <a:solidFill>
                  <a:schemeClr val="accent4">
                    <a:lumMod val="75000"/>
                  </a:schemeClr>
                </a:solidFill>
                <a:latin typeface="Georgia" panose="02040502050405020303" pitchFamily="18" charset="0"/>
                <a:sym typeface="Georgia"/>
              </a:rPr>
              <a:t>reduced short term bonds, </a:t>
            </a:r>
            <a:r>
              <a:rPr lang="en-US" sz="1400" dirty="0" smtClean="0">
                <a:solidFill>
                  <a:schemeClr val="accent4">
                    <a:lumMod val="75000"/>
                  </a:schemeClr>
                </a:solidFill>
                <a:latin typeface="Georgia" panose="02040502050405020303" pitchFamily="18" charset="0"/>
                <a:sym typeface="Georgia"/>
              </a:rPr>
              <a:t>international developed equities and increased core bonds, US large cap and EM stocks</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4/30 sold Tortoise MLP fund and added to US large cap</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5/14 Increased US small cap from US large cap</a:t>
            </a:r>
          </a:p>
        </p:txBody>
      </p:sp>
    </p:spTree>
    <p:extLst>
      <p:ext uri="{BB962C8B-B14F-4D97-AF65-F5344CB8AC3E}">
        <p14:creationId xmlns:p14="http://schemas.microsoft.com/office/powerpoint/2010/main" val="62168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791" y="3597033"/>
            <a:ext cx="9144000" cy="1207175"/>
          </a:xfrm>
          <a:prstGeom prst="rect">
            <a:avLst/>
          </a:prstGeom>
        </p:spPr>
      </p:pic>
      <p:pic>
        <p:nvPicPr>
          <p:cNvPr id="10" name="Picture 9"/>
          <p:cNvPicPr>
            <a:picLocks noChangeAspect="1"/>
          </p:cNvPicPr>
          <p:nvPr/>
        </p:nvPicPr>
        <p:blipFill>
          <a:blip r:embed="rId3"/>
          <a:stretch>
            <a:fillRect/>
          </a:stretch>
        </p:blipFill>
        <p:spPr>
          <a:xfrm>
            <a:off x="13925" y="1485537"/>
            <a:ext cx="9144000" cy="1247839"/>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21</a:t>
            </a:fld>
            <a:endParaRPr lang="en-US" dirty="0"/>
          </a:p>
        </p:txBody>
      </p:sp>
      <p:sp>
        <p:nvSpPr>
          <p:cNvPr id="3" name="Title 2"/>
          <p:cNvSpPr>
            <a:spLocks noGrp="1"/>
          </p:cNvSpPr>
          <p:nvPr>
            <p:ph type="title"/>
          </p:nvPr>
        </p:nvSpPr>
        <p:spPr/>
        <p:txBody>
          <a:bodyPr>
            <a:normAutofit fontScale="90000"/>
          </a:bodyPr>
          <a:lstStyle/>
          <a:p>
            <a:r>
              <a:rPr lang="en-US" dirty="0"/>
              <a:t>Growth Model </a:t>
            </a:r>
            <a:r>
              <a:rPr lang="en-US" dirty="0" smtClean="0"/>
              <a:t>attribution </a:t>
            </a:r>
            <a:r>
              <a:rPr lang="en-US" dirty="0"/>
              <a:t/>
            </a:r>
            <a:br>
              <a:rPr lang="en-US" dirty="0"/>
            </a:br>
            <a:r>
              <a:rPr lang="en-US" sz="1800" dirty="0" smtClean="0"/>
              <a:t>Relative to 75% ACWI &amp; 25% US Aggregate</a:t>
            </a:r>
            <a:endParaRPr lang="en-US" sz="1800" dirty="0"/>
          </a:p>
        </p:txBody>
      </p:sp>
      <p:sp>
        <p:nvSpPr>
          <p:cNvPr id="6"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8" name="TextBox 7"/>
          <p:cNvSpPr txBox="1"/>
          <p:nvPr/>
        </p:nvSpPr>
        <p:spPr>
          <a:xfrm>
            <a:off x="1252949" y="5630984"/>
            <a:ext cx="7008828" cy="73866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Equity funds and alts added value</a:t>
            </a:r>
            <a:endParaRPr lang="en-US" sz="1600" dirty="0">
              <a:solidFill>
                <a:schemeClr val="accent4">
                  <a:lumMod val="75000"/>
                </a:schemeClr>
              </a:solidFill>
              <a:latin typeface="Georgia" panose="02040502050405020303"/>
            </a:endParaRP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Cash dragged </a:t>
            </a:r>
            <a:r>
              <a:rPr lang="en-US" sz="1600" dirty="0">
                <a:solidFill>
                  <a:schemeClr val="accent4">
                    <a:lumMod val="75000"/>
                  </a:schemeClr>
                </a:solidFill>
                <a:latin typeface="Georgia" panose="02040502050405020303"/>
              </a:rPr>
              <a:t>down returns</a:t>
            </a:r>
          </a:p>
        </p:txBody>
      </p:sp>
      <p:sp>
        <p:nvSpPr>
          <p:cNvPr id="12" name="TextBox 11"/>
          <p:cNvSpPr txBox="1"/>
          <p:nvPr/>
        </p:nvSpPr>
        <p:spPr>
          <a:xfrm>
            <a:off x="2927840" y="1104900"/>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YTD 2019</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13" name="TextBox 12"/>
          <p:cNvSpPr txBox="1"/>
          <p:nvPr/>
        </p:nvSpPr>
        <p:spPr>
          <a:xfrm>
            <a:off x="2913187" y="3138851"/>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Past Year</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9" name="Oval 8"/>
          <p:cNvSpPr/>
          <p:nvPr/>
        </p:nvSpPr>
        <p:spPr>
          <a:xfrm>
            <a:off x="8667382" y="1774450"/>
            <a:ext cx="422033" cy="220226"/>
          </a:xfrm>
          <a:prstGeom prst="ellipse">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667381" y="3872109"/>
            <a:ext cx="422033" cy="220226"/>
          </a:xfrm>
          <a:prstGeom prst="ellipse">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005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22</a:t>
            </a:fld>
            <a:endParaRPr lang="en-US" dirty="0"/>
          </a:p>
        </p:txBody>
      </p:sp>
      <p:sp>
        <p:nvSpPr>
          <p:cNvPr id="3" name="Title 2"/>
          <p:cNvSpPr>
            <a:spLocks noGrp="1"/>
          </p:cNvSpPr>
          <p:nvPr>
            <p:ph type="title"/>
          </p:nvPr>
        </p:nvSpPr>
        <p:spPr/>
        <p:txBody>
          <a:bodyPr/>
          <a:lstStyle/>
          <a:p>
            <a:r>
              <a:rPr lang="en-US" dirty="0" smtClean="0"/>
              <a:t>Model returns</a:t>
            </a:r>
            <a:endParaRPr lang="en-US" dirty="0"/>
          </a:p>
        </p:txBody>
      </p:sp>
      <p:pic>
        <p:nvPicPr>
          <p:cNvPr id="9" name="Picture 8"/>
          <p:cNvPicPr>
            <a:picLocks noChangeAspect="1"/>
          </p:cNvPicPr>
          <p:nvPr/>
        </p:nvPicPr>
        <p:blipFill>
          <a:blip r:embed="rId2"/>
          <a:stretch>
            <a:fillRect/>
          </a:stretch>
        </p:blipFill>
        <p:spPr>
          <a:xfrm>
            <a:off x="476786" y="1511769"/>
            <a:ext cx="8208000" cy="1800000"/>
          </a:xfrm>
          <a:prstGeom prst="rect">
            <a:avLst/>
          </a:prstGeom>
        </p:spPr>
      </p:pic>
    </p:spTree>
    <p:extLst>
      <p:ext uri="{BB962C8B-B14F-4D97-AF65-F5344CB8AC3E}">
        <p14:creationId xmlns:p14="http://schemas.microsoft.com/office/powerpoint/2010/main" val="251783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23</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S&amp;P 500 – What happened during 3Q 2019</a:t>
            </a:r>
            <a:endParaRPr lang="en-US" dirty="0"/>
          </a:p>
        </p:txBody>
      </p:sp>
      <p:sp>
        <p:nvSpPr>
          <p:cNvPr id="6" name="Rectangle 5"/>
          <p:cNvSpPr/>
          <p:nvPr/>
        </p:nvSpPr>
        <p:spPr>
          <a:xfrm>
            <a:off x="133519" y="1051497"/>
            <a:ext cx="8876962" cy="1754326"/>
          </a:xfrm>
          <a:prstGeom prst="rect">
            <a:avLst/>
          </a:prstGeom>
        </p:spPr>
        <p:txBody>
          <a:bodyPr wrap="square">
            <a:spAutoFit/>
          </a:bodyPr>
          <a:lstStyle/>
          <a:p>
            <a:pPr marL="285750" indent="-285750">
              <a:spcBef>
                <a:spcPts val="600"/>
              </a:spcBef>
              <a:buClr>
                <a:srgbClr val="487D2F">
                  <a:lumMod val="50000"/>
                </a:srgbClr>
              </a:buClr>
              <a:buSzPct val="100000"/>
              <a:buFont typeface="Georgia" panose="02040502050405020303" pitchFamily="18" charset="0"/>
              <a:buChar char="›"/>
            </a:pPr>
            <a:r>
              <a:rPr lang="en-US" sz="1400" b="1" dirty="0">
                <a:solidFill>
                  <a:srgbClr val="EEECE1">
                    <a:lumMod val="25000"/>
                  </a:srgbClr>
                </a:solidFill>
              </a:rPr>
              <a:t>The S&amp;P 500 </a:t>
            </a:r>
            <a:r>
              <a:rPr lang="en-US" sz="1400" b="1" dirty="0" smtClean="0">
                <a:solidFill>
                  <a:srgbClr val="EEECE1">
                    <a:lumMod val="25000"/>
                  </a:srgbClr>
                </a:solidFill>
              </a:rPr>
              <a:t>was flat in Q3</a:t>
            </a: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In Q3 we saw a reversal of prior quarters trends, with growth no longer the performance leader.</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Current P/E multiples across almost all styles are at a premium to long-term average.</a:t>
            </a:r>
          </a:p>
          <a:p>
            <a:pPr marL="895335" lvl="1" indent="-285750">
              <a:spcBef>
                <a:spcPts val="600"/>
              </a:spcBef>
              <a:buClr>
                <a:srgbClr val="487D2F">
                  <a:lumMod val="50000"/>
                </a:srgbClr>
              </a:buClr>
              <a:buSzPct val="100000"/>
              <a:buFont typeface="Georgia" panose="02040502050405020303" pitchFamily="18" charset="0"/>
              <a:buChar char="›"/>
            </a:pPr>
            <a:r>
              <a:rPr lang="en-US" sz="1400" dirty="0">
                <a:solidFill>
                  <a:srgbClr val="EEECE1">
                    <a:lumMod val="25000"/>
                  </a:srgbClr>
                </a:solidFill>
              </a:rPr>
              <a:t>In Q3 we made the following changes to the portfolio: added to CVS, ST and FTV, bought ZTS, sold </a:t>
            </a:r>
            <a:r>
              <a:rPr lang="en-US" sz="1400" dirty="0" smtClean="0">
                <a:solidFill>
                  <a:srgbClr val="EEECE1">
                    <a:lumMod val="25000"/>
                  </a:srgbClr>
                </a:solidFill>
              </a:rPr>
              <a:t>UNP.</a:t>
            </a: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endParaRPr lang="en-US" sz="1400" dirty="0">
              <a:solidFill>
                <a:srgbClr val="EEECE1">
                  <a:lumMod val="25000"/>
                </a:srgbClr>
              </a:solidFill>
            </a:endParaRPr>
          </a:p>
        </p:txBody>
      </p:sp>
      <p:pic>
        <p:nvPicPr>
          <p:cNvPr id="4" name="Picture 3"/>
          <p:cNvPicPr>
            <a:picLocks noChangeAspect="1"/>
          </p:cNvPicPr>
          <p:nvPr/>
        </p:nvPicPr>
        <p:blipFill>
          <a:blip r:embed="rId2"/>
          <a:stretch>
            <a:fillRect/>
          </a:stretch>
        </p:blipFill>
        <p:spPr>
          <a:xfrm>
            <a:off x="634048" y="2618754"/>
            <a:ext cx="3516424" cy="3249930"/>
          </a:xfrm>
          <a:prstGeom prst="rect">
            <a:avLst/>
          </a:prstGeom>
        </p:spPr>
      </p:pic>
      <p:pic>
        <p:nvPicPr>
          <p:cNvPr id="7" name="Picture 6"/>
          <p:cNvPicPr>
            <a:picLocks noChangeAspect="1"/>
          </p:cNvPicPr>
          <p:nvPr/>
        </p:nvPicPr>
        <p:blipFill>
          <a:blip r:embed="rId3"/>
          <a:stretch>
            <a:fillRect/>
          </a:stretch>
        </p:blipFill>
        <p:spPr>
          <a:xfrm>
            <a:off x="4747260" y="2687337"/>
            <a:ext cx="3611880" cy="3050418"/>
          </a:xfrm>
          <a:prstGeom prst="rect">
            <a:avLst/>
          </a:prstGeom>
        </p:spPr>
      </p:pic>
    </p:spTree>
    <p:extLst>
      <p:ext uri="{BB962C8B-B14F-4D97-AF65-F5344CB8AC3E}">
        <p14:creationId xmlns:p14="http://schemas.microsoft.com/office/powerpoint/2010/main" val="127104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24</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Sector Returns</a:t>
            </a:r>
            <a:endParaRPr lang="en-US" dirty="0"/>
          </a:p>
        </p:txBody>
      </p:sp>
      <p:pic>
        <p:nvPicPr>
          <p:cNvPr id="5" name="Picture 4"/>
          <p:cNvPicPr>
            <a:picLocks noChangeAspect="1"/>
          </p:cNvPicPr>
          <p:nvPr/>
        </p:nvPicPr>
        <p:blipFill>
          <a:blip r:embed="rId2"/>
          <a:stretch>
            <a:fillRect/>
          </a:stretch>
        </p:blipFill>
        <p:spPr>
          <a:xfrm>
            <a:off x="0" y="1411995"/>
            <a:ext cx="9144000" cy="4721382"/>
          </a:xfrm>
          <a:prstGeom prst="rect">
            <a:avLst/>
          </a:prstGeom>
        </p:spPr>
      </p:pic>
      <p:sp>
        <p:nvSpPr>
          <p:cNvPr id="6" name="Oval 5"/>
          <p:cNvSpPr/>
          <p:nvPr/>
        </p:nvSpPr>
        <p:spPr>
          <a:xfrm>
            <a:off x="5885619" y="2759675"/>
            <a:ext cx="280086" cy="247135"/>
          </a:xfrm>
          <a:prstGeom prst="ellipse">
            <a:avLst/>
          </a:prstGeom>
          <a:noFill/>
          <a:ln>
            <a:solidFill>
              <a:srgbClr val="FF0000"/>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7" name="Oval 6"/>
          <p:cNvSpPr/>
          <p:nvPr/>
        </p:nvSpPr>
        <p:spPr>
          <a:xfrm>
            <a:off x="7104819" y="2767913"/>
            <a:ext cx="280086" cy="247135"/>
          </a:xfrm>
          <a:prstGeom prst="ellipse">
            <a:avLst/>
          </a:prstGeom>
          <a:noFill/>
          <a:ln>
            <a:solidFill>
              <a:srgbClr val="FF0000"/>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8" name="Oval 7"/>
          <p:cNvSpPr/>
          <p:nvPr/>
        </p:nvSpPr>
        <p:spPr>
          <a:xfrm>
            <a:off x="7727092" y="2767913"/>
            <a:ext cx="280086" cy="247135"/>
          </a:xfrm>
          <a:prstGeom prst="ellipse">
            <a:avLst/>
          </a:prstGeom>
          <a:noFill/>
          <a:ln>
            <a:solidFill>
              <a:srgbClr val="FF0000"/>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9" name="Oval 8"/>
          <p:cNvSpPr/>
          <p:nvPr/>
        </p:nvSpPr>
        <p:spPr>
          <a:xfrm>
            <a:off x="4572000" y="3006810"/>
            <a:ext cx="374505" cy="271849"/>
          </a:xfrm>
          <a:prstGeom prst="ellipse">
            <a:avLst/>
          </a:prstGeom>
          <a:noFill/>
          <a:ln>
            <a:solidFill>
              <a:srgbClr val="FF0000"/>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Tree>
    <p:extLst>
      <p:ext uri="{BB962C8B-B14F-4D97-AF65-F5344CB8AC3E}">
        <p14:creationId xmlns:p14="http://schemas.microsoft.com/office/powerpoint/2010/main" val="310220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25</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Sources of Global Equity Returns</a:t>
            </a:r>
            <a:endParaRPr lang="en-US" dirty="0"/>
          </a:p>
        </p:txBody>
      </p:sp>
      <p:pic>
        <p:nvPicPr>
          <p:cNvPr id="4" name="Picture 3"/>
          <p:cNvPicPr>
            <a:picLocks noChangeAspect="1"/>
          </p:cNvPicPr>
          <p:nvPr/>
        </p:nvPicPr>
        <p:blipFill>
          <a:blip r:embed="rId2"/>
          <a:stretch>
            <a:fillRect/>
          </a:stretch>
        </p:blipFill>
        <p:spPr>
          <a:xfrm>
            <a:off x="0" y="1129905"/>
            <a:ext cx="9144000" cy="5226446"/>
          </a:xfrm>
          <a:prstGeom prst="rect">
            <a:avLst/>
          </a:prstGeom>
        </p:spPr>
      </p:pic>
    </p:spTree>
    <p:extLst>
      <p:ext uri="{BB962C8B-B14F-4D97-AF65-F5344CB8AC3E}">
        <p14:creationId xmlns:p14="http://schemas.microsoft.com/office/powerpoint/2010/main" val="121156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26</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Q3 Focus Equity Sector Attribution</a:t>
            </a:r>
            <a:endParaRPr lang="en-US" dirty="0"/>
          </a:p>
        </p:txBody>
      </p:sp>
      <p:sp>
        <p:nvSpPr>
          <p:cNvPr id="5" name="TextBox 4"/>
          <p:cNvSpPr txBox="1"/>
          <p:nvPr/>
        </p:nvSpPr>
        <p:spPr>
          <a:xfrm>
            <a:off x="483620" y="1307340"/>
            <a:ext cx="5387244" cy="243143"/>
          </a:xfrm>
          <a:prstGeom prst="rect">
            <a:avLst/>
          </a:prstGeom>
          <a:solidFill>
            <a:schemeClr val="bg1"/>
          </a:solidFill>
        </p:spPr>
        <p:txBody>
          <a:bodyPr wrap="square" rtlCol="0">
            <a:spAutoFit/>
          </a:bodyPr>
          <a:lstStyle/>
          <a:p>
            <a:pPr algn="l">
              <a:lnSpc>
                <a:spcPct val="70000"/>
              </a:lnSpc>
              <a:buSzPct val="80000"/>
            </a:pPr>
            <a:r>
              <a:rPr lang="en-US" sz="1400" dirty="0" smtClean="0">
                <a:solidFill>
                  <a:schemeClr val="accent4"/>
                </a:solidFill>
                <a:latin typeface="Georgia" panose="02040502050405020303" pitchFamily="18" charset="0"/>
                <a:cs typeface="Calibri Light"/>
              </a:rPr>
              <a:t>In Q3 Focus Equity outperformed the S&amp;P by 127 bps </a:t>
            </a:r>
          </a:p>
        </p:txBody>
      </p:sp>
      <p:pic>
        <p:nvPicPr>
          <p:cNvPr id="6" name="Picture 5"/>
          <p:cNvPicPr>
            <a:picLocks noChangeAspect="1"/>
          </p:cNvPicPr>
          <p:nvPr/>
        </p:nvPicPr>
        <p:blipFill>
          <a:blip r:embed="rId2"/>
          <a:stretch>
            <a:fillRect/>
          </a:stretch>
        </p:blipFill>
        <p:spPr>
          <a:xfrm>
            <a:off x="266082" y="2339355"/>
            <a:ext cx="4300061" cy="2893567"/>
          </a:xfrm>
          <a:prstGeom prst="rect">
            <a:avLst/>
          </a:prstGeom>
        </p:spPr>
      </p:pic>
      <p:pic>
        <p:nvPicPr>
          <p:cNvPr id="9" name="Picture 8"/>
          <p:cNvPicPr>
            <a:picLocks noChangeAspect="1"/>
          </p:cNvPicPr>
          <p:nvPr/>
        </p:nvPicPr>
        <p:blipFill>
          <a:blip r:embed="rId3"/>
          <a:stretch>
            <a:fillRect/>
          </a:stretch>
        </p:blipFill>
        <p:spPr>
          <a:xfrm>
            <a:off x="4574168" y="2331117"/>
            <a:ext cx="4285410" cy="2893567"/>
          </a:xfrm>
          <a:prstGeom prst="rect">
            <a:avLst/>
          </a:prstGeom>
        </p:spPr>
      </p:pic>
    </p:spTree>
    <p:extLst>
      <p:ext uri="{BB962C8B-B14F-4D97-AF65-F5344CB8AC3E}">
        <p14:creationId xmlns:p14="http://schemas.microsoft.com/office/powerpoint/2010/main" val="393315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27</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YTD Focus Equity Sector Attribution</a:t>
            </a:r>
            <a:endParaRPr lang="en-US" dirty="0"/>
          </a:p>
        </p:txBody>
      </p:sp>
      <p:sp>
        <p:nvSpPr>
          <p:cNvPr id="7" name="TextBox 6"/>
          <p:cNvSpPr txBox="1"/>
          <p:nvPr/>
        </p:nvSpPr>
        <p:spPr>
          <a:xfrm>
            <a:off x="543212" y="1137877"/>
            <a:ext cx="7943407" cy="738664"/>
          </a:xfrm>
          <a:prstGeom prst="rect">
            <a:avLst/>
          </a:prstGeom>
          <a:solidFill>
            <a:schemeClr val="bg1"/>
          </a:solidFill>
        </p:spPr>
        <p:txBody>
          <a:bodyPr wrap="square" rtlCol="0">
            <a:spAutoFit/>
          </a:bodyPr>
          <a:lstStyle/>
          <a:p>
            <a:pPr algn="l">
              <a:lnSpc>
                <a:spcPct val="150000"/>
              </a:lnSpc>
              <a:buSzPct val="80000"/>
            </a:pPr>
            <a:r>
              <a:rPr lang="en-US" sz="1400" dirty="0" smtClean="0">
                <a:solidFill>
                  <a:schemeClr val="accent4"/>
                </a:solidFill>
                <a:latin typeface="Georgia" panose="02040502050405020303" pitchFamily="18" charset="0"/>
                <a:cs typeface="Calibri Light"/>
              </a:rPr>
              <a:t>After a strong Q3 led by healthcare, materials and communication services we are now ahead of the S&amp;P by 142bps.</a:t>
            </a:r>
          </a:p>
        </p:txBody>
      </p:sp>
      <p:pic>
        <p:nvPicPr>
          <p:cNvPr id="4" name="Picture 3"/>
          <p:cNvPicPr>
            <a:picLocks noChangeAspect="1"/>
          </p:cNvPicPr>
          <p:nvPr/>
        </p:nvPicPr>
        <p:blipFill>
          <a:blip r:embed="rId2"/>
          <a:stretch>
            <a:fillRect/>
          </a:stretch>
        </p:blipFill>
        <p:spPr>
          <a:xfrm>
            <a:off x="61047" y="2056056"/>
            <a:ext cx="4537864" cy="3056271"/>
          </a:xfrm>
          <a:prstGeom prst="rect">
            <a:avLst/>
          </a:prstGeom>
        </p:spPr>
      </p:pic>
      <p:pic>
        <p:nvPicPr>
          <p:cNvPr id="8" name="Picture 7"/>
          <p:cNvPicPr>
            <a:picLocks noChangeAspect="1"/>
          </p:cNvPicPr>
          <p:nvPr/>
        </p:nvPicPr>
        <p:blipFill>
          <a:blip r:embed="rId3"/>
          <a:stretch>
            <a:fillRect/>
          </a:stretch>
        </p:blipFill>
        <p:spPr>
          <a:xfrm>
            <a:off x="4598911" y="2066980"/>
            <a:ext cx="4513916" cy="3045347"/>
          </a:xfrm>
          <a:prstGeom prst="rect">
            <a:avLst/>
          </a:prstGeom>
        </p:spPr>
      </p:pic>
    </p:spTree>
    <p:extLst>
      <p:ext uri="{BB962C8B-B14F-4D97-AF65-F5344CB8AC3E}">
        <p14:creationId xmlns:p14="http://schemas.microsoft.com/office/powerpoint/2010/main" val="4181653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28</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Q3 Contributors &amp; Detractors</a:t>
            </a:r>
            <a:endParaRPr lang="en-US" dirty="0"/>
          </a:p>
        </p:txBody>
      </p:sp>
      <p:pic>
        <p:nvPicPr>
          <p:cNvPr id="6" name="Picture 5"/>
          <p:cNvPicPr>
            <a:picLocks noChangeAspect="1"/>
          </p:cNvPicPr>
          <p:nvPr/>
        </p:nvPicPr>
        <p:blipFill>
          <a:blip r:embed="rId2"/>
          <a:stretch>
            <a:fillRect/>
          </a:stretch>
        </p:blipFill>
        <p:spPr>
          <a:xfrm>
            <a:off x="333681" y="1111394"/>
            <a:ext cx="4223405" cy="2837151"/>
          </a:xfrm>
          <a:prstGeom prst="rect">
            <a:avLst/>
          </a:prstGeom>
        </p:spPr>
      </p:pic>
      <p:pic>
        <p:nvPicPr>
          <p:cNvPr id="9" name="Picture 8"/>
          <p:cNvPicPr>
            <a:picLocks noChangeAspect="1"/>
          </p:cNvPicPr>
          <p:nvPr/>
        </p:nvPicPr>
        <p:blipFill>
          <a:blip r:embed="rId3"/>
          <a:stretch>
            <a:fillRect/>
          </a:stretch>
        </p:blipFill>
        <p:spPr>
          <a:xfrm>
            <a:off x="333683" y="3922253"/>
            <a:ext cx="4206929" cy="2838236"/>
          </a:xfrm>
          <a:prstGeom prst="rect">
            <a:avLst/>
          </a:prstGeom>
        </p:spPr>
      </p:pic>
      <p:pic>
        <p:nvPicPr>
          <p:cNvPr id="10" name="Picture 9"/>
          <p:cNvPicPr>
            <a:picLocks noChangeAspect="1"/>
          </p:cNvPicPr>
          <p:nvPr/>
        </p:nvPicPr>
        <p:blipFill>
          <a:blip r:embed="rId4"/>
          <a:stretch>
            <a:fillRect/>
          </a:stretch>
        </p:blipFill>
        <p:spPr>
          <a:xfrm>
            <a:off x="4688083" y="1103156"/>
            <a:ext cx="4210454" cy="2842956"/>
          </a:xfrm>
          <a:prstGeom prst="rect">
            <a:avLst/>
          </a:prstGeom>
        </p:spPr>
      </p:pic>
      <p:pic>
        <p:nvPicPr>
          <p:cNvPr id="11" name="Picture 10"/>
          <p:cNvPicPr>
            <a:picLocks noChangeAspect="1"/>
          </p:cNvPicPr>
          <p:nvPr/>
        </p:nvPicPr>
        <p:blipFill>
          <a:blip r:embed="rId5"/>
          <a:stretch>
            <a:fillRect/>
          </a:stretch>
        </p:blipFill>
        <p:spPr>
          <a:xfrm>
            <a:off x="4697131" y="3946111"/>
            <a:ext cx="4201406" cy="2805709"/>
          </a:xfrm>
          <a:prstGeom prst="rect">
            <a:avLst/>
          </a:prstGeom>
        </p:spPr>
      </p:pic>
    </p:spTree>
    <p:extLst>
      <p:ext uri="{BB962C8B-B14F-4D97-AF65-F5344CB8AC3E}">
        <p14:creationId xmlns:p14="http://schemas.microsoft.com/office/powerpoint/2010/main" val="1606204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29</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YTD Contributors and Detractors</a:t>
            </a:r>
            <a:endParaRPr lang="en-US" dirty="0"/>
          </a:p>
        </p:txBody>
      </p:sp>
      <p:pic>
        <p:nvPicPr>
          <p:cNvPr id="4" name="Picture 3"/>
          <p:cNvPicPr>
            <a:picLocks noChangeAspect="1"/>
          </p:cNvPicPr>
          <p:nvPr/>
        </p:nvPicPr>
        <p:blipFill>
          <a:blip r:embed="rId2"/>
          <a:stretch>
            <a:fillRect/>
          </a:stretch>
        </p:blipFill>
        <p:spPr>
          <a:xfrm>
            <a:off x="215987" y="1214255"/>
            <a:ext cx="4215971" cy="2827434"/>
          </a:xfrm>
          <a:prstGeom prst="rect">
            <a:avLst/>
          </a:prstGeom>
        </p:spPr>
      </p:pic>
      <p:pic>
        <p:nvPicPr>
          <p:cNvPr id="5" name="Picture 4"/>
          <p:cNvPicPr>
            <a:picLocks noChangeAspect="1"/>
          </p:cNvPicPr>
          <p:nvPr/>
        </p:nvPicPr>
        <p:blipFill>
          <a:blip r:embed="rId3"/>
          <a:stretch>
            <a:fillRect/>
          </a:stretch>
        </p:blipFill>
        <p:spPr>
          <a:xfrm>
            <a:off x="207748" y="4032939"/>
            <a:ext cx="4215971" cy="2825061"/>
          </a:xfrm>
          <a:prstGeom prst="rect">
            <a:avLst/>
          </a:prstGeom>
        </p:spPr>
      </p:pic>
      <p:pic>
        <p:nvPicPr>
          <p:cNvPr id="10" name="Picture 9"/>
          <p:cNvPicPr>
            <a:picLocks noChangeAspect="1"/>
          </p:cNvPicPr>
          <p:nvPr/>
        </p:nvPicPr>
        <p:blipFill>
          <a:blip r:embed="rId4"/>
          <a:stretch>
            <a:fillRect/>
          </a:stretch>
        </p:blipFill>
        <p:spPr>
          <a:xfrm>
            <a:off x="4636232" y="1208103"/>
            <a:ext cx="4144662" cy="2782033"/>
          </a:xfrm>
          <a:prstGeom prst="rect">
            <a:avLst/>
          </a:prstGeom>
        </p:spPr>
      </p:pic>
      <p:pic>
        <p:nvPicPr>
          <p:cNvPr id="11" name="Picture 10"/>
          <p:cNvPicPr>
            <a:picLocks noChangeAspect="1"/>
          </p:cNvPicPr>
          <p:nvPr/>
        </p:nvPicPr>
        <p:blipFill>
          <a:blip r:embed="rId5"/>
          <a:stretch>
            <a:fillRect/>
          </a:stretch>
        </p:blipFill>
        <p:spPr>
          <a:xfrm>
            <a:off x="4654379" y="4046982"/>
            <a:ext cx="4160109" cy="2830296"/>
          </a:xfrm>
          <a:prstGeom prst="rect">
            <a:avLst/>
          </a:prstGeom>
        </p:spPr>
      </p:pic>
    </p:spTree>
    <p:extLst>
      <p:ext uri="{BB962C8B-B14F-4D97-AF65-F5344CB8AC3E}">
        <p14:creationId xmlns:p14="http://schemas.microsoft.com/office/powerpoint/2010/main" val="1116939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F0BCD83-E10C-4A62-BD04-F9892637C0D3}"/>
              </a:ext>
            </a:extLst>
          </p:cNvPr>
          <p:cNvSpPr>
            <a:spLocks noGrp="1"/>
          </p:cNvSpPr>
          <p:nvPr>
            <p:ph type="sldNum" sz="quarter" idx="12"/>
          </p:nvPr>
        </p:nvSpPr>
        <p:spPr/>
        <p:txBody>
          <a:bodyPr/>
          <a:lstStyle/>
          <a:p>
            <a:fld id="{BA4111AF-6F6F-0643-B4DB-D5DDF114BF9E}" type="slidenum">
              <a:rPr lang="en-US" smtClean="0"/>
              <a:pPr/>
              <a:t>3</a:t>
            </a:fld>
            <a:endParaRPr lang="en-US" dirty="0"/>
          </a:p>
        </p:txBody>
      </p:sp>
      <p:sp>
        <p:nvSpPr>
          <p:cNvPr id="3" name="Title 2">
            <a:extLst>
              <a:ext uri="{FF2B5EF4-FFF2-40B4-BE49-F238E27FC236}">
                <a16:creationId xmlns="" xmlns:a16="http://schemas.microsoft.com/office/drawing/2014/main" id="{FB3BBB2B-3B9E-4B5C-B1BD-60FEA1187712}"/>
              </a:ext>
            </a:extLst>
          </p:cNvPr>
          <p:cNvSpPr>
            <a:spLocks noGrp="1"/>
          </p:cNvSpPr>
          <p:nvPr>
            <p:ph type="title"/>
          </p:nvPr>
        </p:nvSpPr>
        <p:spPr/>
        <p:txBody>
          <a:bodyPr/>
          <a:lstStyle/>
          <a:p>
            <a:r>
              <a:rPr lang="en-US" dirty="0"/>
              <a:t>GDP trend growth</a:t>
            </a:r>
          </a:p>
        </p:txBody>
      </p:sp>
      <p:sp>
        <p:nvSpPr>
          <p:cNvPr id="4" name="Text Placeholder 3">
            <a:extLst>
              <a:ext uri="{FF2B5EF4-FFF2-40B4-BE49-F238E27FC236}">
                <a16:creationId xmlns="" xmlns:a16="http://schemas.microsoft.com/office/drawing/2014/main" id="{E79D28A5-F001-4AB0-8607-7CF55DDB04E0}"/>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 xmlns:a16="http://schemas.microsoft.com/office/drawing/2014/main" id="{2F2500B9-EC36-4AA4-9208-24792AAB8807}"/>
              </a:ext>
            </a:extLst>
          </p:cNvPr>
          <p:cNvSpPr>
            <a:spLocks noGrp="1"/>
          </p:cNvSpPr>
          <p:nvPr>
            <p:ph type="body" sz="quarter" idx="14"/>
          </p:nvPr>
        </p:nvSpPr>
        <p:spPr/>
        <p:txBody>
          <a:bodyPr/>
          <a:lstStyle/>
          <a:p>
            <a:endParaRPr lang="en-US"/>
          </a:p>
        </p:txBody>
      </p:sp>
      <p:sp>
        <p:nvSpPr>
          <p:cNvPr id="6" name="Chart Placeholder 5">
            <a:extLst>
              <a:ext uri="{FF2B5EF4-FFF2-40B4-BE49-F238E27FC236}">
                <a16:creationId xmlns="" xmlns:a16="http://schemas.microsoft.com/office/drawing/2014/main" id="{36F9C7A1-26EB-4A48-B1CF-99C257FDA0C0}"/>
              </a:ext>
            </a:extLst>
          </p:cNvPr>
          <p:cNvSpPr>
            <a:spLocks noGrp="1"/>
          </p:cNvSpPr>
          <p:nvPr>
            <p:ph type="chart" sz="quarter" idx="15"/>
          </p:nvPr>
        </p:nvSpPr>
        <p:spPr/>
      </p:sp>
      <p:pic>
        <p:nvPicPr>
          <p:cNvPr id="9" name="Chart Placeholder 8">
            <a:extLst>
              <a:ext uri="{FF2B5EF4-FFF2-40B4-BE49-F238E27FC236}">
                <a16:creationId xmlns="" xmlns:a16="http://schemas.microsoft.com/office/drawing/2014/main" id="{B245BD45-E9FC-44CC-B36B-87ED29089EA3}"/>
              </a:ext>
            </a:extLst>
          </p:cNvPr>
          <p:cNvPicPr>
            <a:picLocks noGrp="1" noChangeAspect="1"/>
          </p:cNvPicPr>
          <p:nvPr>
            <p:ph type="chart" sz="quarter" idx="16"/>
          </p:nvPr>
        </p:nvPicPr>
        <p:blipFill>
          <a:blip r:embed="rId2"/>
          <a:stretch>
            <a:fillRect/>
          </a:stretch>
        </p:blipFill>
        <p:spPr>
          <a:xfrm>
            <a:off x="4536373" y="1262086"/>
            <a:ext cx="4337998" cy="4789464"/>
          </a:xfrm>
          <a:prstGeom prst="rect">
            <a:avLst/>
          </a:prstGeom>
        </p:spPr>
      </p:pic>
      <p:pic>
        <p:nvPicPr>
          <p:cNvPr id="8" name="Picture 7">
            <a:extLst>
              <a:ext uri="{FF2B5EF4-FFF2-40B4-BE49-F238E27FC236}">
                <a16:creationId xmlns="" xmlns:a16="http://schemas.microsoft.com/office/drawing/2014/main" id="{03767115-62E1-4896-9B68-F8C36952F957}"/>
              </a:ext>
            </a:extLst>
          </p:cNvPr>
          <p:cNvPicPr>
            <a:picLocks noChangeAspect="1"/>
          </p:cNvPicPr>
          <p:nvPr/>
        </p:nvPicPr>
        <p:blipFill>
          <a:blip r:embed="rId3"/>
          <a:stretch>
            <a:fillRect/>
          </a:stretch>
        </p:blipFill>
        <p:spPr>
          <a:xfrm>
            <a:off x="298450" y="1317625"/>
            <a:ext cx="4257675" cy="4733925"/>
          </a:xfrm>
          <a:prstGeom prst="rect">
            <a:avLst/>
          </a:prstGeom>
        </p:spPr>
      </p:pic>
    </p:spTree>
    <p:extLst>
      <p:ext uri="{BB962C8B-B14F-4D97-AF65-F5344CB8AC3E}">
        <p14:creationId xmlns:p14="http://schemas.microsoft.com/office/powerpoint/2010/main" val="260614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30</a:t>
            </a:fld>
            <a:endParaRPr lang="en-US" dirty="0"/>
          </a:p>
        </p:txBody>
      </p:sp>
      <p:sp>
        <p:nvSpPr>
          <p:cNvPr id="3" name="Title 2"/>
          <p:cNvSpPr>
            <a:spLocks noGrp="1"/>
          </p:cNvSpPr>
          <p:nvPr>
            <p:ph type="title"/>
          </p:nvPr>
        </p:nvSpPr>
        <p:spPr/>
        <p:txBody>
          <a:bodyPr/>
          <a:lstStyle/>
          <a:p>
            <a:r>
              <a:rPr lang="en-US" dirty="0" smtClean="0"/>
              <a:t>Focused Equity Sector Weights</a:t>
            </a:r>
            <a:endParaRPr lang="en-US" dirty="0"/>
          </a:p>
        </p:txBody>
      </p:sp>
      <p:pic>
        <p:nvPicPr>
          <p:cNvPr id="5" name="Picture 4"/>
          <p:cNvPicPr>
            <a:picLocks noChangeAspect="1"/>
          </p:cNvPicPr>
          <p:nvPr/>
        </p:nvPicPr>
        <p:blipFill>
          <a:blip r:embed="rId2"/>
          <a:stretch>
            <a:fillRect/>
          </a:stretch>
        </p:blipFill>
        <p:spPr>
          <a:xfrm>
            <a:off x="1913028" y="1194955"/>
            <a:ext cx="5489393" cy="3046702"/>
          </a:xfrm>
          <a:prstGeom prst="rect">
            <a:avLst/>
          </a:prstGeom>
        </p:spPr>
      </p:pic>
      <p:pic>
        <p:nvPicPr>
          <p:cNvPr id="7" name="Picture 6"/>
          <p:cNvPicPr>
            <a:picLocks noChangeAspect="1"/>
          </p:cNvPicPr>
          <p:nvPr/>
        </p:nvPicPr>
        <p:blipFill>
          <a:blip r:embed="rId3"/>
          <a:stretch>
            <a:fillRect/>
          </a:stretch>
        </p:blipFill>
        <p:spPr>
          <a:xfrm>
            <a:off x="1971674" y="4333009"/>
            <a:ext cx="5372100" cy="2286000"/>
          </a:xfrm>
          <a:prstGeom prst="rect">
            <a:avLst/>
          </a:prstGeom>
        </p:spPr>
      </p:pic>
    </p:spTree>
    <p:extLst>
      <p:ext uri="{BB962C8B-B14F-4D97-AF65-F5344CB8AC3E}">
        <p14:creationId xmlns:p14="http://schemas.microsoft.com/office/powerpoint/2010/main" val="3737990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31</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a:t>S&amp;P 500 Forward P/E Ratio</a:t>
            </a:r>
          </a:p>
        </p:txBody>
      </p:sp>
      <p:pic>
        <p:nvPicPr>
          <p:cNvPr id="5" name="Picture 4"/>
          <p:cNvPicPr>
            <a:picLocks noChangeAspect="1"/>
          </p:cNvPicPr>
          <p:nvPr/>
        </p:nvPicPr>
        <p:blipFill>
          <a:blip r:embed="rId2"/>
          <a:stretch>
            <a:fillRect/>
          </a:stretch>
        </p:blipFill>
        <p:spPr>
          <a:xfrm>
            <a:off x="0" y="1047814"/>
            <a:ext cx="9144000" cy="5308537"/>
          </a:xfrm>
          <a:prstGeom prst="rect">
            <a:avLst/>
          </a:prstGeom>
        </p:spPr>
      </p:pic>
    </p:spTree>
    <p:extLst>
      <p:ext uri="{BB962C8B-B14F-4D97-AF65-F5344CB8AC3E}">
        <p14:creationId xmlns:p14="http://schemas.microsoft.com/office/powerpoint/2010/main" val="1021449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32</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2019 Expected Revenue Growth by Sector</a:t>
            </a:r>
            <a:endParaRPr lang="en-US" dirty="0"/>
          </a:p>
        </p:txBody>
      </p:sp>
      <p:pic>
        <p:nvPicPr>
          <p:cNvPr id="5" name="Picture 4"/>
          <p:cNvPicPr>
            <a:picLocks noChangeAspect="1"/>
          </p:cNvPicPr>
          <p:nvPr/>
        </p:nvPicPr>
        <p:blipFill>
          <a:blip r:embed="rId2"/>
          <a:stretch>
            <a:fillRect/>
          </a:stretch>
        </p:blipFill>
        <p:spPr>
          <a:xfrm>
            <a:off x="0" y="1106851"/>
            <a:ext cx="9144000" cy="5249500"/>
          </a:xfrm>
          <a:prstGeom prst="rect">
            <a:avLst/>
          </a:prstGeom>
        </p:spPr>
      </p:pic>
    </p:spTree>
    <p:extLst>
      <p:ext uri="{BB962C8B-B14F-4D97-AF65-F5344CB8AC3E}">
        <p14:creationId xmlns:p14="http://schemas.microsoft.com/office/powerpoint/2010/main" val="952592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33</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2019 Expected Earnings Growth by Sector</a:t>
            </a:r>
            <a:endParaRPr lang="en-US" dirty="0"/>
          </a:p>
        </p:txBody>
      </p:sp>
      <p:pic>
        <p:nvPicPr>
          <p:cNvPr id="4" name="Picture 3"/>
          <p:cNvPicPr>
            <a:picLocks noChangeAspect="1"/>
          </p:cNvPicPr>
          <p:nvPr/>
        </p:nvPicPr>
        <p:blipFill>
          <a:blip r:embed="rId2"/>
          <a:stretch>
            <a:fillRect/>
          </a:stretch>
        </p:blipFill>
        <p:spPr>
          <a:xfrm>
            <a:off x="0" y="1121277"/>
            <a:ext cx="9144000" cy="5235074"/>
          </a:xfrm>
          <a:prstGeom prst="rect">
            <a:avLst/>
          </a:prstGeom>
        </p:spPr>
      </p:pic>
    </p:spTree>
    <p:extLst>
      <p:ext uri="{BB962C8B-B14F-4D97-AF65-F5344CB8AC3E}">
        <p14:creationId xmlns:p14="http://schemas.microsoft.com/office/powerpoint/2010/main" val="358653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34</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2020 Expected Revenue Growth by Sector</a:t>
            </a:r>
            <a:endParaRPr lang="en-US" dirty="0"/>
          </a:p>
        </p:txBody>
      </p:sp>
      <p:pic>
        <p:nvPicPr>
          <p:cNvPr id="4" name="Picture 3"/>
          <p:cNvPicPr>
            <a:picLocks noChangeAspect="1"/>
          </p:cNvPicPr>
          <p:nvPr/>
        </p:nvPicPr>
        <p:blipFill>
          <a:blip r:embed="rId2"/>
          <a:stretch>
            <a:fillRect/>
          </a:stretch>
        </p:blipFill>
        <p:spPr>
          <a:xfrm>
            <a:off x="0" y="1129298"/>
            <a:ext cx="9144000" cy="5227053"/>
          </a:xfrm>
          <a:prstGeom prst="rect">
            <a:avLst/>
          </a:prstGeom>
        </p:spPr>
      </p:pic>
    </p:spTree>
    <p:extLst>
      <p:ext uri="{BB962C8B-B14F-4D97-AF65-F5344CB8AC3E}">
        <p14:creationId xmlns:p14="http://schemas.microsoft.com/office/powerpoint/2010/main" val="44030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35</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2020 Expected Earnings Growth by Sector</a:t>
            </a:r>
            <a:endParaRPr lang="en-US" dirty="0"/>
          </a:p>
        </p:txBody>
      </p:sp>
      <p:pic>
        <p:nvPicPr>
          <p:cNvPr id="5" name="Picture 4"/>
          <p:cNvPicPr>
            <a:picLocks noChangeAspect="1"/>
          </p:cNvPicPr>
          <p:nvPr/>
        </p:nvPicPr>
        <p:blipFill>
          <a:blip r:embed="rId2"/>
          <a:stretch>
            <a:fillRect/>
          </a:stretch>
        </p:blipFill>
        <p:spPr>
          <a:xfrm>
            <a:off x="0" y="1039318"/>
            <a:ext cx="9144000" cy="5236077"/>
          </a:xfrm>
          <a:prstGeom prst="rect">
            <a:avLst/>
          </a:prstGeom>
        </p:spPr>
      </p:pic>
    </p:spTree>
    <p:extLst>
      <p:ext uri="{BB962C8B-B14F-4D97-AF65-F5344CB8AC3E}">
        <p14:creationId xmlns:p14="http://schemas.microsoft.com/office/powerpoint/2010/main" val="258983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36</a:t>
            </a:fld>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TextBox 3"/>
          <p:cNvSpPr txBox="1"/>
          <p:nvPr/>
        </p:nvSpPr>
        <p:spPr>
          <a:xfrm>
            <a:off x="456919" y="958362"/>
            <a:ext cx="7842423" cy="2308324"/>
          </a:xfrm>
          <a:prstGeom prst="rect">
            <a:avLst/>
          </a:prstGeom>
        </p:spPr>
        <p:txBody>
          <a:bodyPr wrap="square" rtlCol="0">
            <a:spAutoFit/>
          </a:bodyPr>
          <a:lstStyle/>
          <a:p>
            <a:pPr marL="171450" indent="-171450" algn="l">
              <a:lnSpc>
                <a:spcPct val="150000"/>
              </a:lnSpc>
              <a:buSzPct val="80000"/>
              <a:buFontTx/>
              <a:buBlip>
                <a:blip r:embed="rId2"/>
              </a:buBlip>
            </a:pPr>
            <a:r>
              <a:rPr lang="en-US" sz="1600" dirty="0" smtClean="0">
                <a:solidFill>
                  <a:schemeClr val="accent4"/>
                </a:solidFill>
                <a:latin typeface="Georgia" panose="02040502050405020303" pitchFamily="18" charset="0"/>
                <a:cs typeface="Calibri Light"/>
              </a:rPr>
              <a:t>The market turned more defensive in Q3. </a:t>
            </a:r>
          </a:p>
          <a:p>
            <a:pPr marL="171450" indent="-171450" algn="l">
              <a:lnSpc>
                <a:spcPct val="150000"/>
              </a:lnSpc>
              <a:buSzPct val="80000"/>
              <a:buFontTx/>
              <a:buBlip>
                <a:blip r:embed="rId2"/>
              </a:buBlip>
            </a:pPr>
            <a:r>
              <a:rPr lang="en-US" sz="1600" dirty="0" smtClean="0">
                <a:solidFill>
                  <a:schemeClr val="accent4"/>
                </a:solidFill>
                <a:latin typeface="Georgia" panose="02040502050405020303" pitchFamily="18" charset="0"/>
                <a:cs typeface="Calibri Light"/>
              </a:rPr>
              <a:t>We outperformed when the market focused on quality.</a:t>
            </a:r>
          </a:p>
          <a:p>
            <a:pPr marL="171450" indent="-171450" algn="l">
              <a:lnSpc>
                <a:spcPct val="150000"/>
              </a:lnSpc>
              <a:buSzPct val="80000"/>
              <a:buFontTx/>
              <a:buBlip>
                <a:blip r:embed="rId2"/>
              </a:buBlip>
            </a:pPr>
            <a:r>
              <a:rPr lang="en-US" sz="1600" dirty="0" smtClean="0">
                <a:solidFill>
                  <a:schemeClr val="accent4"/>
                </a:solidFill>
                <a:latin typeface="Georgia" panose="02040502050405020303" pitchFamily="18" charset="0"/>
                <a:cs typeface="Calibri Light"/>
              </a:rPr>
              <a:t>Reversal of weaker cash flow FANG names benefited us.</a:t>
            </a:r>
          </a:p>
          <a:p>
            <a:pPr marL="171450" indent="-171450" algn="l">
              <a:lnSpc>
                <a:spcPct val="150000"/>
              </a:lnSpc>
              <a:buSzPct val="80000"/>
              <a:buFontTx/>
              <a:buBlip>
                <a:blip r:embed="rId2"/>
              </a:buBlip>
            </a:pPr>
            <a:r>
              <a:rPr lang="en-US" sz="1600" dirty="0" smtClean="0">
                <a:solidFill>
                  <a:schemeClr val="accent4"/>
                </a:solidFill>
                <a:latin typeface="Georgia" panose="02040502050405020303" pitchFamily="18" charset="0"/>
                <a:cs typeface="Calibri Light"/>
              </a:rPr>
              <a:t>Owning quality names in the weakest sectors added most of the outperformance. </a:t>
            </a:r>
          </a:p>
          <a:p>
            <a:pPr marL="171450" indent="-171450" algn="l">
              <a:lnSpc>
                <a:spcPct val="150000"/>
              </a:lnSpc>
              <a:buSzPct val="80000"/>
              <a:buFontTx/>
              <a:buBlip>
                <a:blip r:embed="rId2"/>
              </a:buBlip>
            </a:pPr>
            <a:endParaRPr lang="en-US" sz="1600" dirty="0" smtClean="0">
              <a:solidFill>
                <a:schemeClr val="accent4"/>
              </a:solidFill>
              <a:latin typeface="Georgia" panose="02040502050405020303" pitchFamily="18" charset="0"/>
              <a:cs typeface="Calibri Light"/>
            </a:endParaRPr>
          </a:p>
          <a:p>
            <a:pPr marL="171450" indent="-171450" algn="l">
              <a:lnSpc>
                <a:spcPct val="150000"/>
              </a:lnSpc>
              <a:buSzPct val="80000"/>
              <a:buFontTx/>
              <a:buBlip>
                <a:blip r:embed="rId2"/>
              </a:buBlip>
            </a:pPr>
            <a:endParaRPr lang="en-US" sz="1600" dirty="0" smtClean="0">
              <a:solidFill>
                <a:schemeClr val="accent4"/>
              </a:solidFill>
              <a:latin typeface="Georgia" panose="02040502050405020303" pitchFamily="18" charset="0"/>
              <a:cs typeface="Calibri Light"/>
            </a:endParaRPr>
          </a:p>
        </p:txBody>
      </p:sp>
      <p:pic>
        <p:nvPicPr>
          <p:cNvPr id="6" name="Picture 5"/>
          <p:cNvPicPr>
            <a:picLocks noChangeAspect="1"/>
          </p:cNvPicPr>
          <p:nvPr/>
        </p:nvPicPr>
        <p:blipFill>
          <a:blip r:embed="rId3"/>
          <a:stretch>
            <a:fillRect/>
          </a:stretch>
        </p:blipFill>
        <p:spPr>
          <a:xfrm>
            <a:off x="965513" y="2489497"/>
            <a:ext cx="7201742" cy="2656901"/>
          </a:xfrm>
          <a:prstGeom prst="rect">
            <a:avLst/>
          </a:prstGeom>
        </p:spPr>
      </p:pic>
      <p:pic>
        <p:nvPicPr>
          <p:cNvPr id="7" name="Picture 6"/>
          <p:cNvPicPr>
            <a:picLocks noChangeAspect="1"/>
          </p:cNvPicPr>
          <p:nvPr/>
        </p:nvPicPr>
        <p:blipFill>
          <a:blip r:embed="rId4"/>
          <a:stretch>
            <a:fillRect/>
          </a:stretch>
        </p:blipFill>
        <p:spPr>
          <a:xfrm>
            <a:off x="965513" y="5221775"/>
            <a:ext cx="7201742" cy="1124211"/>
          </a:xfrm>
          <a:prstGeom prst="rect">
            <a:avLst/>
          </a:prstGeom>
        </p:spPr>
      </p:pic>
    </p:spTree>
    <p:extLst>
      <p:ext uri="{BB962C8B-B14F-4D97-AF65-F5344CB8AC3E}">
        <p14:creationId xmlns:p14="http://schemas.microsoft.com/office/powerpoint/2010/main" val="218580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4</a:t>
            </a:fld>
            <a:endParaRPr lang="en-US" dirty="0"/>
          </a:p>
        </p:txBody>
      </p:sp>
      <p:sp>
        <p:nvSpPr>
          <p:cNvPr id="3" name="Title 2"/>
          <p:cNvSpPr>
            <a:spLocks noGrp="1"/>
          </p:cNvSpPr>
          <p:nvPr>
            <p:ph type="title"/>
          </p:nvPr>
        </p:nvSpPr>
        <p:spPr/>
        <p:txBody>
          <a:bodyPr>
            <a:normAutofit fontScale="90000"/>
          </a:bodyPr>
          <a:lstStyle/>
          <a:p>
            <a:r>
              <a:rPr lang="en-US" dirty="0" smtClean="0"/>
              <a:t>S&amp;P 500 earning growth has stalled</a:t>
            </a:r>
            <a:br>
              <a:rPr lang="en-US" dirty="0" smtClean="0"/>
            </a:br>
            <a:r>
              <a:rPr lang="en-US" dirty="0" smtClean="0"/>
              <a:t>Q3 expectations are negative</a:t>
            </a:r>
            <a:endParaRPr lang="en-US" dirty="0"/>
          </a:p>
        </p:txBody>
      </p:sp>
      <p:pic>
        <p:nvPicPr>
          <p:cNvPr id="4" name="Picture 3"/>
          <p:cNvPicPr>
            <a:picLocks noChangeAspect="1"/>
          </p:cNvPicPr>
          <p:nvPr/>
        </p:nvPicPr>
        <p:blipFill>
          <a:blip r:embed="rId2"/>
          <a:stretch>
            <a:fillRect/>
          </a:stretch>
        </p:blipFill>
        <p:spPr>
          <a:xfrm>
            <a:off x="458974" y="1318845"/>
            <a:ext cx="8228270" cy="4695093"/>
          </a:xfrm>
          <a:prstGeom prst="rect">
            <a:avLst/>
          </a:prstGeom>
        </p:spPr>
      </p:pic>
    </p:spTree>
    <p:extLst>
      <p:ext uri="{BB962C8B-B14F-4D97-AF65-F5344CB8AC3E}">
        <p14:creationId xmlns:p14="http://schemas.microsoft.com/office/powerpoint/2010/main" val="361965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42C458D-A619-4968-93E8-2FC171870448}"/>
              </a:ext>
            </a:extLst>
          </p:cNvPr>
          <p:cNvSpPr>
            <a:spLocks noGrp="1"/>
          </p:cNvSpPr>
          <p:nvPr>
            <p:ph type="sldNum" sz="quarter" idx="12"/>
          </p:nvPr>
        </p:nvSpPr>
        <p:spPr/>
        <p:txBody>
          <a:bodyPr/>
          <a:lstStyle/>
          <a:p>
            <a:fld id="{BA4111AF-6F6F-0643-B4DB-D5DDF114BF9E}" type="slidenum">
              <a:rPr lang="en-US" smtClean="0"/>
              <a:pPr/>
              <a:t>5</a:t>
            </a:fld>
            <a:endParaRPr lang="en-US" dirty="0"/>
          </a:p>
        </p:txBody>
      </p:sp>
      <p:sp>
        <p:nvSpPr>
          <p:cNvPr id="3" name="Title 2">
            <a:extLst>
              <a:ext uri="{FF2B5EF4-FFF2-40B4-BE49-F238E27FC236}">
                <a16:creationId xmlns="" xmlns:a16="http://schemas.microsoft.com/office/drawing/2014/main" id="{84B7060F-E7D3-4711-A0F4-406A23D8473D}"/>
              </a:ext>
            </a:extLst>
          </p:cNvPr>
          <p:cNvSpPr>
            <a:spLocks noGrp="1"/>
          </p:cNvSpPr>
          <p:nvPr>
            <p:ph type="title"/>
          </p:nvPr>
        </p:nvSpPr>
        <p:spPr/>
        <p:txBody>
          <a:bodyPr/>
          <a:lstStyle/>
          <a:p>
            <a:r>
              <a:rPr lang="en-US" dirty="0"/>
              <a:t>Tariffs</a:t>
            </a:r>
          </a:p>
        </p:txBody>
      </p:sp>
      <p:pic>
        <p:nvPicPr>
          <p:cNvPr id="9" name="Chart Placeholder 8"/>
          <p:cNvPicPr>
            <a:picLocks noGrp="1" noChangeAspect="1"/>
          </p:cNvPicPr>
          <p:nvPr>
            <p:ph type="chart" sz="quarter" idx="16"/>
          </p:nvPr>
        </p:nvPicPr>
        <p:blipFill>
          <a:blip r:embed="rId2"/>
          <a:stretch>
            <a:fillRect/>
          </a:stretch>
        </p:blipFill>
        <p:spPr>
          <a:xfrm>
            <a:off x="228599" y="1273665"/>
            <a:ext cx="8657620" cy="5191036"/>
          </a:xfrm>
          <a:prstGeom prst="rect">
            <a:avLst/>
          </a:prstGeom>
        </p:spPr>
      </p:pic>
    </p:spTree>
    <p:extLst>
      <p:ext uri="{BB962C8B-B14F-4D97-AF65-F5344CB8AC3E}">
        <p14:creationId xmlns:p14="http://schemas.microsoft.com/office/powerpoint/2010/main" val="334850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6</a:t>
            </a:fld>
            <a:endParaRPr lang="en-US" dirty="0"/>
          </a:p>
        </p:txBody>
      </p:sp>
      <p:sp>
        <p:nvSpPr>
          <p:cNvPr id="3" name="Title 2"/>
          <p:cNvSpPr>
            <a:spLocks noGrp="1"/>
          </p:cNvSpPr>
          <p:nvPr>
            <p:ph type="title"/>
          </p:nvPr>
        </p:nvSpPr>
        <p:spPr/>
        <p:txBody>
          <a:bodyPr/>
          <a:lstStyle/>
          <a:p>
            <a:r>
              <a:rPr lang="en-US" dirty="0" smtClean="0"/>
              <a:t>Trade war cycle</a:t>
            </a:r>
            <a:endParaRPr lang="en-US" dirty="0"/>
          </a:p>
        </p:txBody>
      </p:sp>
      <p:pic>
        <p:nvPicPr>
          <p:cNvPr id="4" name="Picture 3"/>
          <p:cNvPicPr>
            <a:picLocks noChangeAspect="1"/>
          </p:cNvPicPr>
          <p:nvPr/>
        </p:nvPicPr>
        <p:blipFill>
          <a:blip r:embed="rId2"/>
          <a:stretch>
            <a:fillRect/>
          </a:stretch>
        </p:blipFill>
        <p:spPr>
          <a:xfrm>
            <a:off x="1252904" y="1401274"/>
            <a:ext cx="6515100" cy="4829175"/>
          </a:xfrm>
          <a:prstGeom prst="rect">
            <a:avLst/>
          </a:prstGeom>
        </p:spPr>
      </p:pic>
    </p:spTree>
    <p:extLst>
      <p:ext uri="{BB962C8B-B14F-4D97-AF65-F5344CB8AC3E}">
        <p14:creationId xmlns:p14="http://schemas.microsoft.com/office/powerpoint/2010/main" val="207275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A295746-2845-44B0-BB40-45043125992D}"/>
              </a:ext>
            </a:extLst>
          </p:cNvPr>
          <p:cNvSpPr>
            <a:spLocks noGrp="1"/>
          </p:cNvSpPr>
          <p:nvPr>
            <p:ph type="sldNum" sz="quarter" idx="12"/>
          </p:nvPr>
        </p:nvSpPr>
        <p:spPr/>
        <p:txBody>
          <a:bodyPr/>
          <a:lstStyle/>
          <a:p>
            <a:fld id="{BA4111AF-6F6F-0643-B4DB-D5DDF114BF9E}" type="slidenum">
              <a:rPr lang="en-US" smtClean="0"/>
              <a:pPr/>
              <a:t>7</a:t>
            </a:fld>
            <a:endParaRPr lang="en-US" dirty="0"/>
          </a:p>
        </p:txBody>
      </p:sp>
      <p:sp>
        <p:nvSpPr>
          <p:cNvPr id="3" name="Title 2">
            <a:extLst>
              <a:ext uri="{FF2B5EF4-FFF2-40B4-BE49-F238E27FC236}">
                <a16:creationId xmlns="" xmlns:a16="http://schemas.microsoft.com/office/drawing/2014/main" id="{E30E9952-F1EC-40C6-8C2A-F649926472E9}"/>
              </a:ext>
            </a:extLst>
          </p:cNvPr>
          <p:cNvSpPr>
            <a:spLocks noGrp="1"/>
          </p:cNvSpPr>
          <p:nvPr>
            <p:ph type="title"/>
          </p:nvPr>
        </p:nvSpPr>
        <p:spPr/>
        <p:txBody>
          <a:bodyPr/>
          <a:lstStyle/>
          <a:p>
            <a:r>
              <a:rPr lang="en-US" dirty="0"/>
              <a:t>Why slowdown will be milder – no boom</a:t>
            </a:r>
          </a:p>
        </p:txBody>
      </p:sp>
      <p:pic>
        <p:nvPicPr>
          <p:cNvPr id="8" name="Picture 7">
            <a:extLst>
              <a:ext uri="{FF2B5EF4-FFF2-40B4-BE49-F238E27FC236}">
                <a16:creationId xmlns="" xmlns:a16="http://schemas.microsoft.com/office/drawing/2014/main" id="{9D5BE1D4-8AF0-472E-8452-B34ACFDDF11D}"/>
              </a:ext>
            </a:extLst>
          </p:cNvPr>
          <p:cNvPicPr>
            <a:picLocks noChangeAspect="1"/>
          </p:cNvPicPr>
          <p:nvPr/>
        </p:nvPicPr>
        <p:blipFill>
          <a:blip r:embed="rId2"/>
          <a:stretch>
            <a:fillRect/>
          </a:stretch>
        </p:blipFill>
        <p:spPr>
          <a:xfrm>
            <a:off x="371475" y="1179298"/>
            <a:ext cx="8401050" cy="5019675"/>
          </a:xfrm>
          <a:prstGeom prst="rect">
            <a:avLst/>
          </a:prstGeom>
        </p:spPr>
      </p:pic>
    </p:spTree>
    <p:extLst>
      <p:ext uri="{BB962C8B-B14F-4D97-AF65-F5344CB8AC3E}">
        <p14:creationId xmlns:p14="http://schemas.microsoft.com/office/powerpoint/2010/main" val="317558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8</a:t>
            </a:fld>
            <a:endParaRPr lang="en-US" dirty="0"/>
          </a:p>
        </p:txBody>
      </p:sp>
      <p:sp>
        <p:nvSpPr>
          <p:cNvPr id="3" name="Title 2"/>
          <p:cNvSpPr>
            <a:spLocks noGrp="1"/>
          </p:cNvSpPr>
          <p:nvPr>
            <p:ph type="title"/>
          </p:nvPr>
        </p:nvSpPr>
        <p:spPr/>
        <p:txBody>
          <a:bodyPr>
            <a:normAutofit fontScale="90000"/>
          </a:bodyPr>
          <a:lstStyle/>
          <a:p>
            <a:r>
              <a:rPr lang="en-US" dirty="0" smtClean="0"/>
              <a:t>Negative yields ~25% of bonds</a:t>
            </a:r>
            <a:br>
              <a:rPr lang="en-US" dirty="0" smtClean="0"/>
            </a:br>
            <a:r>
              <a:rPr lang="en-US" dirty="0" smtClean="0"/>
              <a:t>Mainly Japan &amp; Europe </a:t>
            </a:r>
            <a:endParaRPr lang="en-US" dirty="0"/>
          </a:p>
        </p:txBody>
      </p:sp>
      <p:pic>
        <p:nvPicPr>
          <p:cNvPr id="7" name="Picture 6"/>
          <p:cNvPicPr>
            <a:picLocks noChangeAspect="1"/>
          </p:cNvPicPr>
          <p:nvPr/>
        </p:nvPicPr>
        <p:blipFill>
          <a:blip r:embed="rId2"/>
          <a:stretch>
            <a:fillRect/>
          </a:stretch>
        </p:blipFill>
        <p:spPr>
          <a:xfrm>
            <a:off x="149470" y="1285875"/>
            <a:ext cx="8783122" cy="4903910"/>
          </a:xfrm>
          <a:prstGeom prst="rect">
            <a:avLst/>
          </a:prstGeom>
        </p:spPr>
      </p:pic>
      <p:pic>
        <p:nvPicPr>
          <p:cNvPr id="8" name="Picture 7"/>
          <p:cNvPicPr>
            <a:picLocks noChangeAspect="1"/>
          </p:cNvPicPr>
          <p:nvPr/>
        </p:nvPicPr>
        <p:blipFill>
          <a:blip r:embed="rId3"/>
          <a:stretch>
            <a:fillRect/>
          </a:stretch>
        </p:blipFill>
        <p:spPr>
          <a:xfrm>
            <a:off x="149470" y="2570651"/>
            <a:ext cx="3514087" cy="2334358"/>
          </a:xfrm>
          <a:prstGeom prst="rect">
            <a:avLst/>
          </a:prstGeom>
        </p:spPr>
      </p:pic>
      <p:pic>
        <p:nvPicPr>
          <p:cNvPr id="9" name="Picture 8"/>
          <p:cNvPicPr>
            <a:picLocks noChangeAspect="1"/>
          </p:cNvPicPr>
          <p:nvPr/>
        </p:nvPicPr>
        <p:blipFill>
          <a:blip r:embed="rId4"/>
          <a:stretch>
            <a:fillRect/>
          </a:stretch>
        </p:blipFill>
        <p:spPr>
          <a:xfrm>
            <a:off x="72632" y="2256326"/>
            <a:ext cx="3590925" cy="314325"/>
          </a:xfrm>
          <a:prstGeom prst="rect">
            <a:avLst/>
          </a:prstGeom>
        </p:spPr>
      </p:pic>
      <p:pic>
        <p:nvPicPr>
          <p:cNvPr id="10" name="Picture 9"/>
          <p:cNvPicPr>
            <a:picLocks noChangeAspect="1"/>
          </p:cNvPicPr>
          <p:nvPr/>
        </p:nvPicPr>
        <p:blipFill>
          <a:blip r:embed="rId5"/>
          <a:stretch>
            <a:fillRect/>
          </a:stretch>
        </p:blipFill>
        <p:spPr>
          <a:xfrm>
            <a:off x="5010202" y="0"/>
            <a:ext cx="2575745" cy="2596296"/>
          </a:xfrm>
          <a:prstGeom prst="rect">
            <a:avLst/>
          </a:prstGeom>
        </p:spPr>
      </p:pic>
    </p:spTree>
    <p:extLst>
      <p:ext uri="{BB962C8B-B14F-4D97-AF65-F5344CB8AC3E}">
        <p14:creationId xmlns:p14="http://schemas.microsoft.com/office/powerpoint/2010/main" val="283067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687" y="274639"/>
            <a:ext cx="6438614" cy="683723"/>
          </a:xfrm>
        </p:spPr>
        <p:txBody>
          <a:bodyPr>
            <a:noAutofit/>
          </a:bodyPr>
          <a:lstStyle/>
          <a:p>
            <a:r>
              <a:rPr lang="en-US" altLang="en-US" dirty="0">
                <a:solidFill>
                  <a:schemeClr val="accent1"/>
                </a:solidFill>
              </a:rPr>
              <a:t>Return of Market Indices</a:t>
            </a:r>
            <a:endParaRPr lang="en-US" altLang="en-US" sz="2000" dirty="0">
              <a:solidFill>
                <a:schemeClr val="accent1"/>
              </a:solidFill>
            </a:endParaRPr>
          </a:p>
        </p:txBody>
      </p:sp>
      <p:sp>
        <p:nvSpPr>
          <p:cNvPr id="5" name="Rectangle 4"/>
          <p:cNvSpPr/>
          <p:nvPr/>
        </p:nvSpPr>
        <p:spPr>
          <a:xfrm>
            <a:off x="803304" y="6324993"/>
            <a:ext cx="7571575" cy="338554"/>
          </a:xfrm>
          <a:prstGeom prst="rect">
            <a:avLst/>
          </a:prstGeom>
        </p:spPr>
        <p:txBody>
          <a:bodyPr wrap="square">
            <a:spAutoFit/>
          </a:bodyPr>
          <a:lstStyle/>
          <a:p>
            <a:pPr fontAlgn="base">
              <a:spcBef>
                <a:spcPct val="0"/>
              </a:spcBef>
              <a:spcAft>
                <a:spcPct val="0"/>
              </a:spcAft>
            </a:pPr>
            <a:r>
              <a:rPr lang="en-US" sz="800" dirty="0">
                <a:solidFill>
                  <a:srgbClr val="6A6A6A"/>
                </a:solidFill>
              </a:rPr>
              <a:t>Source: Bloomberg. EAFE is MSCI EAFE Index, Emerging Markets is MSCI Emerging Markets and U.S. Bonds is Barclays U.S. Aggregate. REITs is the DJ US Select Real Estate Securities Index.  MLPs is </a:t>
            </a:r>
            <a:r>
              <a:rPr lang="en-US" sz="800" dirty="0" err="1">
                <a:solidFill>
                  <a:srgbClr val="6A6A6A"/>
                </a:solidFill>
              </a:rPr>
              <a:t>Alerian</a:t>
            </a:r>
            <a:r>
              <a:rPr lang="en-US" sz="800" dirty="0">
                <a:solidFill>
                  <a:srgbClr val="6A6A6A"/>
                </a:solidFill>
              </a:rPr>
              <a:t> MLP Index. The above information is through </a:t>
            </a:r>
            <a:r>
              <a:rPr lang="en-US" sz="800" dirty="0" smtClean="0">
                <a:solidFill>
                  <a:srgbClr val="6A6A6A"/>
                </a:solidFill>
              </a:rPr>
              <a:t>6/30/2018</a:t>
            </a:r>
            <a:r>
              <a:rPr lang="en-US" sz="800" dirty="0">
                <a:solidFill>
                  <a:srgbClr val="6A6A6A"/>
                </a:solidFill>
              </a:rPr>
              <a:t>.  See last page for important information.</a:t>
            </a:r>
          </a:p>
        </p:txBody>
      </p:sp>
      <p:sp>
        <p:nvSpPr>
          <p:cNvPr id="7" name="TextBox 25"/>
          <p:cNvSpPr txBox="1">
            <a:spLocks noChangeArrowheads="1"/>
          </p:cNvSpPr>
          <p:nvPr/>
        </p:nvSpPr>
        <p:spPr bwMode="auto">
          <a:xfrm>
            <a:off x="334978" y="4656107"/>
            <a:ext cx="8423128" cy="162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rPr>
              <a:t>Up 18%, REITs have led returns. Glad we sold MLPs as they have lagged.</a:t>
            </a: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rPr>
              <a:t>Up 11%, bonds have been most impressive.  </a:t>
            </a:r>
            <a:r>
              <a:rPr lang="en-US" sz="1200" dirty="0" smtClean="0">
                <a:solidFill>
                  <a:schemeClr val="accent4">
                    <a:lumMod val="75000"/>
                  </a:schemeClr>
                </a:solidFill>
                <a:latin typeface="+mn-lt"/>
                <a:sym typeface="Georgia"/>
              </a:rPr>
              <a:t>Maintaining </a:t>
            </a:r>
            <a:r>
              <a:rPr lang="en-US" sz="1200" dirty="0">
                <a:solidFill>
                  <a:schemeClr val="accent4">
                    <a:lumMod val="75000"/>
                  </a:schemeClr>
                </a:solidFill>
                <a:latin typeface="+mn-lt"/>
                <a:sym typeface="Georgia"/>
              </a:rPr>
              <a:t>a diversified portfolio of assets should help to mitigate overall volatility with the intention of providing strong risk-adjusted returns over time.  </a:t>
            </a:r>
            <a:endParaRPr lang="en-US" sz="1200" dirty="0" smtClean="0">
              <a:solidFill>
                <a:schemeClr val="accent4">
                  <a:lumMod val="75000"/>
                </a:schemeClr>
              </a:solidFill>
              <a:latin typeface="+mn-lt"/>
              <a:sym typeface="Georgia"/>
            </a:endParaRP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sym typeface="Georgia"/>
              </a:rPr>
              <a:t>US stocks continue to outperform international stocks.</a:t>
            </a:r>
            <a:endParaRPr lang="en-US" sz="1200" dirty="0">
              <a:solidFill>
                <a:schemeClr val="accent4">
                  <a:lumMod val="75000"/>
                </a:schemeClr>
              </a:solidFill>
              <a:latin typeface="+mn-lt"/>
              <a:sym typeface="Georgia"/>
            </a:endParaRPr>
          </a:p>
        </p:txBody>
      </p:sp>
      <p:sp>
        <p:nvSpPr>
          <p:cNvPr id="14" name="Rectangle 13"/>
          <p:cNvSpPr/>
          <p:nvPr/>
        </p:nvSpPr>
        <p:spPr>
          <a:xfrm>
            <a:off x="3785792" y="1365985"/>
            <a:ext cx="1445631" cy="116460"/>
          </a:xfrm>
          <a:prstGeom prst="rect">
            <a:avLst/>
          </a:prstGeom>
          <a:solidFill>
            <a:schemeClr val="bg1"/>
          </a:solidFill>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13" name="Rectangle 12"/>
          <p:cNvSpPr/>
          <p:nvPr/>
        </p:nvSpPr>
        <p:spPr>
          <a:xfrm>
            <a:off x="3866769" y="1197500"/>
            <a:ext cx="1404208" cy="168485"/>
          </a:xfrm>
          <a:prstGeom prst="rect">
            <a:avLst/>
          </a:prstGeom>
          <a:solidFill>
            <a:schemeClr val="bg1"/>
          </a:solidFill>
        </p:spPr>
        <p:txBody>
          <a:bodyPr wrap="square"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0" y="1137452"/>
            <a:ext cx="9144000" cy="3483429"/>
          </a:xfrm>
          <a:prstGeom prst="rect">
            <a:avLst/>
          </a:prstGeom>
        </p:spPr>
      </p:pic>
    </p:spTree>
    <p:extLst>
      <p:ext uri="{BB962C8B-B14F-4D97-AF65-F5344CB8AC3E}">
        <p14:creationId xmlns:p14="http://schemas.microsoft.com/office/powerpoint/2010/main" val="851367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16449</TotalTime>
  <Words>1079</Words>
  <Application>Microsoft Office PowerPoint</Application>
  <PresentationFormat>On-screen Show (4:3)</PresentationFormat>
  <Paragraphs>146</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MS PGothic</vt:lpstr>
      <vt:lpstr>Arial</vt:lpstr>
      <vt:lpstr>Arial Narrow</vt:lpstr>
      <vt:lpstr>Calibri</vt:lpstr>
      <vt:lpstr>Calibri Light</vt:lpstr>
      <vt:lpstr>Georgia</vt:lpstr>
      <vt:lpstr>Wingdings</vt:lpstr>
      <vt:lpstr>Office Theme</vt:lpstr>
      <vt:lpstr>PowerPoint Presentation</vt:lpstr>
      <vt:lpstr>Outlook 2020 Fundamentals are sound but risks are rising</vt:lpstr>
      <vt:lpstr>GDP trend growth</vt:lpstr>
      <vt:lpstr>S&amp;P 500 earning growth has stalled Q3 expectations are negative</vt:lpstr>
      <vt:lpstr>Tariffs</vt:lpstr>
      <vt:lpstr>Trade war cycle</vt:lpstr>
      <vt:lpstr>Why slowdown will be milder – no boom</vt:lpstr>
      <vt:lpstr>Negative yields ~25% of bonds Mainly Japan &amp; Europe </vt:lpstr>
      <vt:lpstr>Return of Market Indices</vt:lpstr>
      <vt:lpstr>Bond markets</vt:lpstr>
      <vt:lpstr>Bond market spreads (10y-2y) Late cycle </vt:lpstr>
      <vt:lpstr>High Yield Spreads Indicator of fear in the bond market</vt:lpstr>
      <vt:lpstr>PowerPoint Presentation</vt:lpstr>
      <vt:lpstr>Performance - Active Bond funds v AGG Mix has added value especially when rates rise</vt:lpstr>
      <vt:lpstr>PowerPoint Presentation</vt:lpstr>
      <vt:lpstr>Performance: Stock Funds v IVV Funds have added value even in strong market</vt:lpstr>
      <vt:lpstr>REITs and MLPs are outperforming!</vt:lpstr>
      <vt:lpstr>Small cap stocks have underperformed large cap stocks over the past year</vt:lpstr>
      <vt:lpstr>Vehicle performance  as of 9/30/19</vt:lpstr>
      <vt:lpstr>Growth model changes</vt:lpstr>
      <vt:lpstr>Growth Model attribution  Relative to 75% ACWI &amp; 25% US Aggregate</vt:lpstr>
      <vt:lpstr>Model returns</vt:lpstr>
      <vt:lpstr>S&amp;P 500 – What happened during 3Q 2019</vt:lpstr>
      <vt:lpstr>Sector Returns</vt:lpstr>
      <vt:lpstr>Sources of Global Equity Returns</vt:lpstr>
      <vt:lpstr>Q3 Focus Equity Sector Attribution</vt:lpstr>
      <vt:lpstr>YTD Focus Equity Sector Attribution</vt:lpstr>
      <vt:lpstr>Q3 Contributors &amp; Detractors</vt:lpstr>
      <vt:lpstr>YTD Contributors and Detractors</vt:lpstr>
      <vt:lpstr>Focused Equity Sector Weights</vt:lpstr>
      <vt:lpstr>S&amp;P 500 Forward P/E Ratio</vt:lpstr>
      <vt:lpstr>2019 Expected Revenue Growth by Sector</vt:lpstr>
      <vt:lpstr>2019 Expected Earnings Growth by Sector</vt:lpstr>
      <vt:lpstr>2020 Expected Revenue Growth by Sector</vt:lpstr>
      <vt:lpstr>2020 Expected Earnings Growth by Sector</vt:lpstr>
      <vt:lpstr>Conclusions</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Nickse</dc:creator>
  <cp:lastModifiedBy>John Ingram</cp:lastModifiedBy>
  <cp:revision>753</cp:revision>
  <cp:lastPrinted>2018-07-09T15:42:43Z</cp:lastPrinted>
  <dcterms:created xsi:type="dcterms:W3CDTF">2016-04-14T18:06:49Z</dcterms:created>
  <dcterms:modified xsi:type="dcterms:W3CDTF">2019-10-15T12:29:27Z</dcterms:modified>
</cp:coreProperties>
</file>